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305800" cy="5638800"/>
          </a:xfrm>
        </p:spPr>
        <p:txBody>
          <a:bodyPr>
            <a:normAutofit/>
          </a:bodyPr>
          <a:lstStyle/>
          <a:p>
            <a:r>
              <a:rPr lang="ru-RU" sz="3600" cap="none" dirty="0" smtClean="0">
                <a:latin typeface="Bookman Old Style" pitchFamily="18" charset="0"/>
              </a:rPr>
              <a:t>Об итогах работы УМС в 2015-2016 </a:t>
            </a:r>
            <a:r>
              <a:rPr lang="ru-RU" sz="3600" cap="none" dirty="0" err="1" smtClean="0">
                <a:latin typeface="Bookman Old Style" pitchFamily="18" charset="0"/>
              </a:rPr>
              <a:t>уч.г</a:t>
            </a:r>
            <a:r>
              <a:rPr lang="ru-RU" sz="3600" cap="none" dirty="0" smtClean="0">
                <a:latin typeface="Bookman Old Style" pitchFamily="18" charset="0"/>
              </a:rPr>
              <a:t>. и о формировании плана </a:t>
            </a:r>
            <a:r>
              <a:rPr lang="ru-RU" sz="3600" cap="none" dirty="0" smtClean="0">
                <a:latin typeface="Bookman Old Style" pitchFamily="18" charset="0"/>
              </a:rPr>
              <a:t>работы на </a:t>
            </a:r>
            <a:r>
              <a:rPr lang="ru-RU" sz="3600" cap="none" dirty="0" smtClean="0">
                <a:latin typeface="Bookman Old Style" pitchFamily="18" charset="0"/>
              </a:rPr>
              <a:t>2016-2017 </a:t>
            </a:r>
            <a:r>
              <a:rPr lang="ru-RU" sz="3600" cap="none" dirty="0" err="1" smtClean="0">
                <a:latin typeface="Bookman Old Style" pitchFamily="18" charset="0"/>
              </a:rPr>
              <a:t>уч.г</a:t>
            </a:r>
            <a:r>
              <a:rPr lang="ru-RU" sz="3600" cap="none" dirty="0" smtClean="0">
                <a:latin typeface="Bookman Old Style" pitchFamily="18" charset="0"/>
              </a:rPr>
              <a:t>.</a:t>
            </a:r>
            <a:br>
              <a:rPr lang="ru-RU" sz="3600" cap="none" dirty="0" smtClean="0">
                <a:latin typeface="Bookman Old Style" pitchFamily="18" charset="0"/>
              </a:rPr>
            </a:br>
            <a:r>
              <a:rPr lang="ru-RU" sz="3600" cap="none" dirty="0" smtClean="0">
                <a:latin typeface="Bookman Old Style" pitchFamily="18" charset="0"/>
              </a:rPr>
              <a:t/>
            </a:r>
            <a:br>
              <a:rPr lang="ru-RU" sz="3600" cap="none" dirty="0" smtClean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/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660066"/>
                </a:solidFill>
                <a:latin typeface="Bookman Old Style" pitchFamily="18" charset="0"/>
              </a:rPr>
              <a:t>Начальник учебно-методического управления БГУ, </a:t>
            </a:r>
            <a:br>
              <a:rPr lang="ru-RU" sz="2000" dirty="0" smtClean="0">
                <a:solidFill>
                  <a:srgbClr val="660066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660066"/>
                </a:solidFill>
                <a:latin typeface="Bookman Old Style" pitchFamily="18" charset="0"/>
              </a:rPr>
              <a:t>к.х.н., доцент Павлова </a:t>
            </a:r>
            <a:r>
              <a:rPr lang="ru-RU" sz="2000" smtClean="0">
                <a:solidFill>
                  <a:srgbClr val="660066"/>
                </a:solidFill>
                <a:latin typeface="Bookman Old Style" pitchFamily="18" charset="0"/>
              </a:rPr>
              <a:t>Э.Т.</a:t>
            </a:r>
            <a:br>
              <a:rPr lang="ru-RU" sz="2000" smtClean="0">
                <a:solidFill>
                  <a:srgbClr val="660066"/>
                </a:solidFill>
                <a:latin typeface="Bookman Old Style" pitchFamily="18" charset="0"/>
              </a:rPr>
            </a:br>
            <a:r>
              <a:rPr lang="ru-RU" sz="2000" smtClean="0">
                <a:solidFill>
                  <a:srgbClr val="660066"/>
                </a:solidFill>
                <a:latin typeface="Bookman Old Style" pitchFamily="18" charset="0"/>
              </a:rPr>
              <a:t/>
            </a:r>
            <a:br>
              <a:rPr lang="ru-RU" sz="2000" smtClean="0">
                <a:solidFill>
                  <a:srgbClr val="660066"/>
                </a:solidFill>
                <a:latin typeface="Bookman Old Style" pitchFamily="18" charset="0"/>
              </a:rPr>
            </a:br>
            <a:endParaRPr lang="ru-RU" sz="2000" cap="none" dirty="0">
              <a:solidFill>
                <a:srgbClr val="660066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Утвержденные нормативные акты: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Положение о порядке экспертизы и присвоения грифов печатным и электронным учебным изданиям в ФГБОУ ВО «БГУ»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Положение об электронном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портфолио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 обучающихся в ФГБОУ ВО «БГУ»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Положение по заполнению индивидуального плана работы преподавателя в ФГБОУ ВО «БГУ»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Положение о порядке проведения практики обучающихся в ФГБОУ ВО «БГУ»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</a:rPr>
              <a:t>Методические рекомендации по составлению рабочих учебных планов на 2016 год</a:t>
            </a:r>
            <a:endParaRPr lang="ru-RU" dirty="0">
              <a:solidFill>
                <a:schemeClr val="bg2">
                  <a:lumMod val="1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77200" cy="70484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В 2015-2016 </a:t>
            </a:r>
            <a:r>
              <a:rPr lang="ru-RU" sz="2000" b="1" dirty="0" err="1" smtClean="0">
                <a:latin typeface="Bookman Old Style" pitchFamily="18" charset="0"/>
              </a:rPr>
              <a:t>уч.г</a:t>
            </a:r>
            <a:r>
              <a:rPr lang="ru-RU" sz="2000" b="1" dirty="0" smtClean="0">
                <a:latin typeface="Bookman Old Style" pitchFamily="18" charset="0"/>
              </a:rPr>
              <a:t>. гриф УМС присвоен 178 учебным изданиям</a:t>
            </a:r>
            <a:endParaRPr lang="ru-RU" sz="2000" b="1" dirty="0">
              <a:latin typeface="Bookman Old Style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09600" y="1371590"/>
          <a:ext cx="8077200" cy="5380617"/>
        </p:xfrm>
        <a:graphic>
          <a:graphicData uri="http://schemas.openxmlformats.org/drawingml/2006/table">
            <a:tbl>
              <a:tblPr/>
              <a:tblGrid>
                <a:gridCol w="484796"/>
                <a:gridCol w="6305065"/>
                <a:gridCol w="1287339"/>
              </a:tblGrid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Направление подготовки </a:t>
                      </a:r>
                      <a:r>
                        <a:rPr lang="ru-RU" sz="12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b="1" dirty="0" err="1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бакалавриат</a:t>
                      </a:r>
                      <a:r>
                        <a:rPr lang="ru-RU" sz="12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45.03.01 Филология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38.03.04 Государственное и муниципальное управление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38.03.01 Экономика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41.03.03 Востоковедение и африканистика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44.03.01 Педагогическое образование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45.03.02 Лингвистика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49.03.01 Физическая культура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01.03.01 Математика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38.03.02 Менеджмент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46.03.01 История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02.03.01 Математика и компьютерные науки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04.03.01 Химия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40.03.01 Юриспруденция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41.03.05 Международные отношения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42.03.02  Журналистика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38.03.03 Управление персоналом  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03.03.02 Физика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05.03.02 География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41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02.03.03 Математическое обеспечение и администрирование информационных систем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27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05.01.03 Геология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761998"/>
          <a:ext cx="8077200" cy="5638798"/>
        </p:xfrm>
        <a:graphic>
          <a:graphicData uri="http://schemas.openxmlformats.org/drawingml/2006/table">
            <a:tbl>
              <a:tblPr/>
              <a:tblGrid>
                <a:gridCol w="484796"/>
                <a:gridCol w="6305065"/>
                <a:gridCol w="1287339"/>
              </a:tblGrid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13.03.03 Энергетическое машиностроение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41.03.01 Зарубежное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регионоведение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06.03.01 Биология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09.03.03 Прикладная информатика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21.03.02 Землеустройство и кадастры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01.03.02 Прикладная математика и  информатика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05.03.06 Экология и природопользование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09.03.02 Информационные системы и технологии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42.03.01 Реклама и связи с общественностью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21.03.03 Геодезия и дистанционное зондирование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38.03.05 Бизнес-информатика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39.03.01 Социология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41.03.04 Политология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43.03.02 Туризм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47.03.01 Философия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01.03.02 Прикладная математика и информатика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37.03.01 Психология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39.03.02 Социальная работа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44.03.02 Психолого-педагогическое образование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44.03.03 Специальное (дефектологическое) образование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49.03.03 Рекреация и спортивно-оздоровительный туризм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1D0"/>
                    </a:solidFill>
                  </a:tcPr>
                </a:tc>
              </a:tr>
              <a:tr h="256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44.03.04 Профессиональное обучение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857" marR="3285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90600" y="990600"/>
          <a:ext cx="7467600" cy="762000"/>
        </p:xfrm>
        <a:graphic>
          <a:graphicData uri="http://schemas.openxmlformats.org/drawingml/2006/table">
            <a:tbl>
              <a:tblPr/>
              <a:tblGrid>
                <a:gridCol w="448207"/>
                <a:gridCol w="5829210"/>
                <a:gridCol w="1190183"/>
              </a:tblGrid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Направление подготовки </a:t>
                      </a:r>
                      <a:r>
                        <a:rPr lang="ru-RU" sz="14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400" b="1" dirty="0" err="1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специалитет</a:t>
                      </a:r>
                      <a:r>
                        <a:rPr lang="ru-RU" sz="14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31.05.01 Лечебное дело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A7A6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33.05.01 Фармация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90600" y="2362200"/>
          <a:ext cx="7467600" cy="3189732"/>
        </p:xfrm>
        <a:graphic>
          <a:graphicData uri="http://schemas.openxmlformats.org/drawingml/2006/table">
            <a:tbl>
              <a:tblPr/>
              <a:tblGrid>
                <a:gridCol w="448207"/>
                <a:gridCol w="5829210"/>
                <a:gridCol w="1190183"/>
              </a:tblGrid>
              <a:tr h="199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Направление подготовки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44.04.01 Педагогическое образование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40.04.01 Юриспруденция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45.04.01 Филология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38.04.01 Экономика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38.04.02 Менеджмент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41.04.05 Международные отношения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01.04.02 Прикладная математика и информатика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37.04.01 Психология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38.04.04 Государственное и муниципальное управление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41.04.04 Политология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42.04.02 Журналистика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199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46.04.01 История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9200" y="922624"/>
          <a:ext cx="6177597" cy="1411991"/>
        </p:xfrm>
        <a:graphic>
          <a:graphicData uri="http://schemas.openxmlformats.org/drawingml/2006/table">
            <a:tbl>
              <a:tblPr/>
              <a:tblGrid>
                <a:gridCol w="370781"/>
                <a:gridCol w="4658419"/>
                <a:gridCol w="1148397"/>
              </a:tblGrid>
              <a:tr h="430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Направление подготовки </a:t>
                      </a:r>
                      <a:r>
                        <a:rPr lang="ru-RU" sz="14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(специалисты</a:t>
                      </a:r>
                      <a:r>
                        <a:rPr lang="ru-RU" sz="1400" b="1" baseline="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среднего звена)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3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40.02.01 Право и организация социального обеспечения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23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38.02.07 Банковское дело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3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38.02.01 Экономика и бухгалтерский учет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208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43.02.10 Туризм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19200" y="2971800"/>
          <a:ext cx="6177597" cy="815721"/>
        </p:xfrm>
        <a:graphic>
          <a:graphicData uri="http://schemas.openxmlformats.org/drawingml/2006/table">
            <a:tbl>
              <a:tblPr/>
              <a:tblGrid>
                <a:gridCol w="370781"/>
                <a:gridCol w="4822233"/>
                <a:gridCol w="984583"/>
              </a:tblGrid>
              <a:tr h="324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Направление подготовки </a:t>
                      </a:r>
                      <a:r>
                        <a:rPr lang="ru-RU" sz="14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(кадры высшей квалификации)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4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03.06.01 Физика и астрономия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305800" cy="388620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Предложения по формированию плана работы УМС на </a:t>
            </a:r>
            <a:b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2016-2017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уч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. г. направлять в </a:t>
            </a:r>
            <a:r>
              <a:rPr lang="ru-RU" sz="4000" b="1" i="1" dirty="0" err="1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ОМРиУКО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УМУ до </a:t>
            </a:r>
            <a:b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4000" b="1" i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15 июня 2016 г.</a:t>
            </a:r>
            <a:endParaRPr lang="ru-RU" sz="4000" i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305800" cy="198120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Спасибо за внимание!</a:t>
            </a:r>
            <a:endParaRPr lang="ru-RU" i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455</Words>
  <PresentationFormat>Экран (4:3)</PresentationFormat>
  <Paragraphs>208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Об итогах работы УМС в 2015-2016 уч.г. и о формировании плана работы на 2016-2017 уч.г.   Начальник учебно-методического управления БГУ,  к.х.н., доцент Павлова Э.Т.  </vt:lpstr>
      <vt:lpstr>Утвержденные нормативные акты:</vt:lpstr>
      <vt:lpstr>В 2015-2016 уч.г. гриф УМС присвоен 178 учебным изданиям</vt:lpstr>
      <vt:lpstr>Слайд 4</vt:lpstr>
      <vt:lpstr>Слайд 5</vt:lpstr>
      <vt:lpstr>Слайд 6</vt:lpstr>
      <vt:lpstr>Предложения по формированию плана работы УМС на  2016-2017 уч. г. направлять в ОМРиУКО УМУ до  15 июня 2016 г.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userumu</dc:creator>
  <cp:lastModifiedBy>userumu</cp:lastModifiedBy>
  <cp:revision>17</cp:revision>
  <dcterms:created xsi:type="dcterms:W3CDTF">2016-05-17T07:08:29Z</dcterms:created>
  <dcterms:modified xsi:type="dcterms:W3CDTF">2016-05-18T05:21:20Z</dcterms:modified>
</cp:coreProperties>
</file>