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4" r:id="rId1"/>
  </p:sldMasterIdLst>
  <p:notesMasterIdLst>
    <p:notesMasterId r:id="rId28"/>
  </p:notesMasterIdLst>
  <p:sldIdLst>
    <p:sldId id="256" r:id="rId2"/>
    <p:sldId id="361" r:id="rId3"/>
    <p:sldId id="349" r:id="rId4"/>
    <p:sldId id="331" r:id="rId5"/>
    <p:sldId id="376" r:id="rId6"/>
    <p:sldId id="379" r:id="rId7"/>
    <p:sldId id="380" r:id="rId8"/>
    <p:sldId id="381" r:id="rId9"/>
    <p:sldId id="330" r:id="rId10"/>
    <p:sldId id="383" r:id="rId11"/>
    <p:sldId id="347" r:id="rId12"/>
    <p:sldId id="382" r:id="rId13"/>
    <p:sldId id="350" r:id="rId14"/>
    <p:sldId id="346" r:id="rId15"/>
    <p:sldId id="273" r:id="rId16"/>
    <p:sldId id="359" r:id="rId17"/>
    <p:sldId id="363" r:id="rId18"/>
    <p:sldId id="364" r:id="rId19"/>
    <p:sldId id="375" r:id="rId20"/>
    <p:sldId id="368" r:id="rId21"/>
    <p:sldId id="387" r:id="rId22"/>
    <p:sldId id="365" r:id="rId23"/>
    <p:sldId id="385" r:id="rId24"/>
    <p:sldId id="374" r:id="rId25"/>
    <p:sldId id="386" r:id="rId26"/>
    <p:sldId id="378" r:id="rId27"/>
  </p:sldIdLst>
  <p:sldSz cx="12192000" cy="6858000"/>
  <p:notesSz cx="6858000" cy="99472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00FF"/>
    <a:srgbClr val="66FF33"/>
    <a:srgbClr val="FF00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9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346668561127439E-2"/>
          <c:y val="2.1822771848561982E-2"/>
          <c:w val="0.95165333143887298"/>
          <c:h val="0.9174800360277531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Лесная площадь, пройденная пожарами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1.9621833256722804E-2"/>
                  <c:y val="-8.35750571501143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Лист1!$A$2:$A$18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516</c:v>
                </c:pt>
                <c:pt idx="1">
                  <c:v>506</c:v>
                </c:pt>
                <c:pt idx="2">
                  <c:v>836</c:v>
                </c:pt>
                <c:pt idx="3">
                  <c:v>4310.7699999999995</c:v>
                </c:pt>
                <c:pt idx="4">
                  <c:v>91.1</c:v>
                </c:pt>
                <c:pt idx="5">
                  <c:v>199.8</c:v>
                </c:pt>
                <c:pt idx="6">
                  <c:v>1078.3</c:v>
                </c:pt>
                <c:pt idx="7">
                  <c:v>4067</c:v>
                </c:pt>
                <c:pt idx="8">
                  <c:v>1409.9</c:v>
                </c:pt>
                <c:pt idx="9">
                  <c:v>370.3</c:v>
                </c:pt>
                <c:pt idx="10">
                  <c:v>642.29999999999995</c:v>
                </c:pt>
                <c:pt idx="11">
                  <c:v>639.5</c:v>
                </c:pt>
                <c:pt idx="12">
                  <c:v>1637</c:v>
                </c:pt>
                <c:pt idx="13">
                  <c:v>94.1</c:v>
                </c:pt>
                <c:pt idx="14">
                  <c:v>69.5</c:v>
                </c:pt>
                <c:pt idx="15">
                  <c:v>308.2</c:v>
                </c:pt>
                <c:pt idx="16">
                  <c:v>92.7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8369664"/>
        <c:axId val="165177024"/>
      </c:lineChart>
      <c:catAx>
        <c:axId val="16836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5177024"/>
        <c:crosses val="autoZero"/>
        <c:auto val="1"/>
        <c:lblAlgn val="ctr"/>
        <c:lblOffset val="100"/>
        <c:noMultiLvlLbl val="0"/>
      </c:catAx>
      <c:valAx>
        <c:axId val="165177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8369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354371677818563E-2"/>
          <c:y val="2.4542889502832392E-2"/>
          <c:w val="0.95464562832218203"/>
          <c:h val="0.9071942660811891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пожаров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1.9621833256722808E-2"/>
                  <c:y val="-8.3575057150114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Лист1!$A$2:$A$19</c:f>
              <c:numCache>
                <c:formatCode>General</c:formatCod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</c:numCache>
            </c:numRef>
          </c:cat>
          <c:val>
            <c:numRef>
              <c:f>Лист1!$B$2:$B$19</c:f>
              <c:numCache>
                <c:formatCode>General</c:formatCode>
                <c:ptCount val="18"/>
                <c:pt idx="0">
                  <c:v>82</c:v>
                </c:pt>
                <c:pt idx="1">
                  <c:v>41</c:v>
                </c:pt>
                <c:pt idx="2">
                  <c:v>127</c:v>
                </c:pt>
                <c:pt idx="3">
                  <c:v>134</c:v>
                </c:pt>
                <c:pt idx="4">
                  <c:v>27</c:v>
                </c:pt>
                <c:pt idx="5">
                  <c:v>39</c:v>
                </c:pt>
                <c:pt idx="6">
                  <c:v>53</c:v>
                </c:pt>
                <c:pt idx="7">
                  <c:v>35</c:v>
                </c:pt>
                <c:pt idx="8">
                  <c:v>43</c:v>
                </c:pt>
                <c:pt idx="9">
                  <c:v>27</c:v>
                </c:pt>
                <c:pt idx="10">
                  <c:v>22</c:v>
                </c:pt>
                <c:pt idx="11">
                  <c:v>22</c:v>
                </c:pt>
                <c:pt idx="12">
                  <c:v>28</c:v>
                </c:pt>
                <c:pt idx="13">
                  <c:v>25</c:v>
                </c:pt>
                <c:pt idx="14">
                  <c:v>12</c:v>
                </c:pt>
                <c:pt idx="15">
                  <c:v>7</c:v>
                </c:pt>
                <c:pt idx="16">
                  <c:v>17</c:v>
                </c:pt>
                <c:pt idx="17">
                  <c:v>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8368640"/>
        <c:axId val="165179904"/>
      </c:lineChart>
      <c:catAx>
        <c:axId val="16836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5179904"/>
        <c:crosses val="autoZero"/>
        <c:auto val="1"/>
        <c:lblAlgn val="ctr"/>
        <c:lblOffset val="100"/>
        <c:noMultiLvlLbl val="0"/>
      </c:catAx>
      <c:valAx>
        <c:axId val="165179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8368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Количество договоров  по охране,                                                         </a:t>
            </a:r>
          </a:p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baseline="0" dirty="0" smtClean="0">
                <a:latin typeface="Times New Roman" pitchFamily="18" charset="0"/>
                <a:cs typeface="Times New Roman" pitchFamily="18" charset="0"/>
              </a:rPr>
              <a:t> защите и воспроизводству лесных насаждений, оформленные в 2008-201</a:t>
            </a:r>
            <a:r>
              <a:rPr lang="en-US" sz="1600" b="1" baseline="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600" b="1" baseline="0" dirty="0" smtClean="0">
                <a:latin typeface="Times New Roman" pitchFamily="18" charset="0"/>
                <a:cs typeface="Times New Roman" pitchFamily="18" charset="0"/>
              </a:rPr>
              <a:t>гг.                                                                                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-1.562499999999886E-3"/>
                  <c:y val="-2.34374985582247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Лист1!$A$2:$A$10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590</c:v>
                </c:pt>
                <c:pt idx="1">
                  <c:v>620</c:v>
                </c:pt>
                <c:pt idx="2">
                  <c:v>638</c:v>
                </c:pt>
                <c:pt idx="3">
                  <c:v>678</c:v>
                </c:pt>
                <c:pt idx="4">
                  <c:v>761</c:v>
                </c:pt>
                <c:pt idx="5">
                  <c:v>966</c:v>
                </c:pt>
                <c:pt idx="6">
                  <c:v>1014</c:v>
                </c:pt>
                <c:pt idx="7">
                  <c:v>1011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4874496"/>
        <c:axId val="184891584"/>
      </c:barChart>
      <c:catAx>
        <c:axId val="18487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4891584"/>
        <c:crosses val="autoZero"/>
        <c:auto val="1"/>
        <c:lblAlgn val="ctr"/>
        <c:lblOffset val="100"/>
        <c:noMultiLvlLbl val="0"/>
      </c:catAx>
      <c:valAx>
        <c:axId val="184891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4874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 b="1" dirty="0" smtClean="0"/>
              <a:t>Финансово</a:t>
            </a:r>
            <a:r>
              <a:rPr lang="ru-RU" b="1" baseline="0" dirty="0" smtClean="0"/>
              <a:t> – экономические показатели</a:t>
            </a:r>
            <a:endParaRPr lang="ru-RU" b="1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6562173566561309E-2"/>
          <c:y val="8.9407553222513841E-2"/>
          <c:w val="0.91414989998211482"/>
          <c:h val="0.810276465441819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 выполнение гос. Задания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2010 г</c:v>
                </c:pt>
                <c:pt idx="1">
                  <c:v>2011 г</c:v>
                </c:pt>
                <c:pt idx="2">
                  <c:v>2012 г</c:v>
                </c:pt>
                <c:pt idx="3">
                  <c:v>2013 г</c:v>
                </c:pt>
                <c:pt idx="4">
                  <c:v>2014 г</c:v>
                </c:pt>
                <c:pt idx="5">
                  <c:v>2015 г</c:v>
                </c:pt>
                <c:pt idx="6">
                  <c:v>2016 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27117000</c:v>
                </c:pt>
                <c:pt idx="1">
                  <c:v>34885900</c:v>
                </c:pt>
                <c:pt idx="2">
                  <c:v>31757200</c:v>
                </c:pt>
                <c:pt idx="3">
                  <c:v>34378170</c:v>
                </c:pt>
                <c:pt idx="4">
                  <c:v>33795400</c:v>
                </c:pt>
                <c:pt idx="5">
                  <c:v>61576000</c:v>
                </c:pt>
                <c:pt idx="6">
                  <c:v>50732400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Иная, приносящая доход д-ть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2010 г</c:v>
                </c:pt>
                <c:pt idx="1">
                  <c:v>2011 г</c:v>
                </c:pt>
                <c:pt idx="2">
                  <c:v>2012 г</c:v>
                </c:pt>
                <c:pt idx="3">
                  <c:v>2013 г</c:v>
                </c:pt>
                <c:pt idx="4">
                  <c:v>2014 г</c:v>
                </c:pt>
                <c:pt idx="5">
                  <c:v>2015 г</c:v>
                </c:pt>
                <c:pt idx="6">
                  <c:v>2016 г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6904000</c:v>
                </c:pt>
                <c:pt idx="1">
                  <c:v>10210960</c:v>
                </c:pt>
                <c:pt idx="2">
                  <c:v>11471039</c:v>
                </c:pt>
                <c:pt idx="3">
                  <c:v>10737400</c:v>
                </c:pt>
                <c:pt idx="4">
                  <c:v>10020171</c:v>
                </c:pt>
                <c:pt idx="5">
                  <c:v>10127200</c:v>
                </c:pt>
                <c:pt idx="6">
                  <c:v>10000000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ФЦП Байкал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2010 г</c:v>
                </c:pt>
                <c:pt idx="1">
                  <c:v>2011 г</c:v>
                </c:pt>
                <c:pt idx="2">
                  <c:v>2012 г</c:v>
                </c:pt>
                <c:pt idx="3">
                  <c:v>2013 г</c:v>
                </c:pt>
                <c:pt idx="4">
                  <c:v>2014 г</c:v>
                </c:pt>
                <c:pt idx="5">
                  <c:v>2015 г</c:v>
                </c:pt>
                <c:pt idx="6">
                  <c:v>2016 г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2">
                  <c:v>25920000</c:v>
                </c:pt>
                <c:pt idx="3">
                  <c:v>16314300</c:v>
                </c:pt>
                <c:pt idx="4">
                  <c:v>58426900</c:v>
                </c:pt>
                <c:pt idx="5">
                  <c:v>24808000</c:v>
                </c:pt>
                <c:pt idx="6">
                  <c:v>42173500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Лесоустройство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2010 г</c:v>
                </c:pt>
                <c:pt idx="1">
                  <c:v>2011 г</c:v>
                </c:pt>
                <c:pt idx="2">
                  <c:v>2012 г</c:v>
                </c:pt>
                <c:pt idx="3">
                  <c:v>2013 г</c:v>
                </c:pt>
                <c:pt idx="4">
                  <c:v>2014 г</c:v>
                </c:pt>
                <c:pt idx="5">
                  <c:v>2015 г</c:v>
                </c:pt>
                <c:pt idx="6">
                  <c:v>2016 г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  <c:pt idx="3">
                  <c:v>25608630</c:v>
                </c:pt>
                <c:pt idx="4">
                  <c:v>25654000</c:v>
                </c:pt>
                <c:pt idx="5">
                  <c:v>26625000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ФАИП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2010 г</c:v>
                </c:pt>
                <c:pt idx="1">
                  <c:v>2011 г</c:v>
                </c:pt>
                <c:pt idx="2">
                  <c:v>2012 г</c:v>
                </c:pt>
                <c:pt idx="3">
                  <c:v>2013 г</c:v>
                </c:pt>
                <c:pt idx="4">
                  <c:v>2014 г</c:v>
                </c:pt>
                <c:pt idx="5">
                  <c:v>2015 г</c:v>
                </c:pt>
                <c:pt idx="6">
                  <c:v>2016 г</c:v>
                </c:pt>
              </c:strCache>
            </c:strRef>
          </c:cat>
          <c:val>
            <c:numRef>
              <c:f>Лист1!$F$2:$F$8</c:f>
              <c:numCache>
                <c:formatCode>General</c:formatCode>
                <c:ptCount val="7"/>
                <c:pt idx="5">
                  <c:v>18452100</c:v>
                </c:pt>
                <c:pt idx="6">
                  <c:v>66479600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Грант WWF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2010 г</c:v>
                </c:pt>
                <c:pt idx="1">
                  <c:v>2011 г</c:v>
                </c:pt>
                <c:pt idx="2">
                  <c:v>2012 г</c:v>
                </c:pt>
                <c:pt idx="3">
                  <c:v>2013 г</c:v>
                </c:pt>
                <c:pt idx="4">
                  <c:v>2014 г</c:v>
                </c:pt>
                <c:pt idx="5">
                  <c:v>2015 г</c:v>
                </c:pt>
                <c:pt idx="6">
                  <c:v>2016 г</c:v>
                </c:pt>
              </c:strCache>
            </c:strRef>
          </c:cat>
          <c:val>
            <c:numRef>
              <c:f>Лист1!$G$2:$G$8</c:f>
              <c:numCache>
                <c:formatCode>General</c:formatCode>
                <c:ptCount val="7"/>
                <c:pt idx="5">
                  <c:v>160800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Итого: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8008323959505071E-2"/>
                  <c:y val="-1.4814814814814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7138432695913009E-2"/>
                  <c:y val="-3.1481481481481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8883989501312335E-2"/>
                  <c:y val="-5.5555555555555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8090813648293963E-2"/>
                  <c:y val="-6.851851851851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0540307461567305E-2"/>
                  <c:y val="-0.107407407407407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157225346831646E-2"/>
                  <c:y val="-0.125925925925925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6334045744281962E-2"/>
                  <c:y val="-0.1555555555555555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974712706070281E-2"/>
                      <c:h val="7.3351851851851849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2010 г</c:v>
                </c:pt>
                <c:pt idx="1">
                  <c:v>2011 г</c:v>
                </c:pt>
                <c:pt idx="2">
                  <c:v>2012 г</c:v>
                </c:pt>
                <c:pt idx="3">
                  <c:v>2013 г</c:v>
                </c:pt>
                <c:pt idx="4">
                  <c:v>2014 г</c:v>
                </c:pt>
                <c:pt idx="5">
                  <c:v>2015 г</c:v>
                </c:pt>
                <c:pt idx="6">
                  <c:v>2016 г</c:v>
                </c:pt>
              </c:strCache>
            </c:strRef>
          </c:cat>
          <c:val>
            <c:numRef>
              <c:f>Лист1!$H$2:$H$8</c:f>
              <c:numCache>
                <c:formatCode>General</c:formatCode>
                <c:ptCount val="7"/>
                <c:pt idx="0">
                  <c:v>34021000</c:v>
                </c:pt>
                <c:pt idx="1">
                  <c:v>45096860</c:v>
                </c:pt>
                <c:pt idx="2">
                  <c:v>69148239</c:v>
                </c:pt>
                <c:pt idx="3">
                  <c:v>87038500</c:v>
                </c:pt>
                <c:pt idx="4">
                  <c:v>127896471</c:v>
                </c:pt>
                <c:pt idx="5">
                  <c:v>141749100</c:v>
                </c:pt>
                <c:pt idx="6">
                  <c:v>169385500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7"/>
        <c:overlap val="100"/>
        <c:axId val="179361792"/>
        <c:axId val="184909824"/>
      </c:barChart>
      <c:catAx>
        <c:axId val="179361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4909824"/>
        <c:crosses val="autoZero"/>
        <c:auto val="1"/>
        <c:lblAlgn val="ctr"/>
        <c:lblOffset val="100"/>
        <c:noMultiLvlLbl val="0"/>
      </c:catAx>
      <c:valAx>
        <c:axId val="184909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936179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498" cy="498714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3892" y="0"/>
            <a:ext cx="2972498" cy="498714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r">
              <a:defRPr sz="1200" smtClean="0"/>
            </a:lvl1pPr>
          </a:lstStyle>
          <a:p>
            <a:pPr>
              <a:defRPr/>
            </a:pPr>
            <a:fld id="{ACCE9DA3-069E-4EF7-9279-2EC53825E319}" type="datetimeFigureOut">
              <a:rPr lang="ru-RU"/>
              <a:pPr>
                <a:defRPr/>
              </a:pPr>
              <a:t>07.10.2016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89" tIns="45994" rIns="91989" bIns="45994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962" y="4787017"/>
            <a:ext cx="5486078" cy="3916650"/>
          </a:xfrm>
          <a:prstGeom prst="rect">
            <a:avLst/>
          </a:prstGeom>
        </p:spPr>
        <p:txBody>
          <a:bodyPr vert="horz" lIns="91989" tIns="45994" rIns="91989" bIns="45994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562"/>
            <a:ext cx="2972498" cy="498714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3892" y="9448562"/>
            <a:ext cx="2972498" cy="498714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05B88885-F951-492F-A367-4DE6B5BAC5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0758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7D633-2EB8-4769-B46D-BC2281FF4995}" type="datetimeFigureOut">
              <a:rPr lang="en-US"/>
              <a:pPr>
                <a:defRPr/>
              </a:pPr>
              <a:t>10/7/2016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51220-7354-47E1-91F3-5615AECF02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21AD7-5E1D-4166-8EF4-41BB4D442626}" type="datetimeFigureOut">
              <a:rPr lang="en-US"/>
              <a:pPr>
                <a:defRPr/>
              </a:pPr>
              <a:t>10/7/2016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2C816-4C7F-476E-9292-0C6CF317C1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82849-29C6-4707-A7B4-23366EE2F136}" type="datetimeFigureOut">
              <a:rPr lang="en-US"/>
              <a:pPr>
                <a:defRPr/>
              </a:pPr>
              <a:t>10/7/2016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584B6-5940-4B02-B77F-94A955F39D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C6B35-AC6F-4B4A-BF33-4FB431496271}" type="datetimeFigureOut">
              <a:rPr lang="en-US"/>
              <a:pPr>
                <a:defRPr/>
              </a:pPr>
              <a:t>10/7/2016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7C604-4794-419B-8CD5-E25A1CF6F4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0F234-111C-4165-A7FA-F7819CD0C08C}" type="datetimeFigureOut">
              <a:rPr lang="en-US"/>
              <a:pPr>
                <a:defRPr/>
              </a:pPr>
              <a:t>10/7/2016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8ECB4-1ECD-4268-9E42-52FD5B463D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D5EC2-9EE8-4C4C-9852-114116F53CD0}" type="datetimeFigureOut">
              <a:rPr lang="en-US"/>
              <a:pPr>
                <a:defRPr/>
              </a:pPr>
              <a:t>10/7/2016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C53AA-B104-4BE0-9A28-71053B4F67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457DE-21B3-49E0-9FCA-8DABB169E325}" type="datetimeFigureOut">
              <a:rPr lang="en-US"/>
              <a:pPr>
                <a:defRPr/>
              </a:pPr>
              <a:t>10/7/2016</a:t>
            </a:fld>
            <a:endParaRPr lang="en-US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879F2-655E-42DF-AC97-73CF781A37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C8DA2-49F8-4756-B2D7-F399071E667E}" type="datetimeFigureOut">
              <a:rPr lang="en-US"/>
              <a:pPr>
                <a:defRPr/>
              </a:pPr>
              <a:t>10/7/2016</a:t>
            </a:fld>
            <a:endParaRPr lang="en-US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97BA6-EBAC-4827-B214-D16C77B1EF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D384E-43B4-4165-9A69-FBC9DF24936F}" type="datetimeFigureOut">
              <a:rPr lang="en-US"/>
              <a:pPr>
                <a:defRPr/>
              </a:pPr>
              <a:t>10/7/2016</a:t>
            </a:fld>
            <a:endParaRPr lang="en-US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474DE-98AB-4DAC-ABA6-9F2B93E750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C6C06-5424-4897-B3AC-CF11D1F843FB}" type="datetimeFigureOut">
              <a:rPr lang="en-US"/>
              <a:pPr>
                <a:defRPr/>
              </a:pPr>
              <a:t>10/7/2016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AB58A-4003-441B-B9D2-AC74EB3310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0F226-6E57-4967-83C9-396843BD0319}" type="datetimeFigureOut">
              <a:rPr lang="en-US"/>
              <a:pPr>
                <a:defRPr/>
              </a:pPr>
              <a:t>10/7/2016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909EB-F404-46E4-B466-B380885613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BC7FEC-54B8-40FF-931C-53920BFC15A6}" type="datetimeFigureOut">
              <a:rPr lang="en-US"/>
              <a:pPr>
                <a:defRPr/>
              </a:pPr>
              <a:t>10/7/2016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507281-FD21-4C6E-9F33-57596C46FE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yandex.ru/clck/jsredir?from=yandex.ru;search/;web;;&amp;text=&amp;etext=1178.ibwa8ka07-qsVpl3P5nRoMDbaRxVqnYvgaIbxFSGcaZsQ3hLWV1-kAsEcDYPZEZ5kofwaSfkBj7MTzuRsztCCQ.fc69b771b926e8ced6cd3e53fd3e2949529b8944&amp;uuid=&amp;state=PEtFfuTeVD5kpHnK9lio9T6U0-imFY5IWwl6BSUGTYk4N0pAo4tbW3uI4fznRSw0Nqvpz5JPJOCgbm0y-JpEXw&amp;data=UlNrNmk5WktYejR0eWJFYk1LdmtxalVFVXdNMncyNVhNWkZKQ2RTMzNrOVI2RU9SYzdIWXlBbUdhSFF5WE85a2puOVgtakExZlRUdkVLSkgxUmVNTnk3SjNMQW10cTF5&amp;b64e=2&amp;sign=26d5bb94d09961db7d6e3aaa007fc081&amp;keyno=0&amp;cst=AiuY0DBWFJ5Hyx_fyvalFP_tE8ajKvBGSXOxyvuuR3QTALohnniW1o8qTMXdeyQmY6ekRMvR_j51CwROOR5QzIVmwRN5NxexU1OgbK2oVs1hDt-8GGtuh8jkn5xzFWtQmHmoOnJliFqns5TopRRkSSxSwz9w3pYUGCdToNEz9rlbl--gTElVHRti4-UlUCOwUsTWgEa9IvhHde9mcTnns__sz8IeGrIMbiypcWw7Oln8hNFvUg5Bl_QBtfvvnUWarUNVgzBC4dxIQ2dN-0jaOYdNF43TQto9lMNEptpEeXPaGfQ1J2iM6g&amp;ref=orjY4mGPRjk5boDnW0uvlrrd71vZw9kpzBid2yPh42KCmlut2782crR8oQ64Mblqgub5pZ0NqQ7DQ_tH5BOiYXfvUw7HRbAox6_Q67_dD06SrOBRutn6JQDqI_haUwW0K1AaGx-iP5y3Yf32vBS2-d4RUT_SpIMygN4ZmDDEENvMgUk7OYFz9D5K-mcKvWnx6DIUKI-eH8_bS3nQY07ACMyq6QkrZtR2w2RbhevGcA4&amp;l10n=ru&amp;cts=1473834432995&amp;mc=1.8423709931771088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4.jpeg"/><Relationship Id="rId5" Type="http://schemas.openxmlformats.org/officeDocument/2006/relationships/image" Target="../media/image39.jpeg"/><Relationship Id="rId10" Type="http://schemas.openxmlformats.org/officeDocument/2006/relationships/image" Target="../media/image43.jpeg"/><Relationship Id="rId4" Type="http://schemas.openxmlformats.org/officeDocument/2006/relationships/image" Target="../media/image38.jpe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5%D0%B0%D0%BC%D0%B0%D1%80-%D0%94%D0%B0%D0%B1%D0%B0%D0%BD" TargetMode="External"/><Relationship Id="rId13" Type="http://schemas.openxmlformats.org/officeDocument/2006/relationships/hyperlink" Target="https://ru.wikipedia.org/wiki/%D0%98%D1%80%D0%BA%D1%83%D1%82%D1%81%D0%BA%D0%B0%D1%8F_%D0%BE%D0%B1%D0%BB%D0%B0%D1%81%D1%82%D1%8C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ru.wikipedia.org/wiki/%D0%A5%D0%B0%D0%BD%D0%B3%D0%B0%D1%80%D1%83%D0%BB%D1%8C%D1%81%D0%BA%D0%B8%D0%B9_%D1%85%D1%80%D0%B5%D0%B1%D0%B5%D1%82" TargetMode="External"/><Relationship Id="rId12" Type="http://schemas.openxmlformats.org/officeDocument/2006/relationships/hyperlink" Target="https://ru.wikipedia.org/wiki/%D0%A1%D0%BB%D1%8E%D0%B4%D1%8F%D0%BD%D1%81%D0%BA%D0%B8%D0%B9_%D1%80%D0%B0%D0%B9%D0%BE%D0%BD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E%D0%BA%D0%B8%D0%BD%D1%81%D0%BA%D0%B8%D0%B9_%D1%80%D0%B0%D0%B9%D0%BE%D0%BD" TargetMode="External"/><Relationship Id="rId11" Type="http://schemas.openxmlformats.org/officeDocument/2006/relationships/hyperlink" Target="https://ru.wikipedia.org/wiki/%D0%9C%D0%BE%D0%BD%D0%B3%D0%BE%D0%BB%D0%B8%D1%8F" TargetMode="External"/><Relationship Id="rId5" Type="http://schemas.openxmlformats.org/officeDocument/2006/relationships/hyperlink" Target="https://ru.wikipedia.org/wiki/%D0%A2%D1%83%D0%BD%D0%BA%D0%B8%D0%BD%D1%81%D0%BA%D0%B8%D0%B5_%D0%93%D0%BE%D0%BB%D1%8C%D1%86%D1%8B" TargetMode="External"/><Relationship Id="rId15" Type="http://schemas.openxmlformats.org/officeDocument/2006/relationships/hyperlink" Target="https://ru.wikipedia.org/wiki/%D0%98%D1%80%D0%BA%D1%83%D1%82" TargetMode="External"/><Relationship Id="rId10" Type="http://schemas.openxmlformats.org/officeDocument/2006/relationships/hyperlink" Target="https://ru.wikipedia.org/wiki/%D0%9C%D1%83%D0%BD%D0%BA%D1%83-%D0%A1%D0%B0%D1%80%D0%B4%D1%8B%D0%BA" TargetMode="External"/><Relationship Id="rId4" Type="http://schemas.openxmlformats.org/officeDocument/2006/relationships/image" Target="../media/image8.jpeg"/><Relationship Id="rId9" Type="http://schemas.openxmlformats.org/officeDocument/2006/relationships/hyperlink" Target="https://ru.wikipedia.org/wiki/%D0%97%D0%B0%D0%BA%D0%B0%D0%BC%D0%B5%D0%BD%D1%81%D0%BA%D0%B8%D0%B9_%D1%80%D0%B0%D0%B9%D0%BE%D0%BD" TargetMode="External"/><Relationship Id="rId14" Type="http://schemas.openxmlformats.org/officeDocument/2006/relationships/hyperlink" Target="https://ru.wikipedia.org/wiki/%D0%A2%D1%83%D0%BD%D0%BA%D0%B8%D0%BD%D1%81%D0%BA%D0%B0%D1%8F_%D0%B4%D0%BE%D0%BB%D0%B8%D0%BD%D0%B0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1.png"/><Relationship Id="rId7" Type="http://schemas.openxmlformats.org/officeDocument/2006/relationships/hyperlink" Target="https://ru.wikipedia.org/wiki/%D0%A2%D1%83%D0%BD%D0%BA%D0%B8%D0%BD%D1%81%D0%BA%D0%B0%D1%8F_%D0%BA%D0%BE%D1%82%D0%BB%D0%BE%D0%B2%D0%B8%D0%BD%D0%B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D%D0%BA%D0%BE%D1%81%D0%B8%D1%81%D1%82%D0%B5%D0%BC%D0%B0" TargetMode="External"/><Relationship Id="rId5" Type="http://schemas.openxmlformats.org/officeDocument/2006/relationships/hyperlink" Target="https://ru.wikipedia.org/wiki/%D0%91%D1%83%D1%80%D1%8F%D1%82%D0%B8%D1%8F" TargetMode="External"/><Relationship Id="rId4" Type="http://schemas.openxmlformats.org/officeDocument/2006/relationships/hyperlink" Target="https://ru.wikipedia.org/wiki/%D0%9D%D0%B0%D1%86%D0%B8%D0%BE%D0%BD%D0%B0%D0%BB%D1%8C%D0%BD%D1%8B%D0%B9_%D0%BF%D0%B0%D1%80%D0%B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5"/>
          <p:cNvPicPr>
            <a:picLocks noChangeAspect="1"/>
          </p:cNvPicPr>
          <p:nvPr/>
        </p:nvPicPr>
        <p:blipFill>
          <a:blip r:embed="rId2"/>
          <a:srcRect b="13992"/>
          <a:stretch>
            <a:fillRect/>
          </a:stretch>
        </p:blipFill>
        <p:spPr bwMode="auto">
          <a:xfrm>
            <a:off x="5903912" y="3313113"/>
            <a:ext cx="6288087" cy="354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60625"/>
            <a:ext cx="5903913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3913" y="0"/>
            <a:ext cx="6288087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19907" y="1978680"/>
            <a:ext cx="8078834" cy="2178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 </a:t>
            </a:r>
            <a:br>
              <a:rPr lang="ru-RU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«Тункинский»</a:t>
            </a:r>
            <a:endParaRPr lang="ru-RU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9907" y="4156730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078" y="0"/>
            <a:ext cx="845110" cy="7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213"/>
            <a:ext cx="5903912" cy="27860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11213"/>
            <a:ext cx="12191999" cy="60828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1933" y="529321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13311" y="56625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635617" y="4418340"/>
            <a:ext cx="9028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«Национальный парк «Тункинский » : вчера и сегодня»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82047" y="951979"/>
            <a:ext cx="2073498" cy="563670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Директор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29344" y="1670810"/>
            <a:ext cx="2511683" cy="12743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Зам. директора по экопросвещению, рекреации и туризму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96980" y="3316903"/>
            <a:ext cx="1286853" cy="15903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Отд. охраны лесн. р-ов </a:t>
            </a:r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4 чел.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03056" y="3307696"/>
            <a:ext cx="1311458" cy="15995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Отд. охр. Окр. среды.</a:t>
            </a:r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10 чел. 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66681" y="3322581"/>
            <a:ext cx="1302371" cy="15847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Опер. Группы.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5 чел.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5677" y="3317515"/>
            <a:ext cx="1072764" cy="159038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Юр. отдел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3 чел.</a:t>
            </a:r>
          </a:p>
          <a:p>
            <a:pPr algn="ctr"/>
            <a:r>
              <a:rPr lang="ru-RU" sz="2000" b="1" dirty="0" smtClean="0"/>
              <a:t> 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011334" y="1605568"/>
            <a:ext cx="2250109" cy="12872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Зам. директора по экономике и финансам.</a:t>
            </a:r>
          </a:p>
          <a:p>
            <a:pPr algn="ctr"/>
            <a:r>
              <a:rPr lang="ru-RU" b="1" dirty="0" smtClean="0"/>
              <a:t>(Главный бухгалтер)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98441" y="1664679"/>
            <a:ext cx="2400411" cy="12700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Зам. директора по охране. Главный лесничий.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12576" y="3291141"/>
            <a:ext cx="1533413" cy="15995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Отдел науки, экопросв, рекреации и туризму</a:t>
            </a:r>
          </a:p>
          <a:p>
            <a:pPr algn="ctr"/>
            <a:r>
              <a:rPr lang="ru-RU" b="1" dirty="0" smtClean="0"/>
              <a:t>7 чел.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555308" y="3300977"/>
            <a:ext cx="991607" cy="16092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Отдел </a:t>
            </a:r>
          </a:p>
          <a:p>
            <a:pPr algn="ctr"/>
            <a:r>
              <a:rPr lang="ru-RU" b="1" dirty="0" smtClean="0"/>
              <a:t>ООД.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53 чел.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932981" y="3307404"/>
            <a:ext cx="1386383" cy="16250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Фин.-экон</a:t>
            </a:r>
            <a:r>
              <a:rPr lang="ru-RU" b="1" dirty="0" smtClean="0"/>
              <a:t>. отд.</a:t>
            </a:r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 7 чел. </a:t>
            </a:r>
            <a:endParaRPr lang="ru-RU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16" y="5448405"/>
            <a:ext cx="2272239" cy="12899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197" y="5452060"/>
            <a:ext cx="2107175" cy="128630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074" y="5475611"/>
            <a:ext cx="2068595" cy="1262757"/>
          </a:xfrm>
          <a:prstGeom prst="rect">
            <a:avLst/>
          </a:prstGeom>
        </p:spPr>
      </p:pic>
      <p:cxnSp>
        <p:nvCxnSpPr>
          <p:cNvPr id="25" name="Прямая со стрелкой 24"/>
          <p:cNvCxnSpPr/>
          <p:nvPr/>
        </p:nvCxnSpPr>
        <p:spPr>
          <a:xfrm flipH="1">
            <a:off x="296214" y="631067"/>
            <a:ext cx="4546243" cy="20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964870" y="971697"/>
            <a:ext cx="1562238" cy="634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3594902" y="1039494"/>
            <a:ext cx="1228235" cy="583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2" idx="2"/>
          </p:cNvCxnSpPr>
          <p:nvPr/>
        </p:nvCxnSpPr>
        <p:spPr>
          <a:xfrm>
            <a:off x="5918796" y="1515649"/>
            <a:ext cx="0" cy="161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1958261" y="2971783"/>
            <a:ext cx="9434" cy="307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9" idx="1"/>
          </p:cNvCxnSpPr>
          <p:nvPr/>
        </p:nvCxnSpPr>
        <p:spPr>
          <a:xfrm flipH="1">
            <a:off x="296214" y="2299684"/>
            <a:ext cx="1102227" cy="1010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V="1">
            <a:off x="6923331" y="640365"/>
            <a:ext cx="4308682" cy="30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10283868" y="1954060"/>
            <a:ext cx="989533" cy="1087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10314533" y="3033908"/>
            <a:ext cx="12246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11557585" y="3077659"/>
            <a:ext cx="0" cy="202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10318873" y="3074397"/>
            <a:ext cx="0" cy="2167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3108627" y="2956111"/>
            <a:ext cx="17775" cy="339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>
            <a:off x="3675645" y="2923415"/>
            <a:ext cx="957532" cy="381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>
            <a:off x="6488944" y="2975099"/>
            <a:ext cx="16888" cy="325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>
            <a:off x="8875983" y="3000596"/>
            <a:ext cx="3400" cy="304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Прямоугольник 81"/>
          <p:cNvSpPr/>
          <p:nvPr/>
        </p:nvSpPr>
        <p:spPr>
          <a:xfrm>
            <a:off x="9123189" y="5473527"/>
            <a:ext cx="2108823" cy="12648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Туранский инспекторский участок 10 чел. </a:t>
            </a:r>
          </a:p>
          <a:p>
            <a:r>
              <a:rPr 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Ст.гос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инспектор – 1</a:t>
            </a:r>
          </a:p>
          <a:p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Уч. Гос. инспектор – 2</a:t>
            </a:r>
          </a:p>
          <a:p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Гос. инспектор - 7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40017" y="5467184"/>
            <a:ext cx="2272238" cy="12926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Кыренский </a:t>
            </a:r>
          </a:p>
          <a:p>
            <a:r>
              <a:rPr lang="ru-RU" sz="1400" b="1" dirty="0" smtClean="0"/>
              <a:t>инспекторский </a:t>
            </a:r>
          </a:p>
          <a:p>
            <a:r>
              <a:rPr lang="ru-RU" sz="1400" b="1" dirty="0" smtClean="0"/>
              <a:t>Участок 13 чел.</a:t>
            </a:r>
          </a:p>
          <a:p>
            <a:r>
              <a:rPr lang="ru-RU" sz="1200" b="1" dirty="0" smtClean="0"/>
              <a:t>Ст. гос. инспектор-1 </a:t>
            </a:r>
          </a:p>
          <a:p>
            <a:r>
              <a:rPr lang="ru-RU" sz="1200" b="1" dirty="0" smtClean="0"/>
              <a:t>Уч. Гос. инспектор – 3 </a:t>
            </a:r>
          </a:p>
          <a:p>
            <a:r>
              <a:rPr lang="ru-RU" sz="1200" b="1" dirty="0" smtClean="0"/>
              <a:t>Гос. инспектор - 9</a:t>
            </a:r>
            <a:endParaRPr lang="ru-RU" sz="12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3855198" y="5475611"/>
            <a:ext cx="2033497" cy="12926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err="1" smtClean="0"/>
              <a:t>Аршанский</a:t>
            </a:r>
            <a:r>
              <a:rPr lang="ru-RU" sz="1400" b="1" dirty="0" smtClean="0"/>
              <a:t> </a:t>
            </a:r>
          </a:p>
          <a:p>
            <a:r>
              <a:rPr lang="ru-RU" sz="1400" b="1" dirty="0" smtClean="0"/>
              <a:t>инспекторский </a:t>
            </a:r>
          </a:p>
          <a:p>
            <a:r>
              <a:rPr lang="ru-RU" sz="1400" b="1" dirty="0" smtClean="0"/>
              <a:t>Участок 10 чел.</a:t>
            </a:r>
          </a:p>
          <a:p>
            <a:r>
              <a:rPr lang="ru-RU" sz="1200" b="1" dirty="0" smtClean="0"/>
              <a:t>Ст. гос. </a:t>
            </a:r>
            <a:r>
              <a:rPr lang="ru-RU" sz="1200" b="1" dirty="0" err="1" smtClean="0"/>
              <a:t>иснпектор</a:t>
            </a:r>
            <a:r>
              <a:rPr lang="ru-RU" sz="1200" b="1" dirty="0" smtClean="0"/>
              <a:t> – 1</a:t>
            </a:r>
          </a:p>
          <a:p>
            <a:r>
              <a:rPr lang="ru-RU" sz="1200" b="1" dirty="0" smtClean="0"/>
              <a:t>Уч. Гос. инспектор -2</a:t>
            </a:r>
          </a:p>
          <a:p>
            <a:r>
              <a:rPr lang="ru-RU" sz="1200" b="1" dirty="0" smtClean="0"/>
              <a:t>Гос. </a:t>
            </a:r>
            <a:r>
              <a:rPr lang="ru-RU" sz="1200" b="1" dirty="0" err="1" smtClean="0"/>
              <a:t>иснпектор</a:t>
            </a:r>
            <a:r>
              <a:rPr lang="ru-RU" sz="1200" b="1" dirty="0" smtClean="0"/>
              <a:t>- 7</a:t>
            </a:r>
            <a:endParaRPr lang="ru-RU" sz="12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6626197" y="5448405"/>
            <a:ext cx="2107175" cy="12926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err="1" smtClean="0"/>
              <a:t>Зун-Муринский</a:t>
            </a:r>
            <a:r>
              <a:rPr lang="ru-RU" sz="1400" b="1" dirty="0" smtClean="0"/>
              <a:t> </a:t>
            </a:r>
          </a:p>
          <a:p>
            <a:r>
              <a:rPr lang="ru-RU" sz="1400" b="1" dirty="0" smtClean="0"/>
              <a:t>инспекторский </a:t>
            </a:r>
          </a:p>
          <a:p>
            <a:r>
              <a:rPr lang="ru-RU" sz="1400" b="1" dirty="0" smtClean="0"/>
              <a:t>Участок 15 чел.</a:t>
            </a:r>
          </a:p>
          <a:p>
            <a:r>
              <a:rPr lang="ru-RU" sz="1200" b="1" dirty="0" smtClean="0"/>
              <a:t>Ст. гос. инспектор – 1</a:t>
            </a:r>
          </a:p>
          <a:p>
            <a:r>
              <a:rPr lang="ru-RU" sz="1200" b="1" dirty="0" smtClean="0"/>
              <a:t>Уч. Гос. </a:t>
            </a:r>
            <a:r>
              <a:rPr lang="ru-RU" sz="1200" b="1" dirty="0" err="1" smtClean="0"/>
              <a:t>иснпектор</a:t>
            </a:r>
            <a:r>
              <a:rPr lang="ru-RU" sz="1200" b="1" dirty="0" smtClean="0"/>
              <a:t>- 2</a:t>
            </a:r>
          </a:p>
          <a:p>
            <a:r>
              <a:rPr lang="ru-RU" sz="1200" b="1" dirty="0" smtClean="0"/>
              <a:t>Гос. </a:t>
            </a:r>
            <a:r>
              <a:rPr lang="ru-RU" sz="1200" b="1" dirty="0" err="1" smtClean="0"/>
              <a:t>иснпектор</a:t>
            </a:r>
            <a:r>
              <a:rPr lang="ru-RU" sz="1200" b="1" dirty="0" smtClean="0"/>
              <a:t> - 12</a:t>
            </a:r>
            <a:endParaRPr lang="ru-RU" sz="1200" b="1" dirty="0"/>
          </a:p>
        </p:txBody>
      </p:sp>
      <p:cxnSp>
        <p:nvCxnSpPr>
          <p:cNvPr id="88" name="Прямая со стрелкой 87"/>
          <p:cNvCxnSpPr/>
          <p:nvPr/>
        </p:nvCxnSpPr>
        <p:spPr>
          <a:xfrm>
            <a:off x="1725769" y="5010666"/>
            <a:ext cx="0" cy="457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/>
          <p:nvPr/>
        </p:nvCxnSpPr>
        <p:spPr>
          <a:xfrm>
            <a:off x="2096666" y="4970692"/>
            <a:ext cx="1758532" cy="464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>
            <a:off x="2730321" y="4955721"/>
            <a:ext cx="4185633" cy="511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>
            <a:endCxn id="82" idx="0"/>
          </p:cNvCxnSpPr>
          <p:nvPr/>
        </p:nvCxnSpPr>
        <p:spPr>
          <a:xfrm>
            <a:off x="2883833" y="4944473"/>
            <a:ext cx="7293768" cy="529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10963663" y="3279723"/>
            <a:ext cx="948589" cy="16110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Общий отдел.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4 чел.</a:t>
            </a:r>
            <a:endParaRPr lang="ru-RU" b="1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9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78" y="0"/>
            <a:ext cx="845110" cy="7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9966" y="1143000"/>
            <a:ext cx="5109882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</a:t>
            </a:r>
            <a:r>
              <a:rPr lang="ru-RU" sz="1700" b="1" u="sng" dirty="0" smtClean="0"/>
              <a:t>2005 - 2016гг</a:t>
            </a:r>
            <a:r>
              <a:rPr lang="ru-RU" sz="1500" dirty="0" smtClean="0"/>
              <a:t> - </a:t>
            </a:r>
            <a:r>
              <a:rPr lang="ru-RU" sz="1500" dirty="0"/>
              <a:t>31 декабря 2004 года </a:t>
            </a:r>
            <a:endParaRPr lang="ru-RU" sz="1500" dirty="0" smtClean="0"/>
          </a:p>
          <a:p>
            <a:r>
              <a:rPr lang="ru-RU" sz="1500" dirty="0" smtClean="0"/>
              <a:t>Постановлением </a:t>
            </a:r>
            <a:r>
              <a:rPr lang="ru-RU" sz="1500" dirty="0"/>
              <a:t>Правительства Российской Федерации </a:t>
            </a:r>
            <a:r>
              <a:rPr lang="ru-RU" sz="1500" dirty="0" smtClean="0"/>
              <a:t>нацпарки и </a:t>
            </a:r>
            <a:r>
              <a:rPr lang="ru-RU" sz="1500" dirty="0"/>
              <a:t>другие </a:t>
            </a:r>
            <a:r>
              <a:rPr lang="ru-RU" sz="1500" dirty="0" smtClean="0"/>
              <a:t>ООПТ в </a:t>
            </a:r>
            <a:r>
              <a:rPr lang="ru-RU" sz="1500" dirty="0"/>
              <a:t>стране были переданы в ведение Федеральной службы по надзору в сфере </a:t>
            </a:r>
            <a:r>
              <a:rPr lang="ru-RU" sz="1500" dirty="0" smtClean="0"/>
              <a:t>природопользования. </a:t>
            </a:r>
          </a:p>
          <a:p>
            <a:pPr algn="just"/>
            <a:r>
              <a:rPr lang="ru-RU" sz="1500" dirty="0" smtClean="0"/>
              <a:t>	Росприроднадзор </a:t>
            </a:r>
            <a:r>
              <a:rPr lang="ru-RU" sz="1500" dirty="0"/>
              <a:t>выпустил ряд нормативных актов, которые позволили конкретизировать виды деятельности об </a:t>
            </a:r>
            <a:r>
              <a:rPr lang="ru-RU" sz="1500" dirty="0" smtClean="0"/>
              <a:t>ООПТ. </a:t>
            </a:r>
          </a:p>
          <a:p>
            <a:pPr algn="just"/>
            <a:r>
              <a:rPr lang="ru-RU" sz="1500" dirty="0" smtClean="0"/>
              <a:t>	С </a:t>
            </a:r>
            <a:r>
              <a:rPr lang="ru-RU" sz="1500" dirty="0"/>
              <a:t>1 января 2008 года вступила в силу новая редакция Лесного кодекса Российской Федерации согласно которой, вся лесохозяйственная деятельность полностью перешла в ведение национального </a:t>
            </a:r>
            <a:r>
              <a:rPr lang="ru-RU" sz="1500" dirty="0" smtClean="0"/>
              <a:t>парка. </a:t>
            </a:r>
            <a:r>
              <a:rPr lang="ru-RU" sz="1500" dirty="0"/>
              <a:t>Б</a:t>
            </a:r>
            <a:r>
              <a:rPr lang="ru-RU" sz="1500" dirty="0" smtClean="0"/>
              <a:t>ыла </a:t>
            </a:r>
            <a:r>
              <a:rPr lang="ru-RU" sz="1500" dirty="0"/>
              <a:t>введена система договоров купли –продажи древесины. </a:t>
            </a:r>
          </a:p>
          <a:p>
            <a:pPr algn="just"/>
            <a:r>
              <a:rPr lang="ru-RU" sz="1500" dirty="0" smtClean="0"/>
              <a:t>	В </a:t>
            </a:r>
            <a:r>
              <a:rPr lang="ru-RU" sz="1500" dirty="0"/>
              <a:t>2008 году </a:t>
            </a:r>
            <a:r>
              <a:rPr lang="ru-RU" sz="1500" dirty="0" smtClean="0"/>
              <a:t>нацпарку </a:t>
            </a:r>
            <a:r>
              <a:rPr lang="ru-RU" sz="1500" dirty="0"/>
              <a:t>было выделено 51 млн. рублей для землеустроительных </a:t>
            </a:r>
            <a:r>
              <a:rPr lang="ru-RU" sz="1500" dirty="0" smtClean="0"/>
              <a:t>работ, </a:t>
            </a:r>
            <a:r>
              <a:rPr lang="ru-RU" sz="1500" dirty="0"/>
              <a:t>в результате </a:t>
            </a:r>
            <a:r>
              <a:rPr lang="ru-RU" sz="1500" dirty="0" smtClean="0"/>
              <a:t>проведения </a:t>
            </a:r>
            <a:r>
              <a:rPr lang="ru-RU" sz="1500" dirty="0"/>
              <a:t>которых </a:t>
            </a:r>
            <a:r>
              <a:rPr lang="ru-RU" sz="1500" dirty="0" smtClean="0"/>
              <a:t>обозначились </a:t>
            </a:r>
            <a:r>
              <a:rPr lang="ru-RU" sz="1500" dirty="0"/>
              <a:t>внешние и внутренние границы </a:t>
            </a:r>
            <a:r>
              <a:rPr lang="ru-RU" sz="1500" dirty="0" smtClean="0"/>
              <a:t>нацпарка «Тункинский». В </a:t>
            </a:r>
            <a:r>
              <a:rPr lang="ru-RU" sz="1500" dirty="0"/>
              <a:t>эти годы государство стало более серьезно заниматься вопросами охраны природы и </a:t>
            </a:r>
            <a:r>
              <a:rPr lang="ru-RU" sz="1500" dirty="0" smtClean="0"/>
              <a:t>ООПТ</a:t>
            </a:r>
            <a:endParaRPr lang="ru-RU" sz="1500" dirty="0"/>
          </a:p>
          <a:p>
            <a:pPr algn="just"/>
            <a:r>
              <a:rPr lang="ru-RU" sz="1500" dirty="0" smtClean="0"/>
              <a:t>	</a:t>
            </a:r>
          </a:p>
          <a:p>
            <a:endParaRPr lang="ru-RU" sz="1500" dirty="0"/>
          </a:p>
        </p:txBody>
      </p:sp>
      <p:sp>
        <p:nvSpPr>
          <p:cNvPr id="6" name="TextBox 5"/>
          <p:cNvSpPr txBox="1"/>
          <p:nvPr/>
        </p:nvSpPr>
        <p:spPr>
          <a:xfrm>
            <a:off x="6965576" y="1559859"/>
            <a:ext cx="4087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916705" y="1143000"/>
            <a:ext cx="5499847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/>
          </a:lstStyle>
          <a:p>
            <a:r>
              <a:rPr lang="ru-RU" sz="1500" dirty="0" smtClean="0"/>
              <a:t>	В </a:t>
            </a:r>
            <a:r>
              <a:rPr lang="ru-RU" sz="1500" dirty="0"/>
              <a:t>2011 году утверждена Государственная доктрина развития особо охраняемых природных территорий в Российской Федерации. </a:t>
            </a:r>
          </a:p>
          <a:p>
            <a:r>
              <a:rPr lang="ru-RU" sz="1500" dirty="0" smtClean="0"/>
              <a:t>	В </a:t>
            </a:r>
            <a:r>
              <a:rPr lang="ru-RU" sz="1500" dirty="0"/>
              <a:t>2011 и 2013 годах были внесены серьезные изменения в закон Российской Федерации «Об ООПТ». Было разрешено строительство  линий ЛЭП, магистральных трубопроводов, линейных объектов, шоссейных дорог для нужд граждан, проживающих на территории нацпарка. </a:t>
            </a:r>
            <a:endParaRPr lang="ru-RU" sz="1500" dirty="0" smtClean="0"/>
          </a:p>
          <a:p>
            <a:r>
              <a:rPr lang="ru-RU" sz="1500" dirty="0"/>
              <a:t>	</a:t>
            </a:r>
            <a:r>
              <a:rPr lang="ru-RU" sz="1500" dirty="0" smtClean="0"/>
              <a:t>В 2012г нацпарк включен </a:t>
            </a:r>
            <a:r>
              <a:rPr lang="ru-RU" sz="1500" dirty="0"/>
              <a:t>в </a:t>
            </a:r>
            <a:r>
              <a:rPr lang="ru-RU" sz="1500" dirty="0" smtClean="0"/>
              <a:t>ФЦП  </a:t>
            </a:r>
            <a:r>
              <a:rPr lang="ru-RU" sz="1500" dirty="0"/>
              <a:t>«Охрана озера Байкал и </a:t>
            </a:r>
            <a:r>
              <a:rPr lang="ru-RU" sz="1500" dirty="0" smtClean="0"/>
              <a:t>СЭР Байкальской </a:t>
            </a:r>
            <a:r>
              <a:rPr lang="ru-RU" sz="1500" dirty="0"/>
              <a:t>природной территории на 2015-2020 годы». Это позволило значительно улучшить материально-техническую </a:t>
            </a:r>
            <a:r>
              <a:rPr lang="ru-RU" sz="1500" dirty="0" smtClean="0"/>
              <a:t>базу. </a:t>
            </a:r>
          </a:p>
          <a:p>
            <a:r>
              <a:rPr lang="ru-RU" sz="1500" dirty="0" smtClean="0"/>
              <a:t>	Сегодня (2016г) по </a:t>
            </a:r>
            <a:r>
              <a:rPr lang="ru-RU" sz="1500" dirty="0"/>
              <a:t>этой </a:t>
            </a:r>
            <a:r>
              <a:rPr lang="ru-RU" sz="1500" dirty="0" smtClean="0"/>
              <a:t>программе начато строительство </a:t>
            </a:r>
            <a:r>
              <a:rPr lang="ru-RU" sz="1500" dirty="0"/>
              <a:t>административно-музейного комплекса и пожарно-химической станции в </a:t>
            </a:r>
            <a:r>
              <a:rPr lang="ru-RU" sz="1500" dirty="0" smtClean="0"/>
              <a:t>с. Кырен </a:t>
            </a:r>
            <a:r>
              <a:rPr lang="ru-RU" sz="1500" dirty="0"/>
              <a:t>и </a:t>
            </a:r>
            <a:r>
              <a:rPr lang="ru-RU" sz="1500" dirty="0" smtClean="0"/>
              <a:t>в с. Туран.</a:t>
            </a:r>
            <a:endParaRPr lang="ru-RU" sz="1500" dirty="0"/>
          </a:p>
          <a:p>
            <a:r>
              <a:rPr lang="ru-RU" sz="1500" dirty="0" smtClean="0"/>
              <a:t>	С </a:t>
            </a:r>
            <a:r>
              <a:rPr lang="ru-RU" sz="1500" dirty="0"/>
              <a:t>2013 по 2015 год в </a:t>
            </a:r>
            <a:r>
              <a:rPr lang="ru-RU" sz="1500" dirty="0" smtClean="0"/>
              <a:t>нацпарке </a:t>
            </a:r>
            <a:r>
              <a:rPr lang="ru-RU" sz="1500" dirty="0"/>
              <a:t>проведены лесоустроительные работы. На основе нового лесоустройства </a:t>
            </a:r>
            <a:r>
              <a:rPr lang="ru-RU" sz="1500" dirty="0" smtClean="0"/>
              <a:t>проводится зонирование. Корректно </a:t>
            </a:r>
            <a:r>
              <a:rPr lang="ru-RU" sz="1500" dirty="0"/>
              <a:t>определены запасы древесины</a:t>
            </a:r>
            <a:r>
              <a:rPr lang="ru-RU" sz="1500" dirty="0" smtClean="0"/>
              <a:t>, проведены охотоустройство.	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97474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78" y="0"/>
            <a:ext cx="845110" cy="7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9966" y="1143000"/>
            <a:ext cx="51098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/>
              <a:t>	</a:t>
            </a:r>
          </a:p>
          <a:p>
            <a:endParaRPr lang="ru-RU" sz="1500" dirty="0"/>
          </a:p>
        </p:txBody>
      </p:sp>
      <p:sp>
        <p:nvSpPr>
          <p:cNvPr id="6" name="TextBox 5"/>
          <p:cNvSpPr txBox="1"/>
          <p:nvPr/>
        </p:nvSpPr>
        <p:spPr>
          <a:xfrm>
            <a:off x="6965576" y="1559859"/>
            <a:ext cx="4087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916705" y="1143000"/>
            <a:ext cx="54998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/>
          </a:lstStyle>
          <a:p>
            <a:r>
              <a:rPr lang="ru-RU" sz="1500" dirty="0" smtClean="0"/>
              <a:t>	</a:t>
            </a:r>
            <a:endParaRPr lang="ru-RU" sz="1500" dirty="0"/>
          </a:p>
        </p:txBody>
      </p:sp>
      <p:sp>
        <p:nvSpPr>
          <p:cNvPr id="2" name="TextBox 1"/>
          <p:cNvSpPr txBox="1"/>
          <p:nvPr/>
        </p:nvSpPr>
        <p:spPr>
          <a:xfrm>
            <a:off x="6548720" y="1358153"/>
            <a:ext cx="4867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Строительство пожарно – химической станции 2  </a:t>
            </a:r>
            <a:r>
              <a:rPr lang="ru-RU" dirty="0"/>
              <a:t>типа </a:t>
            </a:r>
            <a:r>
              <a:rPr lang="ru-RU" dirty="0" smtClean="0"/>
              <a:t>(ПХС). с. Кырен, 2016г. </a:t>
            </a:r>
            <a:endParaRPr lang="ru-RU" dirty="0"/>
          </a:p>
        </p:txBody>
      </p:sp>
      <p:pic>
        <p:nvPicPr>
          <p:cNvPr id="9" name="Рисунок 8" descr="image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6" y="4572000"/>
            <a:ext cx="5231802" cy="2098974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" y="824624"/>
            <a:ext cx="6198631" cy="34005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614" y="2822028"/>
            <a:ext cx="5980386" cy="403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4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55756" y="1676400"/>
            <a:ext cx="278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Мост через р. Харагун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78" y="0"/>
            <a:ext cx="845110" cy="7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42046" y="1089213"/>
            <a:ext cx="11698941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800" b="1" u="sng" dirty="0" smtClean="0"/>
          </a:p>
          <a:p>
            <a:pPr algn="just"/>
            <a:r>
              <a:rPr lang="ru-RU" sz="1500" dirty="0" smtClean="0"/>
              <a:t>          Национальный парк «Тункинский» ежегодно </a:t>
            </a:r>
            <a:r>
              <a:rPr lang="ru-RU" sz="1500" dirty="0"/>
              <a:t>посещают более </a:t>
            </a:r>
            <a:r>
              <a:rPr lang="ru-RU" sz="1500" b="1" dirty="0"/>
              <a:t>250 тысяч </a:t>
            </a:r>
            <a:r>
              <a:rPr lang="ru-RU" sz="1500" dirty="0"/>
              <a:t>человек и поток </a:t>
            </a:r>
            <a:r>
              <a:rPr lang="ru-RU" sz="1500" dirty="0" smtClean="0"/>
              <a:t>туристов растет из года в год. Многочисленный, нерегулируемый </a:t>
            </a:r>
            <a:r>
              <a:rPr lang="ru-RU" sz="1500" i="1" dirty="0" smtClean="0"/>
              <a:t>самодеятельный </a:t>
            </a:r>
            <a:r>
              <a:rPr lang="ru-RU" sz="1500" dirty="0" smtClean="0"/>
              <a:t>туризм несет </a:t>
            </a:r>
            <a:r>
              <a:rPr lang="ru-RU" sz="1500" dirty="0"/>
              <a:t>огромный вред </a:t>
            </a:r>
            <a:r>
              <a:rPr lang="ru-RU" sz="1500" dirty="0" smtClean="0"/>
              <a:t>территории. В </a:t>
            </a:r>
            <a:r>
              <a:rPr lang="ru-RU" sz="1500" dirty="0"/>
              <a:t>связи с этим, </a:t>
            </a:r>
            <a:r>
              <a:rPr lang="ru-RU" sz="1500" dirty="0" smtClean="0"/>
              <a:t>парк </a:t>
            </a:r>
            <a:r>
              <a:rPr lang="ru-RU" sz="1500" dirty="0"/>
              <a:t>намерен в рамках ФЦП «Охрана озера Байкал и социально-экономическое развитие природной территории на 2012 - 2020 годы» реализовать мероприятия по охране территории и развитию инфраструктуры туризма и отдыха</a:t>
            </a:r>
            <a:r>
              <a:rPr lang="ru-RU" sz="1500" dirty="0" smtClean="0"/>
              <a:t>.</a:t>
            </a:r>
          </a:p>
          <a:p>
            <a:pPr algn="just"/>
            <a:r>
              <a:rPr lang="ru-RU" sz="1500" dirty="0"/>
              <a:t>	</a:t>
            </a:r>
            <a:r>
              <a:rPr lang="ru-RU" sz="1500" dirty="0" smtClean="0"/>
              <a:t> </a:t>
            </a:r>
            <a:r>
              <a:rPr lang="ru-RU" sz="1500" dirty="0"/>
              <a:t>В рамках программы </a:t>
            </a:r>
            <a:r>
              <a:rPr lang="ru-RU" sz="1500" dirty="0" smtClean="0"/>
              <a:t>приобретена </a:t>
            </a:r>
            <a:r>
              <a:rPr lang="ru-RU" sz="1500" dirty="0"/>
              <a:t>техника (автомобили, речные и морские суда, </a:t>
            </a:r>
            <a:r>
              <a:rPr lang="en-US" sz="1500" dirty="0"/>
              <a:t>GPS</a:t>
            </a:r>
            <a:r>
              <a:rPr lang="ru-RU" sz="1500" dirty="0"/>
              <a:t> - навигаторы, снегоходы, вездеходы, аэролодки) </a:t>
            </a:r>
            <a:r>
              <a:rPr lang="ru-RU" sz="1500" dirty="0" smtClean="0"/>
              <a:t>полевое оборудование и снаряжение. </a:t>
            </a:r>
          </a:p>
          <a:p>
            <a:pPr algn="just"/>
            <a:r>
              <a:rPr lang="ru-RU" sz="1500" dirty="0"/>
              <a:t>	</a:t>
            </a:r>
            <a:r>
              <a:rPr lang="ru-RU" sz="1500" dirty="0" smtClean="0"/>
              <a:t>Планируется </a:t>
            </a:r>
            <a:r>
              <a:rPr lang="ru-RU" sz="1500" dirty="0"/>
              <a:t>строительство гостевых домов и остановочных пунктов, парковочных стоянок, обустройство визит-центров с музейными экспозициями, расширение сети </a:t>
            </a:r>
            <a:r>
              <a:rPr lang="ru-RU" sz="1500" dirty="0" smtClean="0"/>
              <a:t>экологических </a:t>
            </a:r>
            <a:r>
              <a:rPr lang="ru-RU" sz="1500" dirty="0"/>
              <a:t>троп и маршрутов, строительство кордонов</a:t>
            </a:r>
            <a:r>
              <a:rPr lang="ru-RU" sz="1500" dirty="0" smtClean="0"/>
              <a:t>.</a:t>
            </a:r>
          </a:p>
          <a:p>
            <a:pPr algn="just"/>
            <a:r>
              <a:rPr lang="ru-RU" sz="1500" dirty="0" smtClean="0"/>
              <a:t> </a:t>
            </a:r>
            <a:endParaRPr lang="ru-RU" sz="1500" dirty="0"/>
          </a:p>
          <a:p>
            <a:endParaRPr lang="ru-RU" b="1" u="sng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388" y="3765176"/>
            <a:ext cx="5943599" cy="3092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6" y="3765176"/>
            <a:ext cx="5755341" cy="30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67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78" y="0"/>
            <a:ext cx="845110" cy="7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30307" y="1075765"/>
            <a:ext cx="61318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/>
              <a:t>	2009г</a:t>
            </a:r>
            <a:r>
              <a:rPr lang="ru-RU" sz="1500" dirty="0"/>
              <a:t>. </a:t>
            </a:r>
            <a:r>
              <a:rPr lang="ru-RU" sz="1500" dirty="0" smtClean="0"/>
              <a:t>- разработан </a:t>
            </a:r>
            <a:r>
              <a:rPr lang="ru-RU" sz="1500" dirty="0"/>
              <a:t>и утвержден лесохозяйственный регламент и проект освоения лесов лесничества ФГУ НП «Тункинский»</a:t>
            </a:r>
          </a:p>
          <a:p>
            <a:pPr algn="just"/>
            <a:r>
              <a:rPr lang="ru-RU" sz="1500" dirty="0" smtClean="0"/>
              <a:t>	2010г</a:t>
            </a:r>
            <a:r>
              <a:rPr lang="ru-RU" sz="1500" dirty="0"/>
              <a:t>. </a:t>
            </a:r>
            <a:r>
              <a:rPr lang="ru-RU" sz="1500" dirty="0" smtClean="0"/>
              <a:t>- подписано </a:t>
            </a:r>
            <a:r>
              <a:rPr lang="ru-RU" sz="1500" dirty="0"/>
              <a:t>соглашение о создании трансграничной территории нацпарка «Тункинский» и нацпарка «Хубсугул» (Монголия).</a:t>
            </a:r>
          </a:p>
          <a:p>
            <a:pPr algn="just"/>
            <a:r>
              <a:rPr lang="ru-RU" sz="1500" dirty="0" smtClean="0"/>
              <a:t>	2011г. - Участие </a:t>
            </a:r>
            <a:r>
              <a:rPr lang="ru-RU" sz="1500" dirty="0"/>
              <a:t>в реализации ФЦП «Охрана озера Байкал и социально-экономическое развитие Байкальской природной территории на 2011-2020гг.». </a:t>
            </a:r>
          </a:p>
          <a:p>
            <a:pPr algn="just"/>
            <a:r>
              <a:rPr lang="ru-RU" sz="1500" dirty="0"/>
              <a:t>- Строительство кордонов в Кыренском, Аршанском, Зун-Муринском, Туранском инспекторских участках.</a:t>
            </a:r>
          </a:p>
          <a:p>
            <a:pPr algn="just"/>
            <a:r>
              <a:rPr lang="ru-RU" sz="1500" dirty="0"/>
              <a:t>- Начало </a:t>
            </a:r>
            <a:r>
              <a:rPr lang="ru-RU" sz="1500" dirty="0" smtClean="0"/>
              <a:t>строительство </a:t>
            </a:r>
            <a:r>
              <a:rPr lang="ru-RU" sz="1500" dirty="0"/>
              <a:t>визитного центра в с. Шулуты.</a:t>
            </a:r>
          </a:p>
          <a:p>
            <a:pPr algn="just"/>
            <a:r>
              <a:rPr lang="ru-RU" sz="1500" dirty="0"/>
              <a:t>- Реконструкция моста на реке Харагун (Хонгор-Уула), визитцентров «Гузэн», «Жемчужина»</a:t>
            </a:r>
          </a:p>
          <a:p>
            <a:pPr algn="just"/>
            <a:r>
              <a:rPr lang="ru-RU" sz="1500" dirty="0"/>
              <a:t> - Посещение нацпарка президентом Монголии Элбэгдоржом (первое посещение главы иностранного государства).</a:t>
            </a:r>
          </a:p>
          <a:p>
            <a:pPr algn="just"/>
            <a:r>
              <a:rPr lang="ru-RU" sz="1500" dirty="0" smtClean="0"/>
              <a:t>	2013г. - </a:t>
            </a:r>
            <a:r>
              <a:rPr lang="ru-RU" sz="1500" dirty="0"/>
              <a:t>создан лесной питомник на площади 1,5 га для выращивания сеянцев сосны обыкновенной на территории Аршанского инспекторского </a:t>
            </a:r>
            <a:r>
              <a:rPr lang="ru-RU" sz="1500" dirty="0" smtClean="0"/>
              <a:t>участка. Начато </a:t>
            </a:r>
            <a:r>
              <a:rPr lang="ru-RU" sz="1500" dirty="0"/>
              <a:t>проведение лесоустроительных работ национального парка «Тункинский». Строительство ангара для транспортных </a:t>
            </a:r>
            <a:r>
              <a:rPr lang="ru-RU" sz="1500" dirty="0" smtClean="0"/>
              <a:t>средств.</a:t>
            </a:r>
            <a:endParaRPr lang="ru-RU" sz="1500" dirty="0"/>
          </a:p>
          <a:p>
            <a:pPr algn="just"/>
            <a:r>
              <a:rPr lang="ru-RU" sz="1500" dirty="0" smtClean="0"/>
              <a:t>	2014г. -  проводились </a:t>
            </a:r>
            <a:r>
              <a:rPr lang="ru-RU" sz="1500" dirty="0"/>
              <a:t>съемки фильма телеканалом «Моя планета и Россия-2». Фильм снят по проекту «Вершины России» о самой высокой точке Восточного Саяна - «Мунку-Сардык</a:t>
            </a:r>
            <a:r>
              <a:rPr lang="ru-RU" sz="1500" dirty="0" smtClean="0"/>
              <a:t>».</a:t>
            </a:r>
            <a:endParaRPr lang="ru-RU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6938679" y="1075765"/>
            <a:ext cx="4222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Телеканал «Моя Планета». Фильм «Вершины России»- «Мунку - Сардык».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127" y="2263647"/>
            <a:ext cx="4854389" cy="33497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8678" y="5728447"/>
            <a:ext cx="48543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 smtClean="0"/>
              <a:t>http</a:t>
            </a:r>
            <a:r>
              <a:rPr lang="en-US" sz="1500" b="1" u="sng" dirty="0"/>
              <a:t>://2.russia.tv/video/show/brand_id/59729/episode_id/1230479/video_id/1383647/</a:t>
            </a:r>
            <a:endParaRPr lang="ru-RU" sz="1500" b="1" u="sng" dirty="0"/>
          </a:p>
        </p:txBody>
      </p:sp>
    </p:spTree>
    <p:extLst>
      <p:ext uri="{BB962C8B-B14F-4D97-AF65-F5344CB8AC3E}">
        <p14:creationId xmlns:p14="http://schemas.microsoft.com/office/powerpoint/2010/main" val="123339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78" y="0"/>
            <a:ext cx="845110" cy="7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2388" y="1088943"/>
            <a:ext cx="4208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Журнал </a:t>
            </a:r>
            <a:r>
              <a:rPr lang="en-US" sz="1600" b="1" dirty="0" smtClean="0"/>
              <a:t>National Geographic </a:t>
            </a:r>
            <a:r>
              <a:rPr lang="ru-RU" sz="1600" b="1" dirty="0" smtClean="0"/>
              <a:t>Россия. 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768788" y="1152394"/>
            <a:ext cx="617220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/>
              <a:t>	В 2016г национальный </a:t>
            </a:r>
            <a:r>
              <a:rPr lang="ru-RU" sz="1500" dirty="0"/>
              <a:t>парк «Тункинский» посетила редакция научно-популярного журнала  </a:t>
            </a:r>
            <a:r>
              <a:rPr lang="ru-RU" sz="1500" dirty="0">
                <a:hlinkClick r:id="rId3"/>
              </a:rPr>
              <a:t>«National Geographic Россия»</a:t>
            </a:r>
            <a:r>
              <a:rPr lang="ru-RU" sz="1500" dirty="0"/>
              <a:t>, опубликован материал </a:t>
            </a:r>
            <a:r>
              <a:rPr lang="ru-RU" sz="1500" dirty="0" smtClean="0"/>
              <a:t>об </a:t>
            </a:r>
            <a:r>
              <a:rPr lang="ru-RU" sz="1500" dirty="0"/>
              <a:t>уникальных видах растений.</a:t>
            </a:r>
          </a:p>
          <a:p>
            <a:pPr algn="just"/>
            <a:r>
              <a:rPr lang="ru-RU" sz="1500" dirty="0" smtClean="0"/>
              <a:t>	Проведены </a:t>
            </a:r>
            <a:r>
              <a:rPr lang="ru-RU" sz="1500" dirty="0"/>
              <a:t>съемки фильма об особо охраняемых природных территориях (ООПТ) - «Заповедное ожерелье Байкала». </a:t>
            </a:r>
          </a:p>
          <a:p>
            <a:pPr algn="just"/>
            <a:r>
              <a:rPr lang="ru-RU" sz="1500" dirty="0" smtClean="0"/>
              <a:t>2015г. – на территории </a:t>
            </a:r>
            <a:r>
              <a:rPr lang="ru-RU" sz="1500" dirty="0"/>
              <a:t>национального парка установлены первые фотоловушки, и в начале 2016 года получены первые съемки редких видов горной фауны (снежный барс, сибирский горный козел, алтайский улар).</a:t>
            </a:r>
          </a:p>
          <a:p>
            <a:pPr algn="just"/>
            <a:r>
              <a:rPr lang="ru-RU" sz="1500" dirty="0" smtClean="0"/>
              <a:t>	Создан минипитомник </a:t>
            </a:r>
            <a:r>
              <a:rPr lang="ru-RU" sz="1500" dirty="0"/>
              <a:t>для воспроизводства эндемика Тункинской долины мегадении Бардунова (Тункинской</a:t>
            </a:r>
            <a:r>
              <a:rPr lang="ru-RU" sz="1500" dirty="0" smtClean="0"/>
              <a:t>) - </a:t>
            </a:r>
            <a:r>
              <a:rPr lang="ru-RU" sz="1500" dirty="0"/>
              <a:t>редкого вида </a:t>
            </a:r>
            <a:r>
              <a:rPr lang="ru-RU" sz="1500" dirty="0" smtClean="0"/>
              <a:t>растения.</a:t>
            </a:r>
            <a:endParaRPr lang="ru-RU" sz="1500" dirty="0"/>
          </a:p>
          <a:p>
            <a:pPr algn="just"/>
            <a:r>
              <a:rPr lang="ru-RU" sz="1500" dirty="0" smtClean="0"/>
              <a:t>	Создаются </a:t>
            </a:r>
            <a:r>
              <a:rPr lang="ru-RU" sz="1500" dirty="0"/>
              <a:t>Визитно-информационный центр в местности Вышка, а также два ангара для транспортных средств и ангар для хранения оргтехники.</a:t>
            </a:r>
          </a:p>
          <a:p>
            <a:pPr algn="just"/>
            <a:r>
              <a:rPr lang="ru-RU" sz="1500" dirty="0" smtClean="0"/>
              <a:t>	Проведено </a:t>
            </a:r>
            <a:r>
              <a:rPr lang="ru-RU" sz="1500" dirty="0"/>
              <a:t>лесоустройство Тункинского национального парка.</a:t>
            </a:r>
          </a:p>
          <a:p>
            <a:pPr algn="just"/>
            <a:r>
              <a:rPr lang="ru-RU" sz="1500" dirty="0" smtClean="0"/>
              <a:t>2016г. - </a:t>
            </a:r>
            <a:r>
              <a:rPr lang="ru-RU" sz="1500" dirty="0"/>
              <a:t>проведены лесовостановительные мероприятия – высадка </a:t>
            </a:r>
            <a:r>
              <a:rPr lang="ru-RU" sz="1500" dirty="0" smtClean="0"/>
              <a:t>210 тысяч саженцев </a:t>
            </a:r>
            <a:r>
              <a:rPr lang="ru-RU" sz="1500" dirty="0"/>
              <a:t>сосны </a:t>
            </a:r>
            <a:r>
              <a:rPr lang="ru-RU" sz="1500" dirty="0" smtClean="0"/>
              <a:t>обыкновенной.</a:t>
            </a:r>
            <a:endParaRPr lang="ru-RU" sz="15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" y="1665962"/>
            <a:ext cx="5338484" cy="3920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2388" y="5701553"/>
            <a:ext cx="53384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b="1" dirty="0" smtClean="0"/>
          </a:p>
          <a:p>
            <a:r>
              <a:rPr lang="ru-RU" sz="1700" b="1" dirty="0" smtClean="0"/>
              <a:t>«Примула Тункинской долины» </a:t>
            </a:r>
            <a:endParaRPr lang="ru-RU" sz="17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2" y="43359"/>
            <a:ext cx="785878" cy="7678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1706" y="814192"/>
            <a:ext cx="4867835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/>
              <a:t>- </a:t>
            </a:r>
            <a:r>
              <a:rPr lang="ru-RU" sz="1600" dirty="0" smtClean="0"/>
              <a:t>Тур "Кырен – Монды – Кырен»;</a:t>
            </a:r>
          </a:p>
          <a:p>
            <a:pPr algn="just"/>
            <a:r>
              <a:rPr lang="ru-RU" sz="1600" dirty="0" smtClean="0"/>
              <a:t>- Тур "Кырен - Бадары – Кырен»;</a:t>
            </a:r>
          </a:p>
          <a:p>
            <a:pPr algn="just"/>
            <a:r>
              <a:rPr lang="ru-RU" sz="1600" dirty="0" smtClean="0"/>
              <a:t>- Тур "Шумакский Тоом»;</a:t>
            </a:r>
          </a:p>
          <a:p>
            <a:pPr algn="just">
              <a:buFontTx/>
              <a:buChar char="-"/>
            </a:pPr>
            <a:r>
              <a:rPr lang="ru-RU" sz="1600" dirty="0" smtClean="0"/>
              <a:t>Тур "Гостеприимная Тунка»;</a:t>
            </a:r>
          </a:p>
          <a:p>
            <a:pPr algn="just">
              <a:buFontTx/>
              <a:buChar char="-"/>
            </a:pPr>
            <a:r>
              <a:rPr lang="ru-RU" sz="1600" dirty="0" smtClean="0"/>
              <a:t>Восхождение на гору «Мунку – Сардык»;</a:t>
            </a:r>
          </a:p>
          <a:p>
            <a:pPr algn="just">
              <a:buFontTx/>
              <a:buChar char="-"/>
            </a:pPr>
            <a:r>
              <a:rPr lang="ru-RU" sz="1600" dirty="0" smtClean="0"/>
              <a:t>«Саг</a:t>
            </a:r>
            <a:r>
              <a:rPr lang="en-US" sz="1600" dirty="0" smtClean="0"/>
              <a:t>a</a:t>
            </a:r>
            <a:r>
              <a:rPr lang="ru-RU" sz="1600" dirty="0" smtClean="0"/>
              <a:t>ан–У</a:t>
            </a:r>
            <a:r>
              <a:rPr lang="en-US" sz="1600" dirty="0" smtClean="0"/>
              <a:t>ha</a:t>
            </a:r>
            <a:r>
              <a:rPr lang="ru-RU" sz="1600" dirty="0" smtClean="0"/>
              <a:t>н» – «Светлый источник» (автотур);</a:t>
            </a:r>
          </a:p>
          <a:p>
            <a:pPr algn="just"/>
            <a:r>
              <a:rPr lang="ru-RU" sz="1600" dirty="0" smtClean="0"/>
              <a:t>- «Хрустальное озеро» (пеше-прогулочный тур);</a:t>
            </a:r>
          </a:p>
          <a:p>
            <a:pPr algn="just"/>
            <a:r>
              <a:rPr lang="ru-RU" sz="1600" dirty="0" smtClean="0"/>
              <a:t>- «Хонгор-Уула» (атомобильно-пеше-конный тур);</a:t>
            </a:r>
          </a:p>
          <a:p>
            <a:pPr algn="just"/>
            <a:r>
              <a:rPr lang="ru-RU" sz="1600" dirty="0" smtClean="0"/>
              <a:t>- «У подножия Тункинских гольцов» (конно-прогулочный тур);</a:t>
            </a:r>
          </a:p>
          <a:p>
            <a:pPr algn="just">
              <a:buFontTx/>
              <a:buChar char="-"/>
            </a:pPr>
            <a:r>
              <a:rPr lang="ru-RU" sz="1600" dirty="0" smtClean="0"/>
              <a:t>Путешествие на «Койморские озера» (конно-прогулочный тур;</a:t>
            </a:r>
          </a:p>
          <a:p>
            <a:pPr algn="just">
              <a:buFontTx/>
              <a:buChar char="-"/>
            </a:pPr>
            <a:r>
              <a:rPr lang="ru-RU" sz="1600" dirty="0" smtClean="0"/>
              <a:t> Конный тур по реке «Харбятка»;</a:t>
            </a:r>
          </a:p>
          <a:p>
            <a:pPr algn="just"/>
            <a:r>
              <a:rPr lang="ru-RU" sz="1600" dirty="0" smtClean="0"/>
              <a:t>- Живительная сила воды (автомобильный тур);</a:t>
            </a:r>
          </a:p>
          <a:p>
            <a:pPr algn="just">
              <a:buFontTx/>
              <a:buChar char="-"/>
            </a:pPr>
            <a:r>
              <a:rPr lang="ru-RU" sz="1600" dirty="0" smtClean="0"/>
              <a:t>Верховье реки «Зун – Мурэн» (экскурсионно – водный тур);</a:t>
            </a:r>
          </a:p>
          <a:p>
            <a:pPr>
              <a:buFontTx/>
              <a:buChar char="-"/>
            </a:pPr>
            <a:r>
              <a:rPr lang="ru-RU" sz="1600" dirty="0" smtClean="0"/>
              <a:t>В долине потухших вулканов (атомобильный тур);</a:t>
            </a:r>
          </a:p>
          <a:p>
            <a:pPr>
              <a:buFontTx/>
              <a:buChar char="-"/>
            </a:pPr>
            <a:r>
              <a:rPr lang="ru-RU" sz="1600" dirty="0" smtClean="0"/>
              <a:t>На первый водопад реки «Кынгарги» (пеший маршрут;</a:t>
            </a:r>
          </a:p>
          <a:p>
            <a:r>
              <a:rPr lang="ru-RU" sz="1600" dirty="0" smtClean="0"/>
              <a:t>- «Жемчужина» – сокровище Тункинской долины (автотур);</a:t>
            </a:r>
          </a:p>
          <a:p>
            <a:endParaRPr lang="ru-RU" sz="1600" dirty="0" smtClean="0"/>
          </a:p>
          <a:p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 smtClean="0"/>
          </a:p>
          <a:p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500" dirty="0" smtClean="0"/>
          </a:p>
          <a:p>
            <a:r>
              <a:rPr lang="ru-RU" sz="1500" dirty="0" smtClean="0"/>
              <a:t> 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173249" y="801666"/>
            <a:ext cx="67139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u="sng" dirty="0" smtClean="0"/>
              <a:t>Организация платных маршрутов и экскурсий.</a:t>
            </a:r>
          </a:p>
          <a:p>
            <a:r>
              <a:rPr lang="ru-RU" sz="1500" u="sng" dirty="0" smtClean="0"/>
              <a:t>Обеспечение автомобильным и гужевым транспортом. </a:t>
            </a:r>
          </a:p>
          <a:p>
            <a:r>
              <a:rPr lang="ru-RU" sz="1500" u="sng" dirty="0" smtClean="0"/>
              <a:t>Оформление охотничьих и рыболовных лицензий.</a:t>
            </a:r>
          </a:p>
          <a:p>
            <a:endParaRPr lang="ru-RU" sz="1500" u="sng" dirty="0" smtClean="0"/>
          </a:p>
        </p:txBody>
      </p:sp>
      <p:pic>
        <p:nvPicPr>
          <p:cNvPr id="7" name="Рисунок 6" descr="ss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542" y="4179221"/>
            <a:ext cx="3569917" cy="24846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250" y="4208746"/>
            <a:ext cx="3240494" cy="24237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42" y="1640910"/>
            <a:ext cx="3586617" cy="2523994"/>
          </a:xfrm>
          <a:prstGeom prst="rect">
            <a:avLst/>
          </a:prstGeom>
        </p:spPr>
      </p:pic>
      <p:pic>
        <p:nvPicPr>
          <p:cNvPr id="11" name="Рисунок 10" descr="badary_1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3249" y="1634994"/>
            <a:ext cx="3256767" cy="25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97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Диаграмма 14"/>
          <p:cNvGraphicFramePr/>
          <p:nvPr>
            <p:extLst/>
          </p:nvPr>
        </p:nvGraphicFramePr>
        <p:xfrm>
          <a:off x="501041" y="1077238"/>
          <a:ext cx="11260900" cy="4972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078" y="0"/>
            <a:ext cx="845110" cy="7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165462" y="6106378"/>
            <a:ext cx="5089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Площадь, пройденная лесными пожарами</a:t>
            </a:r>
          </a:p>
        </p:txBody>
      </p:sp>
    </p:spTree>
    <p:extLst>
      <p:ext uri="{BB962C8B-B14F-4D97-AF65-F5344CB8AC3E}">
        <p14:creationId xmlns:p14="http://schemas.microsoft.com/office/powerpoint/2010/main" val="2353790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Диаграмма 14"/>
          <p:cNvGraphicFramePr/>
          <p:nvPr>
            <p:extLst/>
          </p:nvPr>
        </p:nvGraphicFramePr>
        <p:xfrm>
          <a:off x="450937" y="1152395"/>
          <a:ext cx="11373633" cy="4947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078" y="0"/>
            <a:ext cx="845110" cy="7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65671" y="6237961"/>
            <a:ext cx="5302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Количество лесных пожаров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830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879" y="4743087"/>
            <a:ext cx="2862013" cy="1908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7" y="4844446"/>
            <a:ext cx="2937958" cy="1871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44" y="4729239"/>
            <a:ext cx="2892518" cy="19283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8" y="2787199"/>
            <a:ext cx="2930383" cy="19523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6" y="812406"/>
            <a:ext cx="2939874" cy="1968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07" y="844766"/>
            <a:ext cx="2943616" cy="202369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66" y="935712"/>
            <a:ext cx="2830882" cy="1907696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3078" y="0"/>
            <a:ext cx="845110" cy="7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50" y="848029"/>
            <a:ext cx="2868460" cy="2007905"/>
          </a:xfrm>
          <a:prstGeom prst="rect">
            <a:avLst/>
          </a:prstGeom>
        </p:spPr>
      </p:pic>
      <p:pic>
        <p:nvPicPr>
          <p:cNvPr id="39938" name="Picture 2" descr="D:\DSC_005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644039" y="3449436"/>
            <a:ext cx="3638653" cy="266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82444" y="2906038"/>
            <a:ext cx="5273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" b="1" dirty="0" smtClean="0"/>
          </a:p>
          <a:p>
            <a:pPr algn="ctr"/>
            <a:r>
              <a:rPr lang="ru-RU" sz="2200" b="1" dirty="0" smtClean="0"/>
              <a:t>Техническое вооружение парка позволяет эффективно бороться с лесными пожарами и с браконьерами. 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142894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393643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нацпарка «Тункинский», расположен административный район Тункинский, куда входят:</a:t>
            </a:r>
          </a:p>
          <a:p>
            <a:pPr lvl="0" algn="just"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сельских </a:t>
            </a:r>
            <a:r>
              <a:rPr lang="ru-RU" b="1" kern="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поселений               </a:t>
            </a: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kern="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- общая </a:t>
            </a:r>
            <a:r>
              <a:rPr lang="ru-RU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площадь, га:                1183 662</a:t>
            </a:r>
          </a:p>
          <a:p>
            <a:pPr algn="just">
              <a:defRPr/>
            </a:pPr>
            <a:r>
              <a:rPr lang="ru-RU" b="1" kern="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населенных пункта                34                              - </a:t>
            </a:r>
            <a:r>
              <a:rPr lang="ru-RU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лесов га,                   1 071 809 </a:t>
            </a:r>
            <a:endParaRPr lang="ru-RU" b="1" kern="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b="1" kern="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проживают тыс. чел.</a:t>
            </a:r>
            <a:r>
              <a:rPr lang="ru-RU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kern="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23                              - </a:t>
            </a:r>
            <a:r>
              <a:rPr lang="ru-RU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гос. запаса га.                      </a:t>
            </a:r>
            <a:r>
              <a:rPr lang="ru-RU" b="1" kern="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4769</a:t>
            </a:r>
            <a:endParaRPr lang="ru-RU" b="1" kern="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ru-RU" b="1" kern="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в </a:t>
            </a:r>
            <a:r>
              <a:rPr lang="ru-RU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ч. с/х назначения га,           </a:t>
            </a:r>
            <a:r>
              <a:rPr lang="ru-RU" b="1" kern="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 </a:t>
            </a:r>
            <a:r>
              <a:rPr lang="ru-RU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888 </a:t>
            </a:r>
            <a:endParaRPr lang="ru-RU" b="1" kern="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2" b="6494"/>
          <a:stretch/>
        </p:blipFill>
        <p:spPr>
          <a:xfrm>
            <a:off x="0" y="591671"/>
            <a:ext cx="12192000" cy="48019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078" y="0"/>
            <a:ext cx="845110" cy="7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11213"/>
            <a:ext cx="12192001" cy="60467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078" y="3765176"/>
            <a:ext cx="447705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/>
              <a:t>	Площадь - </a:t>
            </a:r>
            <a:r>
              <a:rPr lang="ru-RU" sz="1300" dirty="0"/>
              <a:t>11,8 тыс. </a:t>
            </a:r>
            <a:r>
              <a:rPr lang="ru-RU" sz="1300" dirty="0" smtClean="0"/>
              <a:t>км². </a:t>
            </a:r>
            <a:r>
              <a:rPr lang="ru-RU" sz="1300" dirty="0"/>
              <a:t>З</a:t>
            </a:r>
            <a:r>
              <a:rPr lang="ru-RU" sz="1300" dirty="0" smtClean="0"/>
              <a:t>анимает </a:t>
            </a:r>
            <a:r>
              <a:rPr lang="ru-RU" sz="1300" dirty="0"/>
              <a:t>Саяно-Прибайкальскую часть западной Бурятии. Граничит на севере по </a:t>
            </a:r>
            <a:r>
              <a:rPr lang="ru-RU" sz="1300" dirty="0" smtClean="0">
                <a:hlinkClick r:id="rId5" tooltip="Тункинские Гольцы"/>
              </a:rPr>
              <a:t>Тункинским </a:t>
            </a:r>
            <a:r>
              <a:rPr lang="ru-RU" sz="1300" dirty="0">
                <a:hlinkClick r:id="rId5" tooltip="Тункинские Гольцы"/>
              </a:rPr>
              <a:t>Гольцам</a:t>
            </a:r>
            <a:r>
              <a:rPr lang="ru-RU" sz="1300" dirty="0"/>
              <a:t> с </a:t>
            </a:r>
            <a:r>
              <a:rPr lang="ru-RU" sz="1300" u="sng" dirty="0">
                <a:hlinkClick r:id="rId6" tooltip="Окинский район"/>
              </a:rPr>
              <a:t>Окинским районом</a:t>
            </a:r>
            <a:r>
              <a:rPr lang="ru-RU" sz="1300" dirty="0"/>
              <a:t>, на юге по </a:t>
            </a:r>
            <a:r>
              <a:rPr lang="ru-RU" sz="1300" dirty="0" smtClean="0">
                <a:hlinkClick r:id="rId7" tooltip="Хангарульский хребет"/>
              </a:rPr>
              <a:t>Хонгорульскому </a:t>
            </a:r>
            <a:r>
              <a:rPr lang="ru-RU" sz="1300" dirty="0">
                <a:hlinkClick r:id="rId7" tooltip="Хангарульский хребет"/>
              </a:rPr>
              <a:t>хребту</a:t>
            </a:r>
            <a:r>
              <a:rPr lang="ru-RU" sz="1300" dirty="0"/>
              <a:t> и водоразделу </a:t>
            </a:r>
            <a:r>
              <a:rPr lang="ru-RU" sz="1300" dirty="0" smtClean="0"/>
              <a:t>западного </a:t>
            </a:r>
            <a:r>
              <a:rPr lang="ru-RU" sz="1300" dirty="0" smtClean="0">
                <a:hlinkClick r:id="rId8" tooltip="Хамар-Дабан"/>
              </a:rPr>
              <a:t>Хамар-Дабана</a:t>
            </a:r>
            <a:r>
              <a:rPr lang="ru-RU" sz="1300" dirty="0"/>
              <a:t> — с </a:t>
            </a:r>
            <a:r>
              <a:rPr lang="ru-RU" sz="1300" dirty="0" smtClean="0">
                <a:hlinkClick r:id="rId9" tooltip="Закаменский район"/>
              </a:rPr>
              <a:t>Закаменским </a:t>
            </a:r>
            <a:r>
              <a:rPr lang="ru-RU" sz="1300" dirty="0">
                <a:hlinkClick r:id="rId9" tooltip="Закаменский район"/>
              </a:rPr>
              <a:t>районом</a:t>
            </a:r>
            <a:r>
              <a:rPr lang="ru-RU" sz="1300" dirty="0"/>
              <a:t> республики. На западе и юго-западе по массиву </a:t>
            </a:r>
            <a:r>
              <a:rPr lang="ru-RU" sz="1300" dirty="0" smtClean="0">
                <a:hlinkClick r:id="rId10" tooltip="Мунку-Сардык"/>
              </a:rPr>
              <a:t>Мунку-</a:t>
            </a:r>
            <a:r>
              <a:rPr lang="ru-RU" sz="1300" dirty="0" err="1" smtClean="0">
                <a:hlinkClick r:id="rId10" tooltip="Мунку-Сардык"/>
              </a:rPr>
              <a:t>Сардык</a:t>
            </a:r>
            <a:r>
              <a:rPr lang="ru-RU" sz="1300" dirty="0"/>
              <a:t> проходит государственная граница </a:t>
            </a:r>
            <a:r>
              <a:rPr lang="ru-RU" sz="1300" dirty="0" smtClean="0"/>
              <a:t>РФ и</a:t>
            </a:r>
            <a:r>
              <a:rPr lang="ru-RU" sz="1300" dirty="0"/>
              <a:t> </a:t>
            </a:r>
            <a:r>
              <a:rPr lang="ru-RU" sz="1300" dirty="0">
                <a:hlinkClick r:id="rId11" tooltip="Монголия"/>
              </a:rPr>
              <a:t>Монголии</a:t>
            </a:r>
            <a:r>
              <a:rPr lang="ru-RU" sz="1300" dirty="0"/>
              <a:t>. На востоке район примыкает к </a:t>
            </a:r>
            <a:r>
              <a:rPr lang="ru-RU" sz="1300" dirty="0">
                <a:hlinkClick r:id="rId12" tooltip="Слюдянский район"/>
              </a:rPr>
              <a:t>Слюдянскому району</a:t>
            </a:r>
            <a:r>
              <a:rPr lang="ru-RU" sz="1300" dirty="0"/>
              <a:t> </a:t>
            </a:r>
            <a:r>
              <a:rPr lang="ru-RU" sz="1300" dirty="0">
                <a:hlinkClick r:id="rId13" tooltip="Иркутская область"/>
              </a:rPr>
              <a:t>Иркутской </a:t>
            </a:r>
            <a:r>
              <a:rPr lang="ru-RU" sz="1300" dirty="0" smtClean="0">
                <a:hlinkClick r:id="rId13" tooltip="Иркутская область"/>
              </a:rPr>
              <a:t>области</a:t>
            </a:r>
            <a:r>
              <a:rPr lang="ru-RU" sz="1300" dirty="0" smtClean="0"/>
              <a:t>. </a:t>
            </a:r>
            <a:r>
              <a:rPr lang="ru-RU" sz="1300" dirty="0" smtClean="0">
                <a:hlinkClick r:id="rId14" tooltip="Тункинская долина"/>
              </a:rPr>
              <a:t>Тункинская долина</a:t>
            </a:r>
            <a:r>
              <a:rPr lang="ru-RU" sz="1300" dirty="0" smtClean="0"/>
              <a:t> является </a:t>
            </a:r>
            <a:r>
              <a:rPr lang="ru-RU" sz="1300" dirty="0"/>
              <a:t>продолжением Байкальской впадины </a:t>
            </a:r>
            <a:r>
              <a:rPr lang="ru-RU" sz="1300" dirty="0" smtClean="0"/>
              <a:t>с уникальными целебными </a:t>
            </a:r>
            <a:r>
              <a:rPr lang="ru-RU" sz="1300" dirty="0"/>
              <a:t>источниками и альпийскими лугами. Она протянулась в широтном направлении на 200 км, постепенно поднимаясь до 1200 м над уровнем моря и сужаясь от 30 до 20 км. По ложу долины течёт главная </a:t>
            </a:r>
            <a:r>
              <a:rPr lang="ru-RU" sz="1300" dirty="0" smtClean="0"/>
              <a:t>река</a:t>
            </a:r>
            <a:r>
              <a:rPr lang="ru-RU" sz="1300" dirty="0"/>
              <a:t> — </a:t>
            </a:r>
            <a:r>
              <a:rPr lang="ru-RU" sz="1300" dirty="0" smtClean="0">
                <a:hlinkClick r:id="rId15" tooltip="Иркут"/>
              </a:rPr>
              <a:t>Иркут</a:t>
            </a:r>
            <a:r>
              <a:rPr lang="ru-RU" sz="1300" dirty="0" smtClean="0"/>
              <a:t>. 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49962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110035260"/>
              </p:ext>
            </p:extLst>
          </p:nvPr>
        </p:nvGraphicFramePr>
        <p:xfrm>
          <a:off x="887506" y="1021975"/>
          <a:ext cx="10434917" cy="5196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0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555764761"/>
              </p:ext>
            </p:extLst>
          </p:nvPr>
        </p:nvGraphicFramePr>
        <p:xfrm>
          <a:off x="0" y="685799"/>
          <a:ext cx="12192000" cy="617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05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78" y="0"/>
            <a:ext cx="845110" cy="7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19861" y="4773705"/>
            <a:ext cx="357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dirty="0" smtClean="0"/>
          </a:p>
          <a:p>
            <a:endParaRPr lang="ru-RU" sz="2000" b="1" dirty="0" smtClean="0">
              <a:solidFill>
                <a:srgbClr val="CC00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61" y="1246415"/>
            <a:ext cx="1176347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dirty="0" smtClean="0">
                <a:ln w="0"/>
                <a:solidFill>
                  <a:srgbClr val="7030A0"/>
                </a:solidFill>
              </a:rPr>
              <a:t> </a:t>
            </a:r>
            <a:endParaRPr lang="ru-RU" sz="2400" b="1" cap="none" spc="0" dirty="0" smtClean="0">
              <a:ln w="0"/>
              <a:solidFill>
                <a:srgbClr val="7030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9965" y="1129553"/>
            <a:ext cx="5015753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Изменение границ национального парка.</a:t>
            </a:r>
          </a:p>
          <a:p>
            <a:pPr algn="ctr"/>
            <a:endParaRPr lang="ru-RU" sz="1500" b="1" dirty="0"/>
          </a:p>
          <a:p>
            <a:pPr algn="just"/>
            <a:r>
              <a:rPr lang="ru-RU" sz="1500" b="1" dirty="0"/>
              <a:t>	</a:t>
            </a:r>
            <a:r>
              <a:rPr lang="ru-RU" sz="1500" dirty="0"/>
              <a:t>Законодательство Российской Федерации не предусматривает возможности изменения границ национального парка.  </a:t>
            </a:r>
          </a:p>
          <a:p>
            <a:pPr algn="just"/>
            <a:r>
              <a:rPr lang="ru-RU" sz="1500" dirty="0"/>
              <a:t>	В </a:t>
            </a:r>
            <a:r>
              <a:rPr lang="ru-RU" sz="1500" dirty="0" smtClean="0"/>
              <a:t>п</a:t>
            </a:r>
            <a:r>
              <a:rPr lang="en-US" sz="1500" dirty="0" smtClean="0"/>
              <a:t>.</a:t>
            </a:r>
            <a:r>
              <a:rPr lang="ru-RU" sz="1500" dirty="0" smtClean="0"/>
              <a:t> </a:t>
            </a:r>
            <a:r>
              <a:rPr lang="ru-RU" sz="1500" dirty="0"/>
              <a:t>1 </a:t>
            </a:r>
            <a:r>
              <a:rPr lang="ru-RU" sz="1500" dirty="0" smtClean="0"/>
              <a:t>ст</a:t>
            </a:r>
            <a:r>
              <a:rPr lang="en-US" sz="1500" dirty="0" smtClean="0"/>
              <a:t>.</a:t>
            </a:r>
            <a:r>
              <a:rPr lang="ru-RU" sz="1500" dirty="0" smtClean="0"/>
              <a:t> </a:t>
            </a:r>
            <a:r>
              <a:rPr lang="ru-RU" sz="1500" dirty="0"/>
              <a:t>14 Закона об ООПТ описана процедура создания национальных парков и расширения их территории, также в пункте 2 говорится о возможности создания национальных парков путем преобразования заповедников при наличии государственной экологической экспертизы. </a:t>
            </a:r>
          </a:p>
          <a:p>
            <a:pPr algn="just"/>
            <a:r>
              <a:rPr lang="ru-RU" sz="1500" dirty="0"/>
              <a:t>	Таким образом, процедура изменения границ и уменьшения площади национального парка законом не предусмотрена. </a:t>
            </a:r>
          </a:p>
          <a:p>
            <a:pPr algn="just"/>
            <a:r>
              <a:rPr lang="ru-RU" sz="1500" dirty="0"/>
              <a:t>	В случае изменения границ национального парка «Тункинский» путем изъятия земельных </a:t>
            </a:r>
            <a:r>
              <a:rPr lang="ru-RU" sz="1500" dirty="0" smtClean="0"/>
              <a:t>участков, </a:t>
            </a:r>
            <a:r>
              <a:rPr lang="ru-RU" sz="1500" dirty="0"/>
              <a:t>включенных в состав </a:t>
            </a:r>
            <a:r>
              <a:rPr lang="ru-RU" sz="1500" dirty="0" smtClean="0"/>
              <a:t>нацпарка </a:t>
            </a:r>
            <a:r>
              <a:rPr lang="ru-RU" sz="1500" dirty="0"/>
              <a:t>без изъятия из хозяйственной эксплуатации и предоставления </a:t>
            </a:r>
            <a:r>
              <a:rPr lang="ru-RU" sz="1500" dirty="0" smtClean="0"/>
              <a:t>парку </a:t>
            </a:r>
            <a:r>
              <a:rPr lang="ru-RU" sz="1500" dirty="0"/>
              <a:t>равной площади на иной </a:t>
            </a:r>
            <a:r>
              <a:rPr lang="ru-RU" sz="1500" dirty="0" smtClean="0"/>
              <a:t>территории, может возникнуть </a:t>
            </a:r>
            <a:r>
              <a:rPr lang="ru-RU" sz="1500" dirty="0"/>
              <a:t>ряд неблагоприятных последствий для населения Тункинского района.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3" y="1129553"/>
            <a:ext cx="6172200" cy="517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7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78" y="0"/>
            <a:ext cx="845110" cy="7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19861" y="4773705"/>
            <a:ext cx="357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dirty="0" smtClean="0"/>
          </a:p>
          <a:p>
            <a:endParaRPr lang="ru-RU" sz="2000" b="1" dirty="0" smtClean="0">
              <a:solidFill>
                <a:srgbClr val="CC00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61" y="1246415"/>
            <a:ext cx="1176347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dirty="0" smtClean="0">
                <a:ln w="0"/>
                <a:solidFill>
                  <a:srgbClr val="7030A0"/>
                </a:solidFill>
              </a:rPr>
              <a:t> </a:t>
            </a:r>
            <a:endParaRPr lang="ru-RU" sz="2400" b="1" cap="none" spc="0" dirty="0" smtClean="0">
              <a:ln w="0"/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7917" y="872885"/>
            <a:ext cx="8119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/>
              <a:t>Карта – схема функционального зонирования</a:t>
            </a:r>
            <a:endParaRPr lang="ru-RU" sz="2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836"/>
            <a:ext cx="12192000" cy="550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5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78" y="0"/>
            <a:ext cx="845110" cy="7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19861" y="4773705"/>
            <a:ext cx="357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dirty="0" smtClean="0"/>
          </a:p>
          <a:p>
            <a:endParaRPr lang="ru-RU" sz="2000" b="1" dirty="0" smtClean="0">
              <a:solidFill>
                <a:srgbClr val="CC00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61" y="1246415"/>
            <a:ext cx="49965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dirty="0" smtClean="0">
                <a:ln w="0"/>
                <a:solidFill>
                  <a:srgbClr val="7030A0"/>
                </a:solidFill>
              </a:rPr>
              <a:t> </a:t>
            </a:r>
            <a:endParaRPr lang="ru-RU" sz="2400" b="1" cap="none" spc="0" dirty="0" smtClean="0">
              <a:ln w="0"/>
              <a:solidFill>
                <a:srgbClr val="7030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9965" y="1129553"/>
            <a:ext cx="5015753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500" b="1" u="sng" dirty="0" smtClean="0"/>
              <a:t>Положения Закона № 33 от 14.03.1995 г.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500" b="1" u="sng" dirty="0" smtClean="0"/>
              <a:t>«Об особо охраняемых природных территориях</a:t>
            </a:r>
            <a:r>
              <a:rPr lang="ru-RU" sz="1500" b="1" dirty="0" smtClean="0"/>
              <a:t>» </a:t>
            </a:r>
            <a:endParaRPr lang="ru-RU" sz="15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500" b="1" dirty="0"/>
          </a:p>
          <a:p>
            <a:pPr algn="just"/>
            <a:r>
              <a:rPr lang="ru-RU" sz="1500" b="1" dirty="0"/>
              <a:t>	</a:t>
            </a:r>
            <a:endParaRPr lang="ru-RU" sz="1500" dirty="0"/>
          </a:p>
          <a:p>
            <a:pPr algn="just"/>
            <a:r>
              <a:rPr lang="ru-RU" sz="1500" dirty="0"/>
              <a:t>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75124" y="1114817"/>
            <a:ext cx="5586608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500" b="1" u="sng" dirty="0" smtClean="0"/>
              <a:t>Последствия изъятия земельных участков населенных пунктов из состава национального парка</a:t>
            </a:r>
            <a:endParaRPr lang="ru-RU" sz="15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5885" y="1766170"/>
            <a:ext cx="49853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/>
              <a:t>	Зона хозяйственного назначения, в границах которой допускается осуществление деятельности, направленной на обеспечение функционирования федерального государственного бюджетного учреждения, осуществляющего управление национальным парком, и жизнедеятельности граждан, проживающих на территории национального парка. (ст. 15 п. 1 пп. «д»)</a:t>
            </a:r>
            <a:endParaRPr lang="ru-RU" sz="1500" dirty="0"/>
          </a:p>
        </p:txBody>
      </p:sp>
      <p:sp>
        <p:nvSpPr>
          <p:cNvPr id="10" name="TextBox 9"/>
          <p:cNvSpPr txBox="1"/>
          <p:nvPr/>
        </p:nvSpPr>
        <p:spPr>
          <a:xfrm>
            <a:off x="563672" y="4033381"/>
            <a:ext cx="4784942" cy="2198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/>
              <a:t>	За посещение физическими лицами территорий национальных парков (за исключением участков, расположенных в границах населенных пунктов) в целях туризма и отдыха национальными парками, взимается плата, порядок определения которой устанавливается федеральным органом исполнительной власти, в ведении которого находятся национальные парки (статья 15 п. 6).</a:t>
            </a:r>
            <a:endParaRPr lang="ru-RU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1452" y="1803748"/>
            <a:ext cx="63005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/>
              <a:t>- не возможна заготовка древесины для собственных нужд граждан на территории национального парка;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/>
              <a:t>- не возможна заготовка для собственных нужд граждан  дикоросов (ягоды, грибы, орех) на территории национального парка;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/>
              <a:t>- не возможно строительство, магистральных дорог, трубопроводов, линий электропередачи, других коммуникаций и объектов на территории национального парка для обеспечения функционирования населенных пунктов.</a:t>
            </a:r>
            <a:endParaRPr lang="ru-RU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99134" y="4484318"/>
            <a:ext cx="615028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/>
              <a:t>- посещение территории национального парка населением Тункинского района станет платным, так как не будет применяться освобождение от оплаты в отношении жителей населенных пунктов включенных в состав национального парка.  </a:t>
            </a:r>
            <a:endParaRPr lang="ru-RU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87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78" y="0"/>
            <a:ext cx="845110" cy="7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19861" y="4773705"/>
            <a:ext cx="357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dirty="0" smtClean="0"/>
          </a:p>
          <a:p>
            <a:endParaRPr lang="ru-RU" sz="2000" b="1" dirty="0" smtClean="0">
              <a:solidFill>
                <a:srgbClr val="CC00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61" y="1246415"/>
            <a:ext cx="49965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dirty="0" smtClean="0">
                <a:ln w="0"/>
                <a:solidFill>
                  <a:srgbClr val="7030A0"/>
                </a:solidFill>
              </a:rPr>
              <a:t> </a:t>
            </a:r>
            <a:endParaRPr lang="ru-RU" sz="2400" b="1" cap="none" spc="0" dirty="0" smtClean="0">
              <a:ln w="0"/>
              <a:solidFill>
                <a:srgbClr val="7030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9965" y="1129553"/>
            <a:ext cx="50157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500" b="1" dirty="0"/>
          </a:p>
          <a:p>
            <a:pPr algn="just"/>
            <a:r>
              <a:rPr lang="ru-RU" sz="1500" b="1" dirty="0"/>
              <a:t>	</a:t>
            </a:r>
            <a:endParaRPr lang="ru-RU" sz="1500" dirty="0"/>
          </a:p>
          <a:p>
            <a:pPr algn="just"/>
            <a:r>
              <a:rPr lang="ru-RU" sz="1500" dirty="0"/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672" y="4033381"/>
            <a:ext cx="4784942" cy="34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/>
              <a:t>	</a:t>
            </a:r>
            <a:endParaRPr lang="ru-RU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0794" y="1345010"/>
            <a:ext cx="106904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«…Потребовалась политическая воля и дальновидность, смелость научного эксперимента и отступление от привычных стереотипов, они нашлись у Правительства Бурятии и Российской Федерации – они дали жизнь Тункинскому национальному парку.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то, что он сегодня не всегда вписывается в рамки законов нашего государства и республики и до сих пор не понимают до конца его роль, как государственные деятели, так и граждане, говорит о том, что Тункинский национальный парк – это будущее уже 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сегодня…»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01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78" y="0"/>
            <a:ext cx="845110" cy="7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19861" y="4773705"/>
            <a:ext cx="357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dirty="0" smtClean="0"/>
          </a:p>
          <a:p>
            <a:endParaRPr lang="ru-RU" sz="2000" b="1" dirty="0" smtClean="0">
              <a:solidFill>
                <a:srgbClr val="CC00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61" y="1246415"/>
            <a:ext cx="49965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dirty="0" smtClean="0">
                <a:ln w="0"/>
                <a:solidFill>
                  <a:srgbClr val="7030A0"/>
                </a:solidFill>
              </a:rPr>
              <a:t> </a:t>
            </a:r>
            <a:endParaRPr lang="ru-RU" sz="2400" b="1" cap="none" spc="0" dirty="0" smtClean="0">
              <a:ln w="0"/>
              <a:solidFill>
                <a:srgbClr val="7030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9965" y="1129553"/>
            <a:ext cx="50157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500" b="1" dirty="0"/>
          </a:p>
          <a:p>
            <a:pPr algn="just"/>
            <a:r>
              <a:rPr lang="ru-RU" sz="1500" b="1" dirty="0"/>
              <a:t>	</a:t>
            </a:r>
            <a:endParaRPr lang="ru-RU" sz="1500" dirty="0"/>
          </a:p>
          <a:p>
            <a:pPr algn="just"/>
            <a:r>
              <a:rPr lang="ru-RU" sz="1500" dirty="0"/>
              <a:t>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5885" y="1766170"/>
            <a:ext cx="4985359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/>
              <a:t>	</a:t>
            </a:r>
            <a:endParaRPr lang="ru-RU" sz="1500" dirty="0"/>
          </a:p>
        </p:txBody>
      </p:sp>
      <p:sp>
        <p:nvSpPr>
          <p:cNvPr id="10" name="TextBox 9"/>
          <p:cNvSpPr txBox="1"/>
          <p:nvPr/>
        </p:nvSpPr>
        <p:spPr>
          <a:xfrm>
            <a:off x="563672" y="4033381"/>
            <a:ext cx="4784942" cy="34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/>
              <a:t>	</a:t>
            </a:r>
            <a:endParaRPr lang="ru-RU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hu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1213"/>
            <a:ext cx="12192000" cy="604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7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78" y="0"/>
            <a:ext cx="845110" cy="7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249" y="3671669"/>
            <a:ext cx="6944751" cy="31863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248" y="811213"/>
            <a:ext cx="6944751" cy="28604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247" y="811213"/>
            <a:ext cx="6944751" cy="60467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7286" y="984738"/>
            <a:ext cx="479708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/>
              <a:t>	Парк «Тункинский» </a:t>
            </a:r>
            <a:r>
              <a:rPr lang="ru-RU" sz="1500" dirty="0"/>
              <a:t>был создан в начале 90-х годов, в период экономического </a:t>
            </a:r>
            <a:r>
              <a:rPr lang="ru-RU" sz="1500" dirty="0" smtClean="0"/>
              <a:t>кризиса, смены </a:t>
            </a:r>
            <a:r>
              <a:rPr lang="ru-RU" sz="1500" dirty="0"/>
              <a:t>общественно-экономических формаций. </a:t>
            </a:r>
            <a:endParaRPr lang="ru-RU" sz="1500" dirty="0" smtClean="0"/>
          </a:p>
          <a:p>
            <a:pPr algn="just"/>
            <a:r>
              <a:rPr lang="ru-RU" sz="1500" dirty="0"/>
              <a:t>	На протяжении 90-х годов шли многочисленные противоречия по созданию </a:t>
            </a:r>
            <a:r>
              <a:rPr lang="ru-RU" sz="1500" dirty="0" smtClean="0"/>
              <a:t>субъекта. Только в </a:t>
            </a:r>
            <a:r>
              <a:rPr lang="ru-RU" sz="1500" b="1" dirty="0" smtClean="0"/>
              <a:t>1995</a:t>
            </a:r>
            <a:r>
              <a:rPr lang="ru-RU" sz="1500" dirty="0" smtClean="0"/>
              <a:t> году был принят закон об ООПТ. </a:t>
            </a:r>
            <a:r>
              <a:rPr lang="ru-RU" sz="1500" dirty="0"/>
              <a:t>	</a:t>
            </a:r>
            <a:endParaRPr lang="ru-RU" sz="1500" dirty="0" smtClean="0"/>
          </a:p>
          <a:p>
            <a:pPr algn="just"/>
            <a:r>
              <a:rPr lang="ru-RU" sz="1500" dirty="0"/>
              <a:t>	</a:t>
            </a:r>
            <a:r>
              <a:rPr lang="ru-RU" sz="1500" dirty="0" smtClean="0"/>
              <a:t>Затем уже, в годы </a:t>
            </a:r>
            <a:r>
              <a:rPr lang="ru-RU" sz="1500" dirty="0"/>
              <a:t>становления </a:t>
            </a:r>
            <a:r>
              <a:rPr lang="ru-RU" sz="1500" dirty="0" smtClean="0"/>
              <a:t>парка, велась беспощадная </a:t>
            </a:r>
            <a:r>
              <a:rPr lang="ru-RU" sz="1500" dirty="0"/>
              <a:t>рубка леса, </a:t>
            </a:r>
            <a:r>
              <a:rPr lang="ru-RU" sz="1500" dirty="0" smtClean="0"/>
              <a:t>отмечались </a:t>
            </a:r>
            <a:r>
              <a:rPr lang="ru-RU" sz="1500" dirty="0"/>
              <a:t>браконьерство, хищническое истребление природных </a:t>
            </a:r>
            <a:r>
              <a:rPr lang="ru-RU" sz="1500" dirty="0" smtClean="0"/>
              <a:t>ресурсов. </a:t>
            </a:r>
          </a:p>
          <a:p>
            <a:pPr algn="just"/>
            <a:r>
              <a:rPr lang="ru-RU" sz="1500" dirty="0"/>
              <a:t>	</a:t>
            </a:r>
            <a:r>
              <a:rPr lang="ru-RU" sz="1500" dirty="0" smtClean="0"/>
              <a:t>В настоящее время, парк в статусе ООПТ, где ограничена </a:t>
            </a:r>
            <a:r>
              <a:rPr lang="ru-RU" sz="1500" dirty="0"/>
              <a:t>продажа </a:t>
            </a:r>
            <a:r>
              <a:rPr lang="ru-RU" sz="1500" dirty="0" smtClean="0"/>
              <a:t>леса и ресурсов. У молодого поколения и туристов воспитывается </a:t>
            </a:r>
            <a:r>
              <a:rPr lang="ru-RU" sz="1500" dirty="0"/>
              <a:t>культура бережного отношения к природе. </a:t>
            </a:r>
            <a:endParaRPr lang="ru-RU" sz="1500" dirty="0" smtClean="0"/>
          </a:p>
          <a:p>
            <a:pPr algn="just"/>
            <a:r>
              <a:rPr lang="ru-RU" sz="1500" dirty="0" smtClean="0"/>
              <a:t>	Сегодня национальный парк оказывает </a:t>
            </a:r>
            <a:r>
              <a:rPr lang="ru-RU" sz="1500" dirty="0"/>
              <a:t>десятки государственных услуг, </a:t>
            </a:r>
            <a:r>
              <a:rPr lang="ru-RU" sz="1500" dirty="0" smtClean="0"/>
              <a:t>создано </a:t>
            </a:r>
            <a:r>
              <a:rPr lang="ru-RU" sz="1500" dirty="0"/>
              <a:t>более 120 рабочих мест. </a:t>
            </a:r>
            <a:r>
              <a:rPr lang="ru-RU" sz="1500" dirty="0" smtClean="0"/>
              <a:t>			</a:t>
            </a:r>
          </a:p>
          <a:p>
            <a:pPr algn="just"/>
            <a:r>
              <a:rPr lang="ru-RU" sz="1500" dirty="0"/>
              <a:t>	</a:t>
            </a:r>
            <a:r>
              <a:rPr lang="ru-RU" sz="1500" dirty="0" smtClean="0"/>
              <a:t>Административный район «Тункинский», в составе республики Бурятия, став парком, только выиграл от своего нового статуса. Опыт показывает, что цена </a:t>
            </a:r>
            <a:r>
              <a:rPr lang="ru-RU" sz="1500" dirty="0"/>
              <a:t>решения о создании национального парка будет только </a:t>
            </a:r>
            <a:r>
              <a:rPr lang="ru-RU" sz="1500" dirty="0" smtClean="0"/>
              <a:t>возрастать с каждым годом. 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827730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419" y="36082"/>
            <a:ext cx="845110" cy="7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47294"/>
            <a:ext cx="6907238" cy="60107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33846" y="940630"/>
            <a:ext cx="4895557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/>
              <a:t>	Тункинский национальный </a:t>
            </a:r>
            <a:r>
              <a:rPr lang="ru-RU" sz="1500" b="1" dirty="0"/>
              <a:t>парк</a:t>
            </a:r>
            <a:r>
              <a:rPr lang="ru-RU" sz="1500" dirty="0"/>
              <a:t> — </a:t>
            </a:r>
            <a:r>
              <a:rPr lang="ru-RU" sz="1500" dirty="0">
                <a:hlinkClick r:id="rId4" tooltip="Национальный парк"/>
              </a:rPr>
              <a:t>национальный парк</a:t>
            </a:r>
            <a:r>
              <a:rPr lang="ru-RU" sz="1500" dirty="0"/>
              <a:t> в </a:t>
            </a:r>
            <a:r>
              <a:rPr lang="ru-RU" sz="1500" dirty="0">
                <a:hlinkClick r:id="rId5" tooltip="Бурятия"/>
              </a:rPr>
              <a:t>Бурятии</a:t>
            </a:r>
            <a:r>
              <a:rPr lang="ru-RU" sz="1500" dirty="0"/>
              <a:t>, образованный по решению </a:t>
            </a:r>
            <a:r>
              <a:rPr lang="ru-RU" sz="1500" b="1" dirty="0"/>
              <a:t>Совета Министров РСФСР № 282 от 27 мая 1991 г. «О создании государственного природного национального парка «Тункинский» Министерства лесного хозяйства РСФСР в Бурятской ССР»</a:t>
            </a:r>
            <a:r>
              <a:rPr lang="ru-RU" sz="1500" dirty="0"/>
              <a:t> в целях охраны и организации рекреационного </a:t>
            </a:r>
            <a:r>
              <a:rPr lang="ru-RU" sz="1500" dirty="0" smtClean="0"/>
              <a:t>использования разнообразных</a:t>
            </a:r>
            <a:r>
              <a:rPr lang="ru-RU" sz="1500" dirty="0"/>
              <a:t> </a:t>
            </a:r>
            <a:r>
              <a:rPr lang="ru-RU" sz="1500" dirty="0">
                <a:hlinkClick r:id="rId6" tooltip="Экосистема"/>
              </a:rPr>
              <a:t>экосистем</a:t>
            </a:r>
            <a:r>
              <a:rPr lang="ru-RU" sz="1500" dirty="0"/>
              <a:t> </a:t>
            </a:r>
            <a:r>
              <a:rPr lang="ru-RU" sz="1500" dirty="0">
                <a:hlinkClick r:id="rId7" tooltip="Тункинская котловина"/>
              </a:rPr>
              <a:t>Тункинской </a:t>
            </a:r>
            <a:r>
              <a:rPr lang="ru-RU" sz="1500" dirty="0" smtClean="0">
                <a:hlinkClick r:id="rId7" tooltip="Тункинская котловина"/>
              </a:rPr>
              <a:t>котловины</a:t>
            </a:r>
            <a:r>
              <a:rPr lang="ru-RU" sz="1500" dirty="0" smtClean="0"/>
              <a:t>. </a:t>
            </a:r>
          </a:p>
          <a:p>
            <a:pPr algn="just"/>
            <a:r>
              <a:rPr lang="ru-RU" sz="1500" dirty="0" smtClean="0"/>
              <a:t>	В настоящее время Национальный </a:t>
            </a:r>
            <a:r>
              <a:rPr lang="ru-RU" sz="1500" dirty="0"/>
              <a:t>парк находится в ведении Министерства природных ресурсов и экологии Российской Федерации</a:t>
            </a:r>
            <a:r>
              <a:rPr lang="ru-RU" sz="1500" dirty="0" smtClean="0"/>
              <a:t>.</a:t>
            </a:r>
          </a:p>
          <a:p>
            <a:pPr algn="just"/>
            <a:endParaRPr lang="ru-RU" sz="1500" dirty="0"/>
          </a:p>
          <a:p>
            <a:pPr algn="just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615" y="3852646"/>
            <a:ext cx="4798788" cy="289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8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78" y="0"/>
            <a:ext cx="845110" cy="7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6175" y="1048871"/>
            <a:ext cx="55132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/>
              <a:t>		</a:t>
            </a:r>
            <a:endParaRPr lang="ru-RU" sz="1500" dirty="0"/>
          </a:p>
          <a:p>
            <a:r>
              <a:rPr lang="ru-RU" dirty="0"/>
              <a:t> </a:t>
            </a:r>
          </a:p>
        </p:txBody>
      </p:sp>
      <p:pic>
        <p:nvPicPr>
          <p:cNvPr id="9" name="Рисунок 8" descr="5a906ef3eb76f903e93b287ff6efc49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1" y="3836801"/>
            <a:ext cx="2554941" cy="30211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94529" y="1102290"/>
            <a:ext cx="7812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	Огромный вклад в создание национального парка «Тункинский»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внесли </a:t>
            </a:r>
          </a:p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Саганов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Владимир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Бизьяевич и Ангархаев Ардан Лопсонович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214"/>
            <a:ext cx="2541494" cy="30255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863" y="1800078"/>
            <a:ext cx="3923883" cy="49713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1871072"/>
            <a:ext cx="3953434" cy="482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2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78" y="0"/>
            <a:ext cx="845110" cy="7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16860" y="1075765"/>
            <a:ext cx="500230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u="sng" dirty="0" smtClean="0"/>
              <a:t>1991-1994</a:t>
            </a:r>
            <a:r>
              <a:rPr lang="ru-RU" u="sng" dirty="0" smtClean="0"/>
              <a:t> гг</a:t>
            </a:r>
            <a:r>
              <a:rPr lang="ru-RU" dirty="0" smtClean="0"/>
              <a:t>. –</a:t>
            </a:r>
            <a:r>
              <a:rPr lang="en-US" dirty="0" smtClean="0"/>
              <a:t>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</a:t>
            </a:r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РСФСР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282 27 мая 1991 года был создан национальный парк «Тункинский», затем 31 декабря 1991 года Постановлением Правительства Бурятской ССР было принято решение о создании государственного природного национального парка «Тункинский» в границах Тункинского административного района Бурятской ССР и государственным органам Бурятской ССР было поручено осуществить организационные мероприятия. </a:t>
            </a:r>
            <a:endParaRPr lang="en-US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1993 году национальному парку были официально переданы леса колхозов и совхозов, охотничьи угодья Тункинского коопзверпромхоза. </a:t>
            </a:r>
            <a:endParaRPr lang="en-US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феврале – марте 1994 года был ликвидирован Тункинский мехлесхоз и преобразован в отдел лесного хозяйства национального парка, а работники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мехлесхоза перешли 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 национального парка. </a:t>
            </a:r>
            <a:endParaRPr lang="en-US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Таким образом,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1994 году завершились организационные мероприятия по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образованию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утверждено Положение 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парке.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106" y="1211708"/>
            <a:ext cx="6347012" cy="543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9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78" y="0"/>
            <a:ext cx="845110" cy="7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16859" y="1075765"/>
            <a:ext cx="8081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1991-1994</a:t>
            </a:r>
            <a:r>
              <a:rPr lang="ru-RU" u="sng" dirty="0" smtClean="0"/>
              <a:t> гг</a:t>
            </a:r>
            <a:r>
              <a:rPr lang="ru-RU" dirty="0" smtClean="0"/>
              <a:t>. – Приказ Минсельхоза о ликвидации Тункинского лесхоза.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9" y="3066802"/>
            <a:ext cx="4020670" cy="35625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9786" y="1741118"/>
            <a:ext cx="7127310" cy="487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157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78" y="0"/>
            <a:ext cx="845110" cy="7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6175" y="1048871"/>
            <a:ext cx="5513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/>
              <a:t>	</a:t>
            </a:r>
            <a:r>
              <a:rPr lang="ru-RU" sz="1500" dirty="0"/>
              <a:t>	</a:t>
            </a:r>
            <a:r>
              <a:rPr lang="ru-RU" sz="1500" dirty="0" smtClean="0"/>
              <a:t>В 1992 году </a:t>
            </a:r>
            <a:r>
              <a:rPr lang="ru-RU" sz="1700" dirty="0" smtClean="0"/>
              <a:t>директором национального </a:t>
            </a:r>
            <a:r>
              <a:rPr lang="ru-RU" sz="1700" dirty="0"/>
              <a:t>парка </a:t>
            </a:r>
            <a:r>
              <a:rPr lang="ru-RU" sz="1700" dirty="0" smtClean="0"/>
              <a:t>году был назначен </a:t>
            </a:r>
            <a:r>
              <a:rPr lang="ru-RU" sz="1700" b="1" dirty="0" smtClean="0"/>
              <a:t>Владимир Жамсаранович Сыренов</a:t>
            </a:r>
            <a:r>
              <a:rPr lang="ru-RU" sz="1700" dirty="0" smtClean="0"/>
              <a:t>.</a:t>
            </a:r>
          </a:p>
          <a:p>
            <a:pPr algn="just"/>
            <a:r>
              <a:rPr lang="ru-RU" sz="1500" dirty="0" smtClean="0"/>
              <a:t>	</a:t>
            </a:r>
            <a:endParaRPr lang="ru-RU" sz="1500" dirty="0"/>
          </a:p>
          <a:p>
            <a:r>
              <a:rPr lang="ru-RU" dirty="0"/>
              <a:t> 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7" y="811213"/>
            <a:ext cx="6006353" cy="60467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76" y="2316871"/>
            <a:ext cx="5513296" cy="444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7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"/>
            <a:ext cx="12192000" cy="8112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     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ФГБУ</a:t>
            </a:r>
            <a:r>
              <a:rPr lang="ru-RU" sz="3200" b="1" dirty="0" smtClean="0">
                <a:solidFill>
                  <a:srgbClr val="146194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Национальный </a:t>
            </a:r>
            <a:r>
              <a:rPr lang="ru-RU" sz="3200" b="1" dirty="0">
                <a:solidFill>
                  <a:srgbClr val="0070C0"/>
                </a:solidFill>
              </a:rPr>
              <a:t>парк «</a:t>
            </a:r>
            <a:r>
              <a:rPr lang="ru-RU" sz="3200" b="1" dirty="0" smtClean="0">
                <a:solidFill>
                  <a:srgbClr val="0070C0"/>
                </a:solidFill>
              </a:rPr>
              <a:t>Тункинский»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78" y="0"/>
            <a:ext cx="845110" cy="77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9282" y="811213"/>
            <a:ext cx="5782235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500" b="1" u="sng" dirty="0" smtClean="0"/>
          </a:p>
          <a:p>
            <a:pPr algn="just"/>
            <a:r>
              <a:rPr lang="ru-RU" sz="1500" b="1" u="sng" dirty="0" smtClean="0"/>
              <a:t>1995 - 200</a:t>
            </a:r>
            <a:r>
              <a:rPr lang="ru-RU" sz="1500" b="1" u="sng" dirty="0"/>
              <a:t>4</a:t>
            </a:r>
            <a:r>
              <a:rPr lang="ru-RU" sz="1500" b="1" u="sng" dirty="0" smtClean="0"/>
              <a:t> гг</a:t>
            </a:r>
            <a:r>
              <a:rPr lang="ru-RU" sz="1500" dirty="0" smtClean="0"/>
              <a:t>. – Принят Федеральный </a:t>
            </a:r>
            <a:r>
              <a:rPr lang="ru-RU" sz="1500" dirty="0"/>
              <a:t>закон Российской Федерации от 14 марта 1995 г. №</a:t>
            </a:r>
            <a:r>
              <a:rPr lang="ru-RU" sz="1500" dirty="0" smtClean="0"/>
              <a:t>33-ФЗ ("</a:t>
            </a:r>
            <a:r>
              <a:rPr lang="ru-RU" sz="1500" dirty="0"/>
              <a:t>Собрание законодательства Российской Федерации", 1995, № 12, ст. 1024</a:t>
            </a:r>
            <a:r>
              <a:rPr lang="ru-RU" sz="1500" dirty="0" smtClean="0"/>
              <a:t>) об ООПТ.</a:t>
            </a:r>
          </a:p>
          <a:p>
            <a:pPr algn="just"/>
            <a:r>
              <a:rPr lang="ru-RU" sz="1600" dirty="0" smtClean="0"/>
              <a:t>	Указанный </a:t>
            </a:r>
            <a:r>
              <a:rPr lang="ru-RU" sz="1600" dirty="0"/>
              <a:t>закон был революционен, законодатель определил, что на территории национальных парков могут быть иные собственники земли. Это позволило жителям Тункинского района оформлять и приватизировать земельные участки в частную собственность. </a:t>
            </a:r>
          </a:p>
          <a:p>
            <a:pPr algn="just"/>
            <a:r>
              <a:rPr lang="ru-RU" sz="1600" dirty="0" smtClean="0"/>
              <a:t>	Весь </a:t>
            </a:r>
            <a:r>
              <a:rPr lang="ru-RU" sz="1600" dirty="0"/>
              <a:t>указанный период национальные парки находились в ведении Федеральной системы органов лесного </a:t>
            </a:r>
            <a:r>
              <a:rPr lang="ru-RU" sz="1600" dirty="0" smtClean="0"/>
              <a:t>хозяйства. Нацпарк </a:t>
            </a:r>
            <a:r>
              <a:rPr lang="ru-RU" sz="1600" dirty="0"/>
              <a:t>«Тункинский» финансировала служба лесного хозяйства </a:t>
            </a:r>
            <a:r>
              <a:rPr lang="ru-RU" sz="1600" dirty="0" smtClean="0"/>
              <a:t>РФ, </a:t>
            </a:r>
            <a:r>
              <a:rPr lang="ru-RU" sz="1600" dirty="0"/>
              <a:t>а в Республике Бурятия </a:t>
            </a:r>
            <a:r>
              <a:rPr lang="ru-RU" sz="1600" dirty="0" smtClean="0"/>
              <a:t>организационно - методическое </a:t>
            </a:r>
            <a:r>
              <a:rPr lang="ru-RU" sz="1600" dirty="0"/>
              <a:t>руководство до 2005 года осуществляли Республиканские ведомства лесного хозяйства (Мехлесхоз, территориальные управления лесного хозяйства и др.). </a:t>
            </a:r>
          </a:p>
          <a:p>
            <a:pPr algn="just"/>
            <a:r>
              <a:rPr lang="ru-RU" sz="1600" dirty="0" smtClean="0"/>
              <a:t>	Национальные </a:t>
            </a:r>
            <a:r>
              <a:rPr lang="ru-RU" sz="1600" dirty="0"/>
              <a:t>парки </a:t>
            </a:r>
            <a:r>
              <a:rPr lang="ru-RU" sz="1600" dirty="0" smtClean="0"/>
              <a:t>не </a:t>
            </a:r>
            <a:r>
              <a:rPr lang="ru-RU" sz="1600" dirty="0"/>
              <a:t>занимались промышленной заготовкой леса, </a:t>
            </a:r>
            <a:r>
              <a:rPr lang="ru-RU" sz="1600" dirty="0" smtClean="0"/>
              <a:t>не </a:t>
            </a:r>
            <a:r>
              <a:rPr lang="ru-RU" sz="1600" dirty="0"/>
              <a:t>уделялось серьезного внимания со стороны государственных органов лесного хозяйства России и </a:t>
            </a:r>
            <a:r>
              <a:rPr lang="ru-RU" sz="1600" dirty="0" smtClean="0"/>
              <a:t>Бурятии. </a:t>
            </a:r>
            <a:r>
              <a:rPr lang="ru-RU" sz="1600" dirty="0"/>
              <a:t>Ф</a:t>
            </a:r>
            <a:r>
              <a:rPr lang="ru-RU" sz="1600" dirty="0" smtClean="0"/>
              <a:t>инансирование </a:t>
            </a:r>
            <a:r>
              <a:rPr lang="ru-RU" sz="1600" dirty="0"/>
              <a:t>осуществлялось по остаточному </a:t>
            </a:r>
            <a:r>
              <a:rPr lang="ru-RU" sz="1600" dirty="0" smtClean="0"/>
              <a:t>принципу.</a:t>
            </a:r>
            <a:endParaRPr lang="ru-RU" sz="15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05" y="1465729"/>
            <a:ext cx="5459507" cy="44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5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3474</TotalTime>
  <Words>1053</Words>
  <Application>Microsoft Office PowerPoint</Application>
  <PresentationFormat>Произвольный</PresentationFormat>
  <Paragraphs>230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Национальный парк  «Тункинский»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Национальный парк  «Тункинский»</dc:title>
  <dc:creator>Ирина</dc:creator>
  <cp:lastModifiedBy>Наука</cp:lastModifiedBy>
  <cp:revision>303</cp:revision>
  <cp:lastPrinted>2016-10-06T08:21:14Z</cp:lastPrinted>
  <dcterms:created xsi:type="dcterms:W3CDTF">2014-03-05T06:26:16Z</dcterms:created>
  <dcterms:modified xsi:type="dcterms:W3CDTF">2016-10-07T01:36:21Z</dcterms:modified>
</cp:coreProperties>
</file>