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2" r:id="rId2"/>
    <p:sldId id="289" r:id="rId3"/>
    <p:sldId id="281" r:id="rId4"/>
    <p:sldId id="279" r:id="rId5"/>
    <p:sldId id="290" r:id="rId6"/>
    <p:sldId id="282" r:id="rId7"/>
    <p:sldId id="284" r:id="rId8"/>
    <p:sldId id="286" r:id="rId9"/>
    <p:sldId id="288" r:id="rId10"/>
    <p:sldId id="291" r:id="rId11"/>
    <p:sldId id="285" r:id="rId12"/>
  </p:sldIdLst>
  <p:sldSz cx="9144000" cy="6858000" type="screen4x3"/>
  <p:notesSz cx="6858000" cy="9144000"/>
  <p:custDataLst>
    <p:tags r:id="rId1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48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5"/>
          <p:cNvSpPr>
            <a:spLocks noChangeArrowheads="1"/>
          </p:cNvSpPr>
          <p:nvPr/>
        </p:nvSpPr>
        <p:spPr bwMode="auto">
          <a:xfrm>
            <a:off x="0" y="0"/>
            <a:ext cx="9144000" cy="642938"/>
          </a:xfrm>
          <a:prstGeom prst="rect">
            <a:avLst/>
          </a:prstGeom>
          <a:solidFill>
            <a:schemeClr val="bg1">
              <a:alpha val="64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  <a:ea typeface="宋体" charset="-122"/>
            </a:endParaRPr>
          </a:p>
        </p:txBody>
      </p:sp>
      <p:pic>
        <p:nvPicPr>
          <p:cNvPr id="5" name="图片 7" descr="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 descr="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928938" cy="635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6" descr="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75" y="3643313"/>
            <a:ext cx="21431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10" descr="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64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11" descr="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图片 9" descr="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285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12" descr="9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5938" y="0"/>
            <a:ext cx="114300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图片 8" descr="4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072063"/>
            <a:ext cx="9144000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图片 13" descr="10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5572125"/>
            <a:ext cx="45720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2339975" y="1123950"/>
            <a:ext cx="6403975" cy="8953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zh-CN" dirty="0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339975" y="2060575"/>
            <a:ext cx="6400800" cy="693738"/>
          </a:xfrm>
        </p:spPr>
        <p:txBody>
          <a:bodyPr/>
          <a:lstStyle>
            <a:lvl1pPr marL="0" indent="0" algn="r">
              <a:buFont typeface="Arial" pitchFamily="34" charset="0"/>
              <a:buNone/>
              <a:defRPr sz="2800">
                <a:solidFill>
                  <a:schemeClr val="bg1"/>
                </a:solidFill>
              </a:defRPr>
            </a:lvl1pPr>
          </a:lstStyle>
          <a:p>
            <a:endParaRPr lang="zh-C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38925" y="117475"/>
            <a:ext cx="2058988" cy="52451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7475"/>
            <a:ext cx="6029325" cy="52451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8366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9313" y="8366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6" descr="14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矩形 5"/>
          <p:cNvSpPr>
            <a:spLocks noChangeArrowheads="1"/>
          </p:cNvSpPr>
          <p:nvPr/>
        </p:nvSpPr>
        <p:spPr bwMode="auto">
          <a:xfrm>
            <a:off x="0" y="0"/>
            <a:ext cx="9144000" cy="642938"/>
          </a:xfrm>
          <a:prstGeom prst="rect">
            <a:avLst/>
          </a:prstGeom>
          <a:solidFill>
            <a:schemeClr val="bg1">
              <a:alpha val="64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  <a:ea typeface="宋体" charset="-122"/>
            </a:endParaRPr>
          </a:p>
        </p:txBody>
      </p:sp>
      <p:sp>
        <p:nvSpPr>
          <p:cNvPr id="1028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7475"/>
            <a:ext cx="8229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ru-RU" smtClean="0"/>
          </a:p>
        </p:txBody>
      </p:sp>
      <p:sp>
        <p:nvSpPr>
          <p:cNvPr id="1029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836613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SimHei" pitchFamily="49" charset="-122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ea typeface="SimHei" pitchFamily="49" charset="-122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ea typeface="SimHei" pitchFamily="49" charset="-122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ea typeface="SimHei" pitchFamily="49" charset="-122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ea typeface="SimHei" pitchFamily="49" charset="-122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ea typeface="黑体" charset="-122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ea typeface="黑体" charset="-122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ea typeface="黑体" charset="-122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ea typeface="黑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SimHei" pitchFamily="49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SimHei" pitchFamily="49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SimHei" pitchFamily="49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SimHei" pitchFamily="49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SimHei" pitchFamily="49" charset="-122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159" y="0"/>
            <a:ext cx="3957842" cy="263691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293096"/>
            <a:ext cx="3419872" cy="256490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060848"/>
            <a:ext cx="3962068" cy="263880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9200"/>
            <a:ext cx="4152135" cy="263880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251520" y="692696"/>
            <a:ext cx="4824536" cy="1080120"/>
          </a:xfrm>
          <a:prstGeom prst="rect">
            <a:avLst/>
          </a:prstGeom>
          <a:solidFill>
            <a:srgbClr val="C000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man Old Style" pitchFamily="18" charset="0"/>
                <a:ea typeface="SimHei" pitchFamily="49" charset="-122"/>
                <a:cs typeface="+mj-cs"/>
              </a:rPr>
              <a:t>Город Тында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man Old Style" pitchFamily="18" charset="0"/>
                <a:ea typeface="SimHei" pitchFamily="49" charset="-122"/>
                <a:cs typeface="+mj-cs"/>
              </a:rPr>
              <a:t>Амурской области</a:t>
            </a:r>
            <a:endParaRPr kumimoji="0" lang="ru-RU" sz="30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okman Old Style" pitchFamily="18" charset="0"/>
              <a:ea typeface="SimHei" pitchFamily="49" charset="-122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 bwMode="auto">
          <a:xfrm>
            <a:off x="0" y="0"/>
            <a:ext cx="9144000" cy="6858000"/>
          </a:xfrm>
          <a:prstGeom prst="roundRect">
            <a:avLst/>
          </a:prstGeom>
          <a:solidFill>
            <a:schemeClr val="lt1">
              <a:alpha val="72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charset="-12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593204"/>
            <a:ext cx="8676703" cy="6264796"/>
          </a:xfrm>
        </p:spPr>
        <p:txBody>
          <a:bodyPr>
            <a:normAutofit fontScale="40000" lnSpcReduction="20000"/>
          </a:bodyPr>
          <a:lstStyle/>
          <a:p>
            <a:pPr algn="just"/>
            <a:r>
              <a:rPr lang="ru-RU" sz="5000" b="1" i="1" dirty="0">
                <a:solidFill>
                  <a:srgbClr val="002060"/>
                </a:solidFill>
                <a:latin typeface="Bookman Old Style" pitchFamily="18" charset="0"/>
              </a:rPr>
              <a:t>Для качественного обучения в школе имеется необходимая материально-техническая база:</a:t>
            </a:r>
          </a:p>
          <a:p>
            <a:pPr algn="just">
              <a:buNone/>
            </a:pPr>
            <a:r>
              <a:rPr lang="ru-RU" sz="5000" b="1" i="1" dirty="0">
                <a:solidFill>
                  <a:srgbClr val="002060"/>
                </a:solidFill>
                <a:latin typeface="Bookman Old Style" pitchFamily="18" charset="0"/>
              </a:rPr>
              <a:t> </a:t>
            </a:r>
          </a:p>
          <a:p>
            <a:pPr lvl="0" algn="just"/>
            <a:r>
              <a:rPr lang="ru-RU" sz="5000" b="1" i="1" dirty="0">
                <a:solidFill>
                  <a:srgbClr val="002060"/>
                </a:solidFill>
                <a:latin typeface="Bookman Old Style" pitchFamily="18" charset="0"/>
              </a:rPr>
              <a:t>30 учебных кабинетов, в том числе: 2 компьютерных класса, подключенных к сети Интернет, 2 мобильных компьютерных класса, кабинеты химии и биологии, математики, оснащенные современным учебным оборудованием (получены в рамках приоритетного национального проекта «Образование»), кабинет истории-музей, кабинет технологии.</a:t>
            </a:r>
          </a:p>
          <a:p>
            <a:pPr lvl="0" algn="just"/>
            <a:r>
              <a:rPr lang="ru-RU" sz="5000" b="1" i="1" dirty="0">
                <a:solidFill>
                  <a:srgbClr val="002060"/>
                </a:solidFill>
                <a:latin typeface="Bookman Old Style" pitchFamily="18" charset="0"/>
              </a:rPr>
              <a:t>2 спортивных зала, спортивный стадион.</a:t>
            </a:r>
          </a:p>
          <a:p>
            <a:pPr lvl="0" algn="just"/>
            <a:r>
              <a:rPr lang="ru-RU" sz="5000" b="1" i="1" dirty="0">
                <a:solidFill>
                  <a:srgbClr val="002060"/>
                </a:solidFill>
                <a:latin typeface="Bookman Old Style" pitchFamily="18" charset="0"/>
              </a:rPr>
              <a:t>Актовый зал, хореографический зал.</a:t>
            </a:r>
          </a:p>
          <a:p>
            <a:pPr lvl="0" algn="just"/>
            <a:r>
              <a:rPr lang="ru-RU" sz="5000" b="1" i="1" dirty="0">
                <a:solidFill>
                  <a:srgbClr val="002060"/>
                </a:solidFill>
                <a:latin typeface="Bookman Old Style" pitchFamily="18" charset="0"/>
              </a:rPr>
              <a:t>Библиотека.</a:t>
            </a:r>
          </a:p>
          <a:p>
            <a:pPr lvl="0" algn="just"/>
            <a:r>
              <a:rPr lang="ru-RU" sz="5000" b="1" i="1" dirty="0">
                <a:solidFill>
                  <a:srgbClr val="002060"/>
                </a:solidFill>
                <a:latin typeface="Bookman Old Style" pitchFamily="18" charset="0"/>
              </a:rPr>
              <a:t>Медпункт, стоматологический кабинет, кабинет психолога и социального педагога.</a:t>
            </a:r>
          </a:p>
          <a:p>
            <a:pPr algn="just"/>
            <a:r>
              <a:rPr lang="ru-RU" sz="5000" b="1" i="1" dirty="0">
                <a:solidFill>
                  <a:srgbClr val="002060"/>
                </a:solidFill>
                <a:latin typeface="Bookman Old Style" pitchFamily="18" charset="0"/>
              </a:rPr>
              <a:t>Школа хорошо обеспечена компьютерной, печатающей, копировальной и видеотехникой, проекторами. 30 учебных кабинетов оснащены компьютерами, телевизорами, электронными учебными пособиями. Все </a:t>
            </a:r>
            <a:r>
              <a:rPr lang="ru-RU" sz="5000" b="1" i="1" dirty="0" smtClean="0">
                <a:solidFill>
                  <a:srgbClr val="002060"/>
                </a:solidFill>
                <a:latin typeface="Bookman Old Style" pitchFamily="18" charset="0"/>
              </a:rPr>
              <a:t>учебные, </a:t>
            </a:r>
            <a:r>
              <a:rPr lang="ru-RU" sz="5000" b="1" i="1" dirty="0">
                <a:solidFill>
                  <a:srgbClr val="002060"/>
                </a:solidFill>
                <a:latin typeface="Bookman Old Style" pitchFamily="18" charset="0"/>
              </a:rPr>
              <a:t>административные кабинеты соединены локальной сетью.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563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 bwMode="auto">
          <a:xfrm>
            <a:off x="323528" y="0"/>
            <a:ext cx="8496944" cy="838539"/>
          </a:xfrm>
          <a:prstGeom prst="roundRect">
            <a:avLst/>
          </a:prstGeom>
          <a:solidFill>
            <a:schemeClr val="lt1">
              <a:alpha val="72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charset="-122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Школа оснащена современным оборудованием для осуществления образовательного процесса</a:t>
            </a:r>
          </a:p>
        </p:txBody>
      </p:sp>
      <p:pic>
        <p:nvPicPr>
          <p:cNvPr id="3074" name="Picture 2" descr="G:\image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2801912" cy="186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фото для презентации люба\деятельность\IMG_13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539" y="893666"/>
            <a:ext cx="2808314" cy="187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:\фото семинар 22.12.17\семинар\DSC_03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844" y="893666"/>
            <a:ext cx="2808312" cy="187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G:\фото с 27 февраля\IMG_00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06028"/>
            <a:ext cx="2877988" cy="191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765" y="2894349"/>
            <a:ext cx="2629003" cy="19717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86" y="2891382"/>
            <a:ext cx="2600358" cy="19502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54" y="4889114"/>
            <a:ext cx="2818512" cy="18790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866101"/>
            <a:ext cx="2837721" cy="189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14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 bright="-12000" contrast="24000"/>
          </a:blip>
          <a:srcRect/>
          <a:stretch>
            <a:fillRect/>
          </a:stretch>
        </p:blipFill>
        <p:spPr bwMode="auto">
          <a:xfrm>
            <a:off x="-5344" y="0"/>
            <a:ext cx="9149344" cy="686593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152128"/>
          </a:xfrm>
          <a:prstGeom prst="snip2Diag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1700" b="1" i="1" cap="all" dirty="0">
                <a:solidFill>
                  <a:srgbClr val="002060"/>
                </a:solidFill>
                <a:latin typeface="Bookman Old Style" pitchFamily="18" charset="0"/>
                <a:cs typeface="Times New Roman" panose="02020603050405020304" pitchFamily="18" charset="0"/>
              </a:rPr>
              <a:t>Муниципальное общеобразовательное </a:t>
            </a:r>
            <a:br>
              <a:rPr lang="ru-RU" sz="1700" b="1" i="1" cap="all" dirty="0">
                <a:solidFill>
                  <a:srgbClr val="002060"/>
                </a:solidFill>
                <a:latin typeface="Bookman Old Style" pitchFamily="18" charset="0"/>
                <a:cs typeface="Times New Roman" panose="02020603050405020304" pitchFamily="18" charset="0"/>
              </a:rPr>
            </a:br>
            <a:r>
              <a:rPr lang="ru-RU" sz="1700" b="1" i="1" cap="all" dirty="0">
                <a:solidFill>
                  <a:srgbClr val="002060"/>
                </a:solidFill>
                <a:latin typeface="Bookman Old Style" pitchFamily="18" charset="0"/>
                <a:cs typeface="Times New Roman" panose="02020603050405020304" pitchFamily="18" charset="0"/>
              </a:rPr>
              <a:t>Бюджетное учреждение</a:t>
            </a:r>
            <a:br>
              <a:rPr lang="ru-RU" sz="1700" b="1" i="1" cap="all" dirty="0">
                <a:solidFill>
                  <a:srgbClr val="002060"/>
                </a:solidFill>
                <a:latin typeface="Bookman Old Style" pitchFamily="18" charset="0"/>
                <a:cs typeface="Times New Roman" panose="02020603050405020304" pitchFamily="18" charset="0"/>
              </a:rPr>
            </a:br>
            <a:r>
              <a:rPr lang="ru-RU" sz="1700" b="1" i="1" cap="all" dirty="0">
                <a:solidFill>
                  <a:srgbClr val="002060"/>
                </a:solidFill>
                <a:latin typeface="Bookman Old Style" pitchFamily="18" charset="0"/>
                <a:cs typeface="Times New Roman" panose="02020603050405020304" pitchFamily="18" charset="0"/>
              </a:rPr>
              <a:t>«Средняя общеобразовательная школа № 6» </a:t>
            </a:r>
            <a:r>
              <a:rPr lang="ru-RU" sz="1700" b="1" i="1" cap="all" dirty="0" smtClean="0">
                <a:solidFill>
                  <a:srgbClr val="002060"/>
                </a:solidFill>
                <a:latin typeface="Bookman Old Style" pitchFamily="18" charset="0"/>
                <a:cs typeface="Times New Roman" panose="02020603050405020304" pitchFamily="18" charset="0"/>
              </a:rPr>
              <a:t/>
            </a:r>
            <a:br>
              <a:rPr lang="ru-RU" sz="1700" b="1" i="1" cap="all" dirty="0" smtClean="0">
                <a:solidFill>
                  <a:srgbClr val="002060"/>
                </a:solidFill>
                <a:latin typeface="Bookman Old Style" pitchFamily="18" charset="0"/>
                <a:cs typeface="Times New Roman" panose="02020603050405020304" pitchFamily="18" charset="0"/>
              </a:rPr>
            </a:br>
            <a:r>
              <a:rPr lang="ru-RU" sz="1700" b="1" i="1" cap="all" dirty="0" smtClean="0">
                <a:solidFill>
                  <a:srgbClr val="002060"/>
                </a:solidFill>
                <a:latin typeface="Bookman Old Style" pitchFamily="18" charset="0"/>
                <a:cs typeface="Times New Roman" panose="02020603050405020304" pitchFamily="18" charset="0"/>
              </a:rPr>
              <a:t>г</a:t>
            </a:r>
            <a:r>
              <a:rPr lang="ru-RU" sz="1700" b="1" i="1" cap="all" dirty="0">
                <a:solidFill>
                  <a:srgbClr val="002060"/>
                </a:solidFill>
                <a:latin typeface="Bookman Old Style" pitchFamily="18" charset="0"/>
                <a:cs typeface="Times New Roman" panose="02020603050405020304" pitchFamily="18" charset="0"/>
              </a:rPr>
              <a:t>. Тынды АМУРСКОЙ </a:t>
            </a:r>
            <a:r>
              <a:rPr lang="ru-RU" sz="1700" b="1" i="1" cap="all" dirty="0" smtClean="0">
                <a:solidFill>
                  <a:srgbClr val="002060"/>
                </a:solidFill>
                <a:latin typeface="Bookman Old Style" pitchFamily="18" charset="0"/>
                <a:cs typeface="Times New Roman" panose="02020603050405020304" pitchFamily="18" charset="0"/>
              </a:rPr>
              <a:t>ОБЛАСТИ</a:t>
            </a:r>
            <a:endParaRPr lang="ru-RU" sz="1700" b="1" i="1" cap="all" dirty="0">
              <a:solidFill>
                <a:srgbClr val="002060"/>
              </a:solidFill>
              <a:latin typeface="Bookman Old Style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4509120"/>
            <a:ext cx="4176464" cy="1152128"/>
          </a:xfrm>
          <a:prstGeom prst="round2Diag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b="1" i="1" dirty="0" smtClean="0">
                <a:latin typeface="Bookman Old Style" panose="02050604050505020204" pitchFamily="18" charset="0"/>
              </a:rPr>
              <a:t>   </a:t>
            </a:r>
            <a:r>
              <a:rPr lang="ru-RU" sz="18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Почтовый адрес: 676282 </a:t>
            </a:r>
            <a:r>
              <a:rPr lang="ru-RU" sz="18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Россия, Амурская область, </a:t>
            </a:r>
            <a:endParaRPr lang="ru-RU" sz="1800" b="1" i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ctr">
              <a:buNone/>
            </a:pPr>
            <a:r>
              <a:rPr lang="ru-RU" sz="18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г</a:t>
            </a:r>
            <a:r>
              <a:rPr lang="ru-RU" sz="18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. Тында, улица Кирова, </a:t>
            </a:r>
            <a:r>
              <a:rPr lang="ru-RU" sz="18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3</a:t>
            </a:r>
            <a:endParaRPr lang="ru-RU" sz="18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99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 bwMode="auto">
          <a:xfrm>
            <a:off x="0" y="0"/>
            <a:ext cx="9144000" cy="6858000"/>
          </a:xfrm>
          <a:prstGeom prst="roundRect">
            <a:avLst/>
          </a:prstGeom>
          <a:solidFill>
            <a:schemeClr val="lt1">
              <a:alpha val="72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charset="-122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Вакансии на 2019-2020 учебный год</a:t>
            </a:r>
            <a:endParaRPr lang="ru-RU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739775"/>
            <a:ext cx="8229600" cy="5929585"/>
          </a:xfrm>
        </p:spPr>
        <p:txBody>
          <a:bodyPr>
            <a:normAutofit/>
          </a:bodyPr>
          <a:lstStyle/>
          <a:p>
            <a:pPr algn="just"/>
            <a:r>
              <a:rPr lang="ru-RU" sz="1700" b="1" i="1" dirty="0">
                <a:solidFill>
                  <a:srgbClr val="002060"/>
                </a:solidFill>
                <a:latin typeface="Bookman Old Style" pitchFamily="18" charset="0"/>
              </a:rPr>
              <a:t>Учитель начальных </a:t>
            </a:r>
            <a:r>
              <a:rPr lang="ru-RU" sz="1700" b="1" i="1" dirty="0" smtClean="0">
                <a:solidFill>
                  <a:srgbClr val="002060"/>
                </a:solidFill>
                <a:latin typeface="Bookman Old Style" pitchFamily="18" charset="0"/>
              </a:rPr>
              <a:t>классов – </a:t>
            </a:r>
            <a:r>
              <a:rPr lang="ru-RU" sz="1700" b="1" i="1" dirty="0">
                <a:solidFill>
                  <a:srgbClr val="002060"/>
                </a:solidFill>
                <a:latin typeface="Bookman Old Style" pitchFamily="18" charset="0"/>
              </a:rPr>
              <a:t>1 (на время декретного отпуска</a:t>
            </a:r>
            <a:r>
              <a:rPr lang="ru-RU" sz="1700" b="1" i="1" dirty="0" smtClean="0">
                <a:solidFill>
                  <a:srgbClr val="002060"/>
                </a:solidFill>
                <a:latin typeface="Bookman Old Style" pitchFamily="18" charset="0"/>
              </a:rPr>
              <a:t>)</a:t>
            </a:r>
            <a:endParaRPr lang="ru-RU" sz="1700" b="1" i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just"/>
            <a:r>
              <a:rPr lang="ru-RU" sz="1700" b="1" i="1" dirty="0">
                <a:solidFill>
                  <a:srgbClr val="002060"/>
                </a:solidFill>
                <a:latin typeface="Bookman Old Style" pitchFamily="18" charset="0"/>
              </a:rPr>
              <a:t>Учитель </a:t>
            </a:r>
            <a:r>
              <a:rPr lang="ru-RU" sz="1700" b="1" i="1" dirty="0" smtClean="0">
                <a:solidFill>
                  <a:srgbClr val="002060"/>
                </a:solidFill>
                <a:latin typeface="Bookman Old Style" pitchFamily="18" charset="0"/>
              </a:rPr>
              <a:t>музыки – 1 (на время декретного отпуска)</a:t>
            </a:r>
          </a:p>
          <a:p>
            <a:pPr algn="just"/>
            <a:r>
              <a:rPr lang="ru-RU" sz="1700" b="1" i="1" dirty="0" smtClean="0">
                <a:solidFill>
                  <a:srgbClr val="002060"/>
                </a:solidFill>
                <a:latin typeface="Bookman Old Style" pitchFamily="18" charset="0"/>
              </a:rPr>
              <a:t>Учитель английского языка – </a:t>
            </a:r>
            <a:r>
              <a:rPr lang="ru-RU" sz="1700" b="1" i="1" dirty="0">
                <a:solidFill>
                  <a:srgbClr val="002060"/>
                </a:solidFill>
                <a:latin typeface="Bookman Old Style" pitchFamily="18" charset="0"/>
              </a:rPr>
              <a:t>2</a:t>
            </a:r>
            <a:endParaRPr lang="ru-RU" sz="1700" b="1" i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just"/>
            <a:r>
              <a:rPr lang="ru-RU" sz="1700" b="1" i="1" dirty="0" smtClean="0">
                <a:solidFill>
                  <a:srgbClr val="002060"/>
                </a:solidFill>
                <a:latin typeface="Bookman Old Style" pitchFamily="18" charset="0"/>
              </a:rPr>
              <a:t>Учитель ИЗО – 1</a:t>
            </a:r>
          </a:p>
          <a:p>
            <a:pPr algn="just"/>
            <a:r>
              <a:rPr lang="ru-RU" sz="1700" b="1" i="1" dirty="0" smtClean="0">
                <a:solidFill>
                  <a:srgbClr val="002060"/>
                </a:solidFill>
                <a:latin typeface="Bookman Old Style" pitchFamily="18" charset="0"/>
              </a:rPr>
              <a:t>Педагог-психолог – 1 </a:t>
            </a:r>
          </a:p>
          <a:p>
            <a:pPr marL="0" indent="0" algn="just">
              <a:buNone/>
            </a:pPr>
            <a:endParaRPr lang="ru-RU" sz="1700" b="1" i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marL="0" indent="0" algn="just">
              <a:buNone/>
            </a:pPr>
            <a:r>
              <a:rPr lang="ru-RU" sz="1700" b="1" i="1" dirty="0" smtClean="0">
                <a:solidFill>
                  <a:srgbClr val="002060"/>
                </a:solidFill>
                <a:latin typeface="Bookman Old Style" pitchFamily="18" charset="0"/>
              </a:rPr>
              <a:t>Меры социальной поддержки молодого специалиста: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1700" b="1" i="1" dirty="0" smtClean="0">
                <a:solidFill>
                  <a:srgbClr val="002060"/>
                </a:solidFill>
                <a:latin typeface="Bookman Old Style" pitchFamily="18" charset="0"/>
              </a:rPr>
              <a:t>Единовременное </a:t>
            </a:r>
            <a:r>
              <a:rPr lang="ru-RU" sz="1700" b="1" i="1" dirty="0">
                <a:solidFill>
                  <a:srgbClr val="002060"/>
                </a:solidFill>
                <a:latin typeface="Bookman Old Style" pitchFamily="18" charset="0"/>
              </a:rPr>
              <a:t>пособие в размере 5 должностных окладов.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1700" b="1" i="1" dirty="0" smtClean="0">
                <a:solidFill>
                  <a:srgbClr val="002060"/>
                </a:solidFill>
                <a:latin typeface="Bookman Old Style" pitchFamily="18" charset="0"/>
              </a:rPr>
              <a:t>Оплачивается </a:t>
            </a:r>
            <a:r>
              <a:rPr lang="ru-RU" sz="1700" b="1" i="1" dirty="0">
                <a:solidFill>
                  <a:srgbClr val="002060"/>
                </a:solidFill>
                <a:latin typeface="Bookman Old Style" pitchFamily="18" charset="0"/>
              </a:rPr>
              <a:t>отпуск 7 к.д. для обустройства на новом месте.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1700" b="1" i="1" dirty="0" smtClean="0">
                <a:solidFill>
                  <a:srgbClr val="002060"/>
                </a:solidFill>
                <a:latin typeface="Bookman Old Style" pitchFamily="18" charset="0"/>
              </a:rPr>
              <a:t>Оплачивается </a:t>
            </a:r>
            <a:r>
              <a:rPr lang="ru-RU" sz="1700" b="1" i="1" dirty="0">
                <a:solidFill>
                  <a:srgbClr val="002060"/>
                </a:solidFill>
                <a:latin typeface="Bookman Old Style" pitchFamily="18" charset="0"/>
              </a:rPr>
              <a:t>железнодорожный билет от места учебы до ст.Тынды.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1700" b="1" i="1" dirty="0" smtClean="0">
                <a:solidFill>
                  <a:srgbClr val="002060"/>
                </a:solidFill>
                <a:latin typeface="Bookman Old Style" pitchFamily="18" charset="0"/>
              </a:rPr>
              <a:t>Оплата </a:t>
            </a:r>
            <a:r>
              <a:rPr lang="ru-RU" sz="1700" b="1" i="1" dirty="0">
                <a:solidFill>
                  <a:srgbClr val="002060"/>
                </a:solidFill>
                <a:latin typeface="Bookman Old Style" pitchFamily="18" charset="0"/>
              </a:rPr>
              <a:t>проезда к месту проведения отдыха 1 раз в 2 года.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1700" b="1" i="1" dirty="0" smtClean="0">
                <a:solidFill>
                  <a:srgbClr val="002060"/>
                </a:solidFill>
                <a:latin typeface="Bookman Old Style" pitchFamily="18" charset="0"/>
              </a:rPr>
              <a:t>Районный </a:t>
            </a:r>
            <a:r>
              <a:rPr lang="ru-RU" sz="1700" b="1" i="1" dirty="0">
                <a:solidFill>
                  <a:srgbClr val="002060"/>
                </a:solidFill>
                <a:latin typeface="Bookman Old Style" pitchFamily="18" charset="0"/>
              </a:rPr>
              <a:t>коэффициент – 70 </a:t>
            </a:r>
            <a:r>
              <a:rPr lang="ru-RU" sz="1700" b="1" i="1" dirty="0" smtClean="0">
                <a:solidFill>
                  <a:srgbClr val="002060"/>
                </a:solidFill>
                <a:latin typeface="Bookman Old Style" pitchFamily="18" charset="0"/>
              </a:rPr>
              <a:t>%.</a:t>
            </a:r>
            <a:endParaRPr lang="ru-RU" sz="1700" b="1" i="1" dirty="0">
              <a:solidFill>
                <a:srgbClr val="002060"/>
              </a:solidFill>
              <a:latin typeface="Bookman Old Style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sz="1700" b="1" i="1" dirty="0" smtClean="0">
                <a:solidFill>
                  <a:srgbClr val="002060"/>
                </a:solidFill>
                <a:latin typeface="Bookman Old Style" pitchFamily="18" charset="0"/>
              </a:rPr>
              <a:t>Северные </a:t>
            </a:r>
            <a:r>
              <a:rPr lang="ru-RU" sz="1700" b="1" i="1" dirty="0">
                <a:solidFill>
                  <a:srgbClr val="002060"/>
                </a:solidFill>
                <a:latin typeface="Bookman Old Style" pitchFamily="18" charset="0"/>
              </a:rPr>
              <a:t>надбавки - до 50 </a:t>
            </a:r>
            <a:r>
              <a:rPr lang="ru-RU" sz="1700" b="1" i="1" dirty="0" smtClean="0">
                <a:solidFill>
                  <a:srgbClr val="002060"/>
                </a:solidFill>
                <a:latin typeface="Bookman Old Style" pitchFamily="18" charset="0"/>
              </a:rPr>
              <a:t>%.</a:t>
            </a:r>
            <a:endParaRPr lang="ru-RU" sz="1700" b="1" i="1" dirty="0">
              <a:solidFill>
                <a:srgbClr val="002060"/>
              </a:solidFill>
              <a:latin typeface="Bookman Old Style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sz="1700" b="1" i="1" dirty="0" smtClean="0">
                <a:solidFill>
                  <a:srgbClr val="002060"/>
                </a:solidFill>
                <a:latin typeface="Bookman Old Style" pitchFamily="18" charset="0"/>
              </a:rPr>
              <a:t>Надбавки </a:t>
            </a:r>
            <a:r>
              <a:rPr lang="ru-RU" sz="1700" b="1" i="1" dirty="0">
                <a:solidFill>
                  <a:srgbClr val="002060"/>
                </a:solidFill>
                <a:latin typeface="Bookman Old Style" pitchFamily="18" charset="0"/>
              </a:rPr>
              <a:t>к должностному окладу молодым специалистам – педагогам в течение первых 3-х лет работы - 35 </a:t>
            </a:r>
            <a:r>
              <a:rPr lang="ru-RU" sz="1700" b="1" i="1" dirty="0" smtClean="0">
                <a:solidFill>
                  <a:srgbClr val="002060"/>
                </a:solidFill>
                <a:latin typeface="Bookman Old Style" pitchFamily="18" charset="0"/>
              </a:rPr>
              <a:t>%.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17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Социально-экономическая поддержка </a:t>
            </a:r>
            <a:r>
              <a:rPr lang="ru-RU" sz="17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молодых </a:t>
            </a:r>
            <a:r>
              <a:rPr lang="ru-RU" sz="17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специалистов – </a:t>
            </a:r>
            <a:r>
              <a:rPr lang="ru-RU" sz="17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150.000</a:t>
            </a:r>
            <a:endParaRPr lang="ru-RU" sz="1700" b="1" i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8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ая прямоугольная выноска 1"/>
          <p:cNvSpPr/>
          <p:nvPr/>
        </p:nvSpPr>
        <p:spPr>
          <a:xfrm>
            <a:off x="2267744" y="332656"/>
            <a:ext cx="4824536" cy="1944216"/>
          </a:xfrm>
          <a:prstGeom prst="wedgeRoundRectCallout">
            <a:avLst>
              <a:gd name="adj1" fmla="val -19951"/>
              <a:gd name="adj2" fmla="val 64641"/>
              <a:gd name="adj3" fmla="val 16667"/>
            </a:avLst>
          </a:prstGeom>
          <a:gradFill flip="none" rotWithShape="1">
            <a:gsLst>
              <a:gs pos="23000">
                <a:schemeClr val="accent1">
                  <a:tint val="66000"/>
                  <a:satMod val="160000"/>
                  <a:lumMod val="0"/>
                  <a:lumOff val="10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74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</a:pPr>
            <a:r>
              <a:rPr lang="ru-RU" sz="3200" b="1" i="1" kern="0" dirty="0">
                <a:solidFill>
                  <a:srgbClr val="C00000"/>
                </a:solidFill>
                <a:latin typeface="Bookman Old Style" pitchFamily="18" charset="0"/>
              </a:rPr>
              <a:t>Школа сегодня – </a:t>
            </a:r>
            <a:r>
              <a:rPr lang="ru-RU" sz="3200" b="1" i="1" kern="0" dirty="0" smtClean="0">
                <a:solidFill>
                  <a:srgbClr val="C00000"/>
                </a:solidFill>
                <a:latin typeface="Bookman Old Style" pitchFamily="18" charset="0"/>
              </a:rPr>
              <a:t>это…</a:t>
            </a:r>
            <a:endParaRPr lang="ru-RU" sz="3200" b="1" i="1" kern="0" dirty="0">
              <a:solidFill>
                <a:srgbClr val="C00000"/>
              </a:solidFill>
              <a:latin typeface="Bookman Old Style" pitchFamily="18" charset="0"/>
            </a:endParaRPr>
          </a:p>
          <a:p>
            <a:pPr lvl="0" algn="ctr">
              <a:spcBef>
                <a:spcPct val="20000"/>
              </a:spcBef>
            </a:pPr>
            <a:endParaRPr lang="ru-RU" sz="3200" b="1" kern="0" dirty="0">
              <a:solidFill>
                <a:srgbClr val="C00000"/>
              </a:solidFill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395536" y="2924944"/>
            <a:ext cx="3851920" cy="1872208"/>
          </a:xfrm>
          <a:prstGeom prst="wedgeRoundRectCallout">
            <a:avLst>
              <a:gd name="adj1" fmla="val -3217"/>
              <a:gd name="adj2" fmla="val -69070"/>
              <a:gd name="adj3" fmla="val 16667"/>
            </a:avLst>
          </a:prstGeom>
          <a:gradFill flip="none" rotWithShape="1">
            <a:gsLst>
              <a:gs pos="20000">
                <a:schemeClr val="accent1">
                  <a:tint val="66000"/>
                  <a:satMod val="160000"/>
                  <a:lumMod val="0"/>
                  <a:lumOff val="10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</a:pPr>
            <a:r>
              <a:rPr lang="ru-RU" sz="3200" b="1" i="1" kern="0" dirty="0" smtClean="0">
                <a:solidFill>
                  <a:srgbClr val="C00000"/>
                </a:solidFill>
                <a:latin typeface="Bookman Old Style" pitchFamily="18" charset="0"/>
              </a:rPr>
              <a:t>803 учащихся</a:t>
            </a:r>
            <a:endParaRPr lang="ru-RU" sz="3200" b="1" i="1" kern="0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4644008" y="2636912"/>
            <a:ext cx="4111440" cy="1872208"/>
          </a:xfrm>
          <a:prstGeom prst="wedgeRoundRectCallout">
            <a:avLst>
              <a:gd name="adj1" fmla="val -41109"/>
              <a:gd name="adj2" fmla="val -62665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  <a:lumMod val="0"/>
                  <a:lumOff val="10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</a:pPr>
            <a:r>
              <a:rPr lang="ru-RU" sz="3200" b="1" i="1" kern="0" dirty="0" smtClean="0">
                <a:solidFill>
                  <a:srgbClr val="C00000"/>
                </a:solidFill>
                <a:latin typeface="Bookman Old Style" pitchFamily="18" charset="0"/>
              </a:rPr>
              <a:t>1370 родителей</a:t>
            </a:r>
            <a:endParaRPr lang="ru-RU" sz="3200" b="1" i="1" kern="0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3995936" y="4869160"/>
            <a:ext cx="3684984" cy="1638606"/>
          </a:xfrm>
          <a:prstGeom prst="wedgeRoundRectCallout">
            <a:avLst>
              <a:gd name="adj1" fmla="val -36629"/>
              <a:gd name="adj2" fmla="val -82644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  <a:lumMod val="0"/>
                  <a:lumOff val="10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</a:pPr>
            <a:r>
              <a:rPr lang="ru-RU" sz="3200" b="1" i="1" kern="0" dirty="0" smtClean="0">
                <a:solidFill>
                  <a:srgbClr val="C00000"/>
                </a:solidFill>
                <a:latin typeface="Bookman Old Style" pitchFamily="18" charset="0"/>
              </a:rPr>
              <a:t>37 педагогов</a:t>
            </a:r>
            <a:endParaRPr lang="ru-RU" sz="3200" b="1" i="1" kern="0" dirty="0">
              <a:solidFill>
                <a:srgbClr val="C00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00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 bwMode="auto">
          <a:xfrm>
            <a:off x="323528" y="692696"/>
            <a:ext cx="8496944" cy="5256584"/>
          </a:xfrm>
          <a:prstGeom prst="roundRect">
            <a:avLst/>
          </a:prstGeom>
          <a:solidFill>
            <a:schemeClr val="lt1">
              <a:alpha val="72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charset="-12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268760"/>
            <a:ext cx="8291264" cy="4525962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>Школа работает в одну смену по пятидневной рабочей неделе.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>В школе 2</a:t>
            </a:r>
            <a:r>
              <a:rPr lang="en-US" b="1" i="1" dirty="0" smtClean="0">
                <a:solidFill>
                  <a:srgbClr val="002060"/>
                </a:solidFill>
                <a:latin typeface="Bookman Old Style" pitchFamily="18" charset="0"/>
              </a:rPr>
              <a:t>9</a:t>
            </a: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> классов-комплектов, </a:t>
            </a:r>
            <a:r>
              <a:rPr lang="ru-RU" b="1" i="1" dirty="0">
                <a:solidFill>
                  <a:srgbClr val="002060"/>
                </a:solidFill>
                <a:latin typeface="Bookman Old Style" pitchFamily="18" charset="0"/>
              </a:rPr>
              <a:t>средняя наполняемость классов – 27,4 человека</a:t>
            </a: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>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>Начало занятий в 8.10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>Продолжительность урока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>40 минут</a:t>
            </a:r>
            <a:endParaRPr lang="ru-RU" b="1" i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78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9494" y="2309205"/>
            <a:ext cx="3816424" cy="4248472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19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Сплочённый коллектив педагогов, преимущественно высшей и первой категории, создает школу, в которой каждому ребенку интересно учиться, добиваться академических, творческих и спортивных побед, общаться, дружить и просто жить. Опытный кадровый состав позволяет добиваться высоких результатов </a:t>
            </a:r>
            <a:r>
              <a:rPr lang="ru-RU" sz="19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обучения </a:t>
            </a:r>
            <a:endParaRPr lang="ru-RU" sz="1900" b="1" i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endParaRPr lang="ru-RU" dirty="0"/>
          </a:p>
        </p:txBody>
      </p:sp>
      <p:pic>
        <p:nvPicPr>
          <p:cNvPr id="2051" name="Picture 3" descr="C:\Users\555\Downloads\image3 (4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565" y="159611"/>
            <a:ext cx="3137772" cy="199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семинар 10 апреля\DSC_11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6" y="206192"/>
            <a:ext cx="2715762" cy="193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:\фото с 27 февраля\IMG_00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994" y="159611"/>
            <a:ext cx="2987824" cy="196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555\Downloads\668fe95c-232e-4b45-a104-535028d138b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12" y="4257100"/>
            <a:ext cx="2569891" cy="230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7" y="4337760"/>
            <a:ext cx="2725348" cy="21180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38612" y="2276872"/>
            <a:ext cx="2569891" cy="19567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3" y="2228871"/>
            <a:ext cx="2709441" cy="203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6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 bwMode="auto">
          <a:xfrm>
            <a:off x="323528" y="116632"/>
            <a:ext cx="8496944" cy="1487313"/>
          </a:xfrm>
          <a:prstGeom prst="roundRect">
            <a:avLst/>
          </a:prstGeom>
          <a:solidFill>
            <a:schemeClr val="lt1">
              <a:alpha val="72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charset="-12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137762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4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Стиль работы школы – научить учиться. </a:t>
            </a:r>
            <a:endParaRPr lang="ru-RU" sz="2400" b="1" i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Педагоги </a:t>
            </a:r>
            <a:r>
              <a:rPr lang="ru-RU" sz="24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школы постоянно совершенствуют свое мастерство, участвуя в проектах, конкурсах, </a:t>
            </a:r>
            <a:r>
              <a:rPr lang="ru-RU" sz="24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программах.</a:t>
            </a:r>
            <a:endParaRPr lang="ru-RU" sz="2400" b="1" i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099" name="Picture 3" descr="C:\Users\555\Desktop\Великобритания\image (2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3200579" cy="213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420888"/>
            <a:ext cx="3203848" cy="18029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73" y="4221088"/>
            <a:ext cx="2776223" cy="20821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628800"/>
            <a:ext cx="2637659" cy="19782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789" y="4509121"/>
            <a:ext cx="2613872" cy="19604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1" y="3516110"/>
            <a:ext cx="2637659" cy="18325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797152"/>
            <a:ext cx="2467480" cy="185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2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 bwMode="auto">
          <a:xfrm>
            <a:off x="323528" y="116632"/>
            <a:ext cx="8496944" cy="1584176"/>
          </a:xfrm>
          <a:prstGeom prst="roundRect">
            <a:avLst/>
          </a:prstGeom>
          <a:solidFill>
            <a:schemeClr val="lt1">
              <a:alpha val="72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charset="-122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504825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Школа после уроков – </a:t>
            </a:r>
            <a:br>
              <a:rPr lang="ru-RU" sz="24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это мир </a:t>
            </a:r>
            <a:r>
              <a:rPr lang="ru-RU" sz="24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творчества, проявления и раскрытия каждым ребёнком своих интересов</a:t>
            </a:r>
            <a:r>
              <a:rPr lang="ru-RU" sz="24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, </a:t>
            </a:r>
            <a:r>
              <a:rPr lang="ru-RU" sz="24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увлечений, своего </a:t>
            </a:r>
            <a:r>
              <a:rPr lang="ru-RU" sz="24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Я.</a:t>
            </a:r>
            <a:endParaRPr lang="ru-RU" sz="2400" b="1" i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Содержимое 5" descr="P11502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844824"/>
            <a:ext cx="3457315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5" descr="F:\Новая папка (3)\общекультурное\DSC_02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72816"/>
            <a:ext cx="4120108" cy="274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F:\Новая папка (3)\общеинтеллектуальное\DSC_067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30" y="4271230"/>
            <a:ext cx="3668612" cy="244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190" y="4252759"/>
            <a:ext cx="3723319" cy="248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39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 bwMode="auto">
          <a:xfrm>
            <a:off x="323528" y="116632"/>
            <a:ext cx="8496944" cy="3216358"/>
          </a:xfrm>
          <a:prstGeom prst="roundRect">
            <a:avLst/>
          </a:prstGeom>
          <a:solidFill>
            <a:schemeClr val="lt1">
              <a:alpha val="72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charset="-122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579296" cy="3216358"/>
          </a:xfrm>
        </p:spPr>
        <p:txBody>
          <a:bodyPr>
            <a:normAutofit/>
          </a:bodyPr>
          <a:lstStyle/>
          <a:p>
            <a:pPr algn="ctr"/>
            <a:r>
              <a:rPr lang="ru-RU" sz="16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На протяжении многих лет поддерживается тесная связь с социальными партнёрами школы: ООО «Мостостроительная компания – 10» (генеральный директор – </a:t>
            </a:r>
            <a:r>
              <a:rPr lang="ru-RU" sz="1600" b="1" i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П.В.Майстренко</a:t>
            </a:r>
            <a:r>
              <a:rPr lang="ru-RU" sz="16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), ООО «Мостовые конструкции «Трест Мостострой-10» (генеральный  директор – </a:t>
            </a:r>
            <a:r>
              <a:rPr lang="ru-RU" sz="1600" b="1" i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В.И.Тур</a:t>
            </a:r>
            <a:r>
              <a:rPr lang="ru-RU" sz="16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). Учащиеся 7 – 11 классов за успехи в учёбе и общественной жизни школы получают </a:t>
            </a:r>
            <a:r>
              <a:rPr lang="ru-RU" sz="16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стипендии. </a:t>
            </a:r>
            <a:br>
              <a:rPr lang="ru-RU" sz="16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16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В </a:t>
            </a:r>
            <a:r>
              <a:rPr lang="ru-RU" sz="16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школе учрежден конкурс педагогического мастерства «Признание». Учредителем конкурса является социальный партнер школы ООО «Мостовые конструкции Треста </a:t>
            </a:r>
            <a:r>
              <a:rPr lang="ru-RU" sz="1600" b="1" i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Мостострой</a:t>
            </a:r>
            <a:r>
              <a:rPr lang="ru-RU" sz="16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 10» (генеральный директор </a:t>
            </a:r>
            <a:r>
              <a:rPr lang="ru-RU" sz="1600" b="1" i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В.И.Тур</a:t>
            </a:r>
            <a:r>
              <a:rPr lang="ru-RU" sz="16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). </a:t>
            </a:r>
            <a:r>
              <a:rPr lang="ru-RU" sz="16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Победители ежегодно награждаются </a:t>
            </a:r>
            <a:r>
              <a:rPr lang="ru-RU" sz="16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денежной премией в размере 5.000 </a:t>
            </a:r>
            <a:r>
              <a:rPr lang="ru-RU" sz="16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рублей</a:t>
            </a:r>
            <a:r>
              <a:rPr lang="ru-RU" sz="16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/>
            </a:r>
            <a:br>
              <a:rPr lang="ru-RU" sz="16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16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endParaRPr lang="ru-RU" sz="1600" b="1" i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32990"/>
            <a:ext cx="4680520" cy="312034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53" y="3332990"/>
            <a:ext cx="4159527" cy="311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7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508adcea1e16cd79eb69d5e74a5483257f47e96"/>
  <p:tag name="ISPRING_RESOURCE_PATHS_HASH_PRESENTER" val="f25b2c8ef96cd0c01c2591a081dc967fc3c0faae"/>
</p:tagLst>
</file>

<file path=ppt/theme/theme1.xml><?xml version="1.0" encoding="utf-8"?>
<a:theme xmlns:a="http://schemas.openxmlformats.org/drawingml/2006/main" name="1_Office 主题">
  <a:themeElements>
    <a:clrScheme name="1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主题">
      <a:majorFont>
        <a:latin typeface="Calibri"/>
        <a:ea typeface="黑体"/>
        <a:cs typeface=""/>
      </a:majorFont>
      <a:minorFont>
        <a:latin typeface="Calibri"/>
        <a:ea typeface="黑体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135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135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charset="-122"/>
          </a:defRPr>
        </a:defPPr>
      </a:lstStyle>
    </a:lnDef>
  </a:objectDefaults>
  <a:extraClrSchemeLst>
    <a:extraClrScheme>
      <a:clrScheme name="1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995</TotalTime>
  <Words>326</Words>
  <Application>Microsoft Office PowerPoint</Application>
  <PresentationFormat>Экран (4:3)</PresentationFormat>
  <Paragraphs>44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黑体</vt:lpstr>
      <vt:lpstr>黑体</vt:lpstr>
      <vt:lpstr>宋体</vt:lpstr>
      <vt:lpstr>Arial</vt:lpstr>
      <vt:lpstr>Bookman Old Style</vt:lpstr>
      <vt:lpstr>Calibri</vt:lpstr>
      <vt:lpstr>Times New Roman</vt:lpstr>
      <vt:lpstr>1_Office 主题</vt:lpstr>
      <vt:lpstr>Презентация PowerPoint</vt:lpstr>
      <vt:lpstr>Муниципальное общеобразовательное  Бюджетное учреждение «Средняя общеобразовательная школа № 6»  г. Тынды АМУРСКОЙ ОБЛАСТИ</vt:lpstr>
      <vt:lpstr>Вакансии на 2019-2020 учебный год</vt:lpstr>
      <vt:lpstr>Презентация PowerPoint</vt:lpstr>
      <vt:lpstr>Презентация PowerPoint</vt:lpstr>
      <vt:lpstr>Презентация PowerPoint</vt:lpstr>
      <vt:lpstr>Презентация PowerPoint</vt:lpstr>
      <vt:lpstr>Школа после уроков –  это мир творчества, проявления и раскрытия каждым ребёнком своих интересов, увлечений, своего Я.</vt:lpstr>
      <vt:lpstr>На протяжении многих лет поддерживается тесная связь с социальными партнёрами школы: ООО «Мостостроительная компания – 10» (генеральный директор – П.В.Майстренко), ООО «Мостовые конструкции «Трест Мостострой-10» (генеральный  директор – В.И.Тур). Учащиеся 7 – 11 классов за успехи в учёбе и общественной жизни школы получают стипендии.  В школе учрежден конкурс педагогического мастерства «Признание». Учредителем конкурса является социальный партнер школы ООО «Мостовые конструкции Треста Мостострой 10» (генеральный директор В.И.Тур). Победители ежегодно награждаются денежной премией в размере 5.000 рублей  </vt:lpstr>
      <vt:lpstr>Презентация PowerPoint</vt:lpstr>
      <vt:lpstr>Школа оснащена современным оборудованием для осуществления образовательного процесса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общеобразовательное бюджетное учреждение «Средняя общеобразовательная школа №6»</dc:title>
  <dc:creator>Технология</dc:creator>
  <cp:lastModifiedBy>user</cp:lastModifiedBy>
  <cp:revision>151</cp:revision>
  <dcterms:created xsi:type="dcterms:W3CDTF">2014-12-23T00:48:22Z</dcterms:created>
  <dcterms:modified xsi:type="dcterms:W3CDTF">2019-04-09T05:47:33Z</dcterms:modified>
</cp:coreProperties>
</file>