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89" r:id="rId3"/>
    <p:sldId id="279" r:id="rId4"/>
    <p:sldId id="290" r:id="rId5"/>
    <p:sldId id="282" r:id="rId6"/>
    <p:sldId id="284" r:id="rId7"/>
    <p:sldId id="286" r:id="rId8"/>
    <p:sldId id="288" r:id="rId9"/>
    <p:sldId id="291" r:id="rId10"/>
    <p:sldId id="285" r:id="rId11"/>
    <p:sldId id="281" r:id="rId12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ea typeface="宋体" charset="-122"/>
            </a:endParaRPr>
          </a:p>
        </p:txBody>
      </p:sp>
      <p:pic>
        <p:nvPicPr>
          <p:cNvPr id="5" name="图片 7" descr="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28938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3643313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0" descr="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1" descr="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85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2" descr="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38" y="0"/>
            <a:ext cx="1143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8" descr="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72063"/>
            <a:ext cx="91440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3" descr="1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5572125"/>
            <a:ext cx="4572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339975" y="1123950"/>
            <a:ext cx="6403975" cy="8953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zh-CN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2060575"/>
            <a:ext cx="6400800" cy="693738"/>
          </a:xfrm>
        </p:spPr>
        <p:txBody>
          <a:bodyPr/>
          <a:lstStyle>
            <a:lvl1pPr marL="0" indent="0" algn="r"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8925" y="117475"/>
            <a:ext cx="2058988" cy="5245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29325" cy="5245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8366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9313" y="8366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1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矩形 5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028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02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366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SimHei" pitchFamily="49" charset="-122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黑体" charset="-122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黑体" charset="-122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黑体" charset="-122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黑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SimHei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SimHei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SimHei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SimHei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SimHei" pitchFamily="49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9" y="0"/>
            <a:ext cx="3957842" cy="2636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419872" cy="256490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3962068" cy="26388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9200"/>
            <a:ext cx="4152135" cy="26388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51520" y="692696"/>
            <a:ext cx="4824536" cy="1080120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  <a:ea typeface="SimHei" pitchFamily="49" charset="-122"/>
                <a:cs typeface="+mj-cs"/>
              </a:rPr>
              <a:t>Город Тында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  <a:ea typeface="SimHei" pitchFamily="49" charset="-122"/>
                <a:cs typeface="+mj-cs"/>
              </a:rPr>
              <a:t>Амурской области</a:t>
            </a:r>
            <a:endParaRPr kumimoji="0" lang="ru-RU" sz="30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man Old Style" pitchFamily="18" charset="0"/>
              <a:ea typeface="SimHei" pitchFamily="49" charset="-122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 bwMode="auto">
          <a:xfrm>
            <a:off x="323528" y="0"/>
            <a:ext cx="8496944" cy="838539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Школа оснащена современным оборудованием для осуществления образовательного процесса</a:t>
            </a:r>
          </a:p>
        </p:txBody>
      </p:sp>
      <p:pic>
        <p:nvPicPr>
          <p:cNvPr id="3074" name="Picture 2" descr="G:\image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801912" cy="18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фото для презентации люба\деятельность\IMG_1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39" y="893666"/>
            <a:ext cx="2808314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фото семинар 22.12.17\семинар\DSC_0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893666"/>
            <a:ext cx="2808312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фото с 27 февраля\IMG_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06028"/>
            <a:ext cx="2877988" cy="191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65" y="2894349"/>
            <a:ext cx="2629003" cy="1971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86" y="2891382"/>
            <a:ext cx="2600358" cy="1950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54" y="4889114"/>
            <a:ext cx="2818512" cy="1879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866101"/>
            <a:ext cx="2837721" cy="18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4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0" y="0"/>
            <a:ext cx="9144000" cy="6858000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Вакансии на 2018-2019 учебный год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32859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Учитель начальных 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классов – 1</a:t>
            </a:r>
          </a:p>
          <a:p>
            <a:pPr algn="just"/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Учитель 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химии – 1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Учитель английского языка –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2</a:t>
            </a:r>
            <a:endParaRPr lang="ru-RU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Учитель физики – 1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Педагог-психолог – 1 </a:t>
            </a:r>
          </a:p>
          <a:p>
            <a:pPr marL="0" indent="0" algn="just">
              <a:buNone/>
            </a:pPr>
            <a:endParaRPr lang="ru-RU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algn="just"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Меры социальной поддержки молодого специалиста: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Единовременное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пособие в размере 5 должностных окладов.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Оплачивается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отпуск 7 к.д. для обустройства на новом месте.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Оплачивается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железнодорожный билет от места учебы до ст.Тынды.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Оплата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проезда к месту проведения отдыха 1 раз в 2 года.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Районный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коэффициент – 70 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%.</a:t>
            </a:r>
            <a:endParaRPr lang="ru-RU" b="1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Северные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надбавки - до 50 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%.</a:t>
            </a:r>
            <a:endParaRPr lang="ru-RU" b="1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Надбавки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к должностному окладу молодым специалистам – педагогам в течение первых 3-х лет работы - 35 %.</a:t>
            </a:r>
          </a:p>
        </p:txBody>
      </p:sp>
    </p:spTree>
    <p:extLst>
      <p:ext uri="{BB962C8B-B14F-4D97-AF65-F5344CB8AC3E}">
        <p14:creationId xmlns:p14="http://schemas.microsoft.com/office/powerpoint/2010/main" val="2329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-5344" y="0"/>
            <a:ext cx="9149344" cy="68659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52128"/>
          </a:xfrm>
          <a:prstGeom prst="snip2Diag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Муниципальное общеобразовательное </a:t>
            </a:r>
            <a:b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</a:br>
            <a: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Бюджетное учреждение</a:t>
            </a:r>
            <a:b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</a:br>
            <a: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«Средняя общеобразовательная школа № 6» </a:t>
            </a:r>
            <a:r>
              <a:rPr lang="ru-RU" sz="1700" b="1" i="1" cap="all" dirty="0" smtClean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/>
            </a:r>
            <a:br>
              <a:rPr lang="ru-RU" sz="1700" b="1" i="1" cap="all" dirty="0" smtClean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</a:br>
            <a:r>
              <a:rPr lang="ru-RU" sz="1700" b="1" i="1" cap="all" dirty="0" smtClean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г</a:t>
            </a:r>
            <a: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. Тынды АМУРСКОЙ </a:t>
            </a:r>
            <a:r>
              <a:rPr lang="ru-RU" sz="1700" b="1" i="1" cap="all" dirty="0" smtClean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ОБЛАСТИ</a:t>
            </a:r>
            <a:endParaRPr lang="ru-RU" sz="1700" b="1" i="1" cap="all" dirty="0">
              <a:solidFill>
                <a:srgbClr val="002060"/>
              </a:solidFill>
              <a:latin typeface="Bookman Old Style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4509120"/>
            <a:ext cx="4176464" cy="1152128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Bookman Old Style" panose="02050604050505020204" pitchFamily="18" charset="0"/>
              </a:rPr>
              <a:t>   </a:t>
            </a:r>
            <a:r>
              <a:rPr lang="ru-RU" sz="1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Почтовый адрес: 676282 </a:t>
            </a:r>
            <a:r>
              <a:rPr lang="ru-RU" sz="18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Россия, Амурская область, </a:t>
            </a:r>
            <a:endParaRPr lang="ru-RU" sz="1800" b="1" i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</a:t>
            </a:r>
            <a:r>
              <a:rPr lang="ru-RU" sz="18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Тында, улица Кирова, </a:t>
            </a:r>
            <a:r>
              <a:rPr lang="ru-RU" sz="1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3</a:t>
            </a:r>
            <a:endParaRPr lang="ru-RU" sz="1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9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2267744" y="332656"/>
            <a:ext cx="4824536" cy="1944216"/>
          </a:xfrm>
          <a:prstGeom prst="wedgeRoundRectCallout">
            <a:avLst>
              <a:gd name="adj1" fmla="val -19951"/>
              <a:gd name="adj2" fmla="val 64641"/>
              <a:gd name="adj3" fmla="val 16667"/>
            </a:avLst>
          </a:prstGeom>
          <a:gradFill flip="none" rotWithShape="1">
            <a:gsLst>
              <a:gs pos="23000">
                <a:schemeClr val="accent1">
                  <a:tint val="66000"/>
                  <a:satMod val="160000"/>
                  <a:lumMod val="0"/>
                  <a:lumOff val="10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74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200" b="1" i="1" kern="0" dirty="0">
                <a:solidFill>
                  <a:srgbClr val="C00000"/>
                </a:solidFill>
                <a:latin typeface="Bookman Old Style" pitchFamily="18" charset="0"/>
              </a:rPr>
              <a:t>Школа сегодня – </a:t>
            </a:r>
            <a:r>
              <a:rPr lang="ru-RU" sz="3200" b="1" i="1" kern="0" dirty="0" smtClean="0">
                <a:solidFill>
                  <a:srgbClr val="C00000"/>
                </a:solidFill>
                <a:latin typeface="Bookman Old Style" pitchFamily="18" charset="0"/>
              </a:rPr>
              <a:t>это…</a:t>
            </a:r>
            <a:endParaRPr lang="ru-RU" sz="3200" b="1" i="1" kern="0" dirty="0">
              <a:solidFill>
                <a:srgbClr val="C00000"/>
              </a:solidFill>
              <a:latin typeface="Bookman Old Style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3200" b="1" kern="0" dirty="0">
              <a:solidFill>
                <a:srgbClr val="C00000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95536" y="2924944"/>
            <a:ext cx="3851920" cy="1872208"/>
          </a:xfrm>
          <a:prstGeom prst="wedgeRoundRectCallout">
            <a:avLst>
              <a:gd name="adj1" fmla="val -3217"/>
              <a:gd name="adj2" fmla="val -69070"/>
              <a:gd name="adj3" fmla="val 16667"/>
            </a:avLst>
          </a:prstGeom>
          <a:gradFill flip="none" rotWithShape="1">
            <a:gsLst>
              <a:gs pos="20000">
                <a:schemeClr val="accent1">
                  <a:tint val="66000"/>
                  <a:satMod val="160000"/>
                  <a:lumMod val="0"/>
                  <a:lumOff val="10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200" b="1" i="1" kern="0" dirty="0" smtClean="0">
                <a:solidFill>
                  <a:srgbClr val="C00000"/>
                </a:solidFill>
                <a:latin typeface="Bookman Old Style" pitchFamily="18" charset="0"/>
              </a:rPr>
              <a:t>781 учащийся</a:t>
            </a:r>
            <a:endParaRPr lang="ru-RU" sz="3200" b="1" i="1" kern="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644008" y="2636912"/>
            <a:ext cx="4111440" cy="1872208"/>
          </a:xfrm>
          <a:prstGeom prst="wedgeRoundRectCallout">
            <a:avLst>
              <a:gd name="adj1" fmla="val -41109"/>
              <a:gd name="adj2" fmla="val -62665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0"/>
                  <a:lumOff val="10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200" b="1" i="1" kern="0" dirty="0" smtClean="0">
                <a:solidFill>
                  <a:srgbClr val="C00000"/>
                </a:solidFill>
                <a:latin typeface="Bookman Old Style" pitchFamily="18" charset="0"/>
              </a:rPr>
              <a:t>1300 родителей</a:t>
            </a:r>
            <a:endParaRPr lang="ru-RU" sz="3200" b="1" i="1" kern="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995936" y="4869160"/>
            <a:ext cx="3684984" cy="1638606"/>
          </a:xfrm>
          <a:prstGeom prst="wedgeRoundRectCallout">
            <a:avLst>
              <a:gd name="adj1" fmla="val -36629"/>
              <a:gd name="adj2" fmla="val -82644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0"/>
                  <a:lumOff val="10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200" b="1" i="1" kern="0" dirty="0" smtClean="0">
                <a:solidFill>
                  <a:srgbClr val="C00000"/>
                </a:solidFill>
                <a:latin typeface="Bookman Old Style" pitchFamily="18" charset="0"/>
              </a:rPr>
              <a:t>42 педагога</a:t>
            </a:r>
            <a:endParaRPr lang="ru-RU" sz="3200" b="1" i="1" kern="0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323528" y="692696"/>
            <a:ext cx="8496944" cy="5256584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52596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Школа работает в одну смену по пятидневной рабочей неделе.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В школе 28 классов-комплектов,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средняя наполняемость классов – 27,4 человека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Начало занятий в 8.10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Продолжительность урока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40 минут</a:t>
            </a:r>
            <a:endParaRPr lang="ru-RU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9494" y="2309205"/>
            <a:ext cx="3816424" cy="424847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19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Сплочённый коллектив педагогов, преимущественно высшей и первой категории, создает школу, в которой каждому ребенку интересно учиться, добиваться академических, творческих и спортивных побед, общаться, дружить и просто жить. Опытный кадровый состав позволяет добиваться высоких результатов </a:t>
            </a:r>
            <a:r>
              <a:rPr lang="ru-RU" sz="19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обучения </a:t>
            </a:r>
            <a:endParaRPr lang="ru-RU" sz="19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2051" name="Picture 3" descr="C:\Users\555\Downloads\image3 (4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65" y="159611"/>
            <a:ext cx="3137772" cy="199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семинар 10 апреля\DSC_1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" y="206192"/>
            <a:ext cx="2715762" cy="19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фото с 27 февраля\IMG_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94" y="159611"/>
            <a:ext cx="2987824" cy="196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555\Downloads\668fe95c-232e-4b45-a104-535028d138b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12" y="4257100"/>
            <a:ext cx="2569891" cy="230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" y="4337760"/>
            <a:ext cx="2725348" cy="2118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38612" y="2276872"/>
            <a:ext cx="2569891" cy="1956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" y="2228871"/>
            <a:ext cx="2709441" cy="20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323528" y="116632"/>
            <a:ext cx="8496944" cy="1487313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13776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Стиль работы школы – научить учиться. </a:t>
            </a:r>
            <a:endParaRPr lang="ru-RU" sz="2400" b="1" i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Педагоги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школы постоянно совершенствуют свое мастерство, участвуя в проектах, конкурсах, 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программах.</a:t>
            </a:r>
            <a:endParaRPr lang="ru-RU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9" name="Picture 3" descr="C:\Users\555\Desktop\Великобритания\image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200579" cy="21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0888"/>
            <a:ext cx="3203848" cy="1802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3" y="4221088"/>
            <a:ext cx="2776223" cy="2082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28800"/>
            <a:ext cx="2637659" cy="1978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89" y="4509121"/>
            <a:ext cx="2613872" cy="19604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3516110"/>
            <a:ext cx="2637659" cy="1832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97152"/>
            <a:ext cx="2467480" cy="18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auto">
          <a:xfrm>
            <a:off x="323528" y="116632"/>
            <a:ext cx="8496944" cy="1584176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04825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Школа после уроков – </a:t>
            </a:r>
            <a:b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это мир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творчества, проявления и раскрытия каждым ребёнком своих интересов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,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увлечений, своего 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Я.</a:t>
            </a:r>
            <a:endParaRPr lang="ru-RU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Содержимое 5" descr="P1150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3457315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F:\Новая папка (3)\общекультурное\DSC_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120108" cy="27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Новая папка (3)\общеинтеллектуальное\DSC_067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0" y="4271230"/>
            <a:ext cx="3668612" cy="244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90" y="4252759"/>
            <a:ext cx="3723319" cy="24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 bwMode="auto">
          <a:xfrm>
            <a:off x="323528" y="116632"/>
            <a:ext cx="8496944" cy="3216358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79296" cy="3216358"/>
          </a:xfrm>
        </p:spPr>
        <p:txBody>
          <a:bodyPr>
            <a:norm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 протяжении многих лет поддерживается тесная связь с социальными партнёрами школы: ООО «Мостостроительная компания – 10» (генеральный директор – </a:t>
            </a:r>
            <a:r>
              <a:rPr lang="ru-RU" sz="1600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П.В.Майстренко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), ООО «Мостовые конструкции «Трест Мостострой-10» (генеральный  директор – </a:t>
            </a:r>
            <a:r>
              <a:rPr lang="ru-RU" sz="1600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В.И.Тур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). Учащиеся 7 – 11 классов за успехи в учёбе и общественной жизни школы получают </a:t>
            </a: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стипендии. </a:t>
            </a:r>
            <a:b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школе учрежден конкурс педагогического мастерства «Признание». Учредителем конкурса является социальный партнер школы ООО «Мостовые конструкции Треста </a:t>
            </a:r>
            <a:r>
              <a:rPr lang="ru-RU" sz="1600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Мостострой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 10» (генеральный директор </a:t>
            </a:r>
            <a:r>
              <a:rPr lang="ru-RU" sz="1600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В.И.Тур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). </a:t>
            </a: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Победители ежегодно награждаются 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денежной премией в размере 5.000 </a:t>
            </a: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рублей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ru-RU" sz="16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32990"/>
            <a:ext cx="4680520" cy="312034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53" y="3332990"/>
            <a:ext cx="4159527" cy="31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7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0" y="0"/>
            <a:ext cx="9144000" cy="6858000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93204"/>
            <a:ext cx="8676703" cy="6264796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Для качественного обучения в школе имеется необходимая материально-техническая база:</a:t>
            </a:r>
          </a:p>
          <a:p>
            <a:pPr algn="just">
              <a:buNone/>
            </a:pPr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 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30 учебных кабинетов, в том числе: 2 компьютерных класса, подключенных к сети Интернет, 2 мобильных компьютерных класса, кабинеты химии и биологии, математики, оснащенные современным учебным оборудованием (получены в рамках приоритетного национального проекта «Образование»), кабинет истории-музей, кабинет технологии.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2 спортивных зала, спортивный стадион.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Актовый зал, хореографический зал.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Библиотека.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Медпункт, стоматологический кабинет, кабинет психолога и социального педагога.</a:t>
            </a:r>
          </a:p>
          <a:p>
            <a:pPr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Школа хорошо обеспечена компьютерной, печатающей, копировальной и видеотехникой, проекторами. 30 учебных кабинетов оснащены компьютерами, телевизорами, электронными учебными пособиями. Все </a:t>
            </a:r>
            <a:r>
              <a:rPr lang="ru-RU" sz="5000" b="1" i="1" dirty="0" smtClean="0">
                <a:solidFill>
                  <a:srgbClr val="002060"/>
                </a:solidFill>
                <a:latin typeface="Bookman Old Style" pitchFamily="18" charset="0"/>
              </a:rPr>
              <a:t>учебные, </a:t>
            </a:r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административные кабинеты соединены локальной сетью.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6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08adcea1e16cd79eb69d5e74a5483257f47e96"/>
  <p:tag name="ISPRING_RESOURCE_PATHS_HASH_PRESENTER" val="f25b2c8ef96cd0c01c2591a081dc967fc3c0faae"/>
</p:tagLst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黑体"/>
        <a:cs typeface=""/>
      </a:majorFont>
      <a:minorFont>
        <a:latin typeface="Calibri"/>
        <a:ea typeface="黑体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</TotalTime>
  <Words>307</Words>
  <Application>Microsoft Office PowerPoint</Application>
  <PresentationFormat>Экран (4:3)</PresentationFormat>
  <Paragraphs>43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SimHei</vt:lpstr>
      <vt:lpstr>SimHei</vt:lpstr>
      <vt:lpstr>宋体</vt:lpstr>
      <vt:lpstr>Arial</vt:lpstr>
      <vt:lpstr>Bookman Old Style</vt:lpstr>
      <vt:lpstr>Calibri</vt:lpstr>
      <vt:lpstr>Times New Roman</vt:lpstr>
      <vt:lpstr>1_Office 主题</vt:lpstr>
      <vt:lpstr>Презентация PowerPoint</vt:lpstr>
      <vt:lpstr>Муниципальное общеобразовательное  Бюджетное учреждение «Средняя общеобразовательная школа № 6»  г. Тынды АМУРСКОЙ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после уроков –  это мир творчества, проявления и раскрытия каждым ребёнком своих интересов, увлечений, своего Я.</vt:lpstr>
      <vt:lpstr>На протяжении многих лет поддерживается тесная связь с социальными партнёрами школы: ООО «Мостостроительная компания – 10» (генеральный директор – П.В.Майстренко), ООО «Мостовые конструкции «Трест Мостострой-10» (генеральный  директор – В.И.Тур). Учащиеся 7 – 11 классов за успехи в учёбе и общественной жизни школы получают стипендии.  В школе учрежден конкурс педагогического мастерства «Признание». Учредителем конкурса является социальный партнер школы ООО «Мостовые конструкции Треста Мостострой 10» (генеральный директор В.И.Тур). Победители ежегодно награждаются денежной премией в размере 5.000 рублей  </vt:lpstr>
      <vt:lpstr>Презентация PowerPoint</vt:lpstr>
      <vt:lpstr>Школа оснащена современным оборудованием для осуществления образовательного процесса</vt:lpstr>
      <vt:lpstr>Вакансии на 2018-2019 учебный год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бюджетное учреждение «Средняя общеобразовательная школа №6»</dc:title>
  <dc:creator>Технология</dc:creator>
  <cp:lastModifiedBy>user</cp:lastModifiedBy>
  <cp:revision>142</cp:revision>
  <dcterms:created xsi:type="dcterms:W3CDTF">2014-12-23T00:48:22Z</dcterms:created>
  <dcterms:modified xsi:type="dcterms:W3CDTF">2018-04-19T00:46:24Z</dcterms:modified>
</cp:coreProperties>
</file>