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  <p:sldMasterId id="2147483674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4" r:id="rId14"/>
    <p:sldId id="276" r:id="rId15"/>
    <p:sldId id="278" r:id="rId16"/>
    <p:sldId id="270" r:id="rId17"/>
    <p:sldId id="271" r:id="rId18"/>
    <p:sldId id="272" r:id="rId19"/>
    <p:sldId id="273" r:id="rId20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31" autoAdjust="0"/>
  </p:normalViewPr>
  <p:slideViewPr>
    <p:cSldViewPr snapToGrid="0">
      <p:cViewPr varScale="1">
        <p:scale>
          <a:sx n="97" d="100"/>
          <a:sy n="97" d="100"/>
        </p:scale>
        <p:origin x="9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1D349-4E4C-4088-8965-C1305997A804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D2EE5-7778-492D-86C2-1656D8148B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7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7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59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76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2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7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9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83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80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1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6892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824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039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95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213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32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20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9;&#1090;&#1080;&#1084;&#1086;&#1083;&#1086;&#1075;&#1080;&#1103;" TargetMode="External"/><Relationship Id="rId2" Type="http://schemas.openxmlformats.org/officeDocument/2006/relationships/hyperlink" Target="https://ru.wikipedia.org/wiki/&#1044;&#1088;&#1077;&#1074;&#1085;&#1077;&#1075;&#1088;&#1077;&#1095;&#1077;&#1089;&#1082;&#1080;&#1081;_&#1103;&#1079;&#1099;&#1082;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&#1054;&#1082;&#1088;&#1091;&#1078;&#1077;&#1085;&#1080;&#1077;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868320"/>
            <a:ext cx="9291604" cy="27794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fontScale="92500"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Calibri Light"/>
              </a:rPr>
              <a:t>Организация и развитие университетской предпринимательской </a:t>
            </a:r>
            <a:r>
              <a:rPr lang="ru-RU" sz="4400" b="1" strike="noStrike" spc="-1" dirty="0" err="1">
                <a:solidFill>
                  <a:srgbClr val="000000"/>
                </a:solidFill>
                <a:latin typeface="Calibri Light"/>
              </a:rPr>
              <a:t>экосреды</a:t>
            </a:r>
            <a:endParaRPr lang="ru-RU" sz="4400" b="1" strike="noStrike" spc="-1" dirty="0">
              <a:solidFill>
                <a:srgbClr val="000000"/>
              </a:solidFill>
              <a:latin typeface="Calibri Light"/>
            </a:endParaRPr>
          </a:p>
          <a:p>
            <a:pPr algn="ctr">
              <a:lnSpc>
                <a:spcPct val="90000"/>
              </a:lnSpc>
            </a:pPr>
            <a:r>
              <a:rPr lang="ru-RU" sz="4400" b="1" spc="-1" dirty="0">
                <a:solidFill>
                  <a:srgbClr val="000000"/>
                </a:solidFill>
                <a:latin typeface="Calibri Light"/>
              </a:rPr>
              <a:t>(на примере Бурятского государственного университета имени </a:t>
            </a:r>
            <a:r>
              <a:rPr lang="ru-RU" sz="4400" b="1" spc="-1" dirty="0" err="1">
                <a:solidFill>
                  <a:srgbClr val="000000"/>
                </a:solidFill>
                <a:latin typeface="Calibri Light"/>
              </a:rPr>
              <a:t>Доржи</a:t>
            </a:r>
            <a:r>
              <a:rPr lang="ru-RU" sz="4400" b="1" spc="-1" dirty="0">
                <a:solidFill>
                  <a:srgbClr val="000000"/>
                </a:solidFill>
                <a:latin typeface="Calibri Light"/>
              </a:rPr>
              <a:t> Банзарова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464886" y="3877463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3200" b="0" i="1" strike="noStrike" spc="-1" dirty="0">
                <a:solidFill>
                  <a:srgbClr val="000000"/>
                </a:solidFill>
                <a:latin typeface="Calibri"/>
              </a:rPr>
              <a:t>Потаев В.С. – д.э.н., профессор кафедры эконометрики и прикладной экономики</a:t>
            </a:r>
            <a:endParaRPr lang="ru-RU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60511-D2E3-44E5-B727-4482E610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355107"/>
            <a:ext cx="10972440" cy="701336"/>
          </a:xfrm>
        </p:spPr>
        <p:txBody>
          <a:bodyPr/>
          <a:lstStyle/>
          <a:p>
            <a:r>
              <a:rPr lang="ru-RU" sz="3200" dirty="0"/>
              <a:t>Факторы внешней университетской среды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BF7DE1-0E46-4CEC-B3F4-A3FEFB88FB3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056443"/>
            <a:ext cx="10972440" cy="557517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Конституция Российской Федерации от 12.12.1993 г.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закон от 29 декабря 2012 г. N 273-ФЗ «Об образовании в Российской Федерации».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государственный образовательный стандарт высшего образования по направлению подготовки 38.03.01 Экономика (уровень бакалавриата). Утвержден приказом Министерства образования и науки Российской Федерации от 12.08.2020 г. №</a:t>
            </a:r>
            <a:r>
              <a:rPr lang="ru-RU" sz="2000" dirty="0">
                <a:ea typeface="Times New Roman" panose="02020603050405020304" pitchFamily="18" charset="0"/>
              </a:rPr>
              <a:t>954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государственный образовательный стандарт высшего образования по направлению подготовки 38.04.01 Экономика (уровень магистратуры). Утвержден приказом Министерства образования и науки Российской Федерации от </a:t>
            </a:r>
            <a:r>
              <a:rPr lang="ru-RU" sz="2000" dirty="0">
                <a:ea typeface="Times New Roman" panose="02020603050405020304" pitchFamily="18" charset="0"/>
              </a:rPr>
              <a:t>11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.08.2020 г. №339.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6.  Стратегия научно-технического развития России до 2035 года (утв. Президентом РФ от 01.12.2016 г.)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7. Указ Президента РФ №24 от 07.05.2018 г. «О национальных целях и стратегических задачах развития Российской Федерации на период до 2024 года».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8. Национальный проект «Малое и среднее предпринимательство и поддержка индивидуальных предпринимательских инициатив» (утв. Президиумом Совета при Президенте РФ от 24.12.2018 г.)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684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D0075-97E7-42AC-A85D-00CA8568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408373"/>
            <a:ext cx="10972440" cy="479394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Факторы внутренней университетской среды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1E101A-5BFA-4A1C-AA5B-5FAE03B4DA6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887767"/>
            <a:ext cx="10972440" cy="556185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Устав ФГБОУ ВО «Бурятский государственный университет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Банзарова». Утвержден приказом Министерства науки и высшего образования РФ от 27.12.2018 г. №1294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Устав Общественного движения «Федерация студенческого самоуправления Бурятского государственного университета от 02.09.2015 г.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Положение о кафедре факультета/ института. Утверждено приказом ФГБОУ ВО «БГУ» от 21.04.2017 г. №233-ОД. </a:t>
            </a: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Положение о порядке проведения практики обучающихся в ФГБОУ ВО «БГУ». Утверждено приказом ФГБОУ ВО «БГУ» от 27.04.2016 г. №217-ОД.</a:t>
            </a: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К</a:t>
            </a: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онцепция воспитательной деятельности в БГУ.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Концепция развития ФГБОУ ВО «Бурятский государственный университет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Банзарова» (проект).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latin typeface="+mj-lt"/>
                <a:ea typeface="Times New Roman" panose="02020603050405020304" pitchFamily="18" charset="0"/>
              </a:rPr>
              <a:t>Стратегия развития 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Бурятского государственного университета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 до 2035 года (проект).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a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Института экономики и управления на период 2021-2025 гг. 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(проект).</a:t>
            </a:r>
            <a:endParaRPr lang="ru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15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708" y="350808"/>
            <a:ext cx="8596668" cy="1176067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Стандарты предпринимательской экосистемы университета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7477" y="1587261"/>
          <a:ext cx="11019557" cy="501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7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5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8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Критерии экосреды 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экосреды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требования стандартов 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фактическое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состояние 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необходимые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4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Философия предпринимательской экосреды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Благоприятное отношение к предпринимательству, поддержка частных инициативы, поощрение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проб и ошибок 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Отношение к предпринимательству удовлетворительное со стороны ППС, более 60% студентов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ИЭУ Желают стать предпринимателями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Усилить пропаганду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предпринимательства, поощрять студентов и преподавателей занимающихся развитием предпринимательских компетенций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Институциональная среда университета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Популяризаци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я предпринимательства, курс «Предпринимательство,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стартапы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акселераторы,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бизнес-ангелы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фонды и др.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Имеется курс «Основы предпринимательства», председателем ССУ ИЭУ избран Муравьев Никита (предприниматель)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Курс «Основы предпринимательства»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внедрить на всех направлениях обучения, необходимо больше лидеров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студсообществ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по предпринимательству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1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Вовлечение студентов и популяризация предпринимательства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Встречи с предпринимателями, конкурсы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сотрудничество с другими вузами по предпринимательству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Проводятся отдельные встречи с предпринимателями, на Неделе предпринимательства,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есть конкурсы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Сделать встречи с предпринимателями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конкурсы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4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 постоянной основе, начать сотрудничество с другими вузами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91561CC-03A0-4831-9C0A-68BB7188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8685" y="422696"/>
          <a:ext cx="11019557" cy="609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3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3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Критерии экосреды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экосреды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требования стандартов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фактическое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состояние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необходимые мероприятия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Курс «Предпринимательство»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Апробация, факультатив,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обязательный, межфакультетский,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магистереской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программа «Предпринимательство»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Курс предпринимательство прошел апробацию и стал обязательным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Разработать и внедрить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межфакультетский курс «Международный бизнес» и магистерскую программу «Предпринимательство»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29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Входные требования и ожидаемые результаты обучения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Раздел 1. «Предпринимательство»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Кафедра эконометрики и прикладной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Концентрация</a:t>
                      </a:r>
                      <a:r>
                        <a:rPr lang="ru-RU" sz="1400" baseline="0" dirty="0">
                          <a:latin typeface="Arial" pitchFamily="34" charset="0"/>
                          <a:cs typeface="Arial" pitchFamily="34" charset="0"/>
                        </a:rPr>
                        <a:t> на развитие мягких навыков и экономических знаний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355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Раздел 2. «Развитие и управление</a:t>
                      </a:r>
                      <a:r>
                        <a:rPr lang="ru-RU" sz="1400" baseline="0" dirty="0">
                          <a:latin typeface="Arial" pitchFamily="34" charset="0"/>
                          <a:cs typeface="Arial" pitchFamily="34" charset="0"/>
                        </a:rPr>
                        <a:t> бизнесом»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Кафедра менеджмента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Концентрация</a:t>
                      </a:r>
                      <a:r>
                        <a:rPr lang="ru-RU" sz="1400" baseline="0" dirty="0">
                          <a:latin typeface="Arial" pitchFamily="34" charset="0"/>
                          <a:cs typeface="Arial" pitchFamily="34" charset="0"/>
                        </a:rPr>
                        <a:t> на развитие управленческих знаний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2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и повышение квалификации преподавателей курса 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«Предпринимательство»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Самообразование,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повышение квалификации 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участие предпринимательских мероприятиях и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стартапах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ППС кафедр ЭКПЭ и МНДЖ постоянно занимается самообразованием и повышением квалификации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Сделать обязательным чтобы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все преподаватели по предпринимательству прошли курсы «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Коучинг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 и «Бизнес-тренер»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17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Сопровождение студенческих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от 1 до 10 в год мероприятий по созданию и развитию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консультации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 поиску поддержки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Мероприятия по созданию и развитию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проводятся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Увеличить число мероприятий по созданию и развитию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консультации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по поиску поддержки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3972BFC-DDF8-4259-8F45-12CFCAB5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8685" y="422696"/>
          <a:ext cx="11019557" cy="587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2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3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3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Критерии экосреды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экосреды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требования стандартов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фактическое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состояние 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необходимые мероприятия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2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 со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стартап-сообществом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Участие в мероприятиях по предпринимательству и предпринимательскому образованию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Участие в мероприятиях по предпринимательству и предпринимательскому образованию остается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периодическим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Участие в мероприятиях по предпринимательству и предпринимательскому образованию должно стать постоянным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Онлайн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офлайн-площадки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Создание группы контактов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стартапсообществ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 (социальные сети, </a:t>
                      </a:r>
                      <a:r>
                        <a:rPr lang="ru-RU" sz="1400" dirty="0" err="1">
                          <a:latin typeface="Arial" pitchFamily="34" charset="0"/>
                          <a:cs typeface="Arial" pitchFamily="34" charset="0"/>
                        </a:rPr>
                        <a:t>оффлайн-площадки</a:t>
                      </a:r>
                      <a:r>
                        <a:rPr lang="ru-RU" sz="1400" dirty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ИЭУ имеет контакты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 студентами в Контакте,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Инстаграмме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2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Мониторинг предпринимательской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экосреды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Учет точного количества студентов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формирование библиотеки историй успеха выпускников и постоянный мониторинг  состояния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выпускников-предпринимателей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Учет точного количества студентов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проводится. 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Сформировать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библиотекиуисторий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успеха выпускников и проводить  постоянный мониторинг  состояния </a:t>
                      </a:r>
                      <a:r>
                        <a:rPr lang="ru-RU" sz="1400" baseline="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стартапов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выпускников-предпринимателей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17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Этические принципы предпринимательской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экосреды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должны соответствовать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законодательству страны и РБ, отвечать всем морально-этическим нормам.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целом все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соответствуют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законодательству страны и РБ, отвечают морально-этическим нормам.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 </a:t>
                      </a:r>
                      <a:r>
                        <a:rPr lang="ru-RU" sz="1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стартапы</a:t>
                      </a: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будут соответствовать</a:t>
                      </a:r>
                      <a:r>
                        <a:rPr lang="ru-RU" sz="1400" baseline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законодательству страны и РБ, отвечать всем морально-этическим нормам.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4CE4A36-DF57-434C-95BE-75CA1329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8CD3C-F006-49DA-9901-8F890F8E2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05516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Что сделано по созданию и развитию университетской предпринимательской </a:t>
            </a:r>
            <a:r>
              <a:rPr lang="ru-RU" sz="3200" dirty="0" err="1">
                <a:solidFill>
                  <a:schemeClr val="tx1"/>
                </a:solidFill>
              </a:rPr>
              <a:t>экосреды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C5AFB6-DDA8-4439-BCD8-A38BAB18A08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425677"/>
            <a:ext cx="10972440" cy="47709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> </a:t>
            </a:r>
          </a:p>
          <a:p>
            <a:pPr algn="just">
              <a:lnSpc>
                <a:spcPct val="100000"/>
              </a:lnSpc>
            </a:pPr>
            <a:endParaRPr lang="ru-RU" sz="2000" dirty="0"/>
          </a:p>
          <a:p>
            <a:pPr algn="just"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1. В учебный процесс всех направлений обучения включены дисциплины формирующие предпринимательские компетенции (Основы предпринимательства, Организация малого бизнеса, Бизнес-планирование, Интернет-предпринимательство).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2. Разработан и одобрен УМС университета курс «Развитие предпринимательских способностей».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3. Периодически проводятся встречи студентов с действующими предпринимателями (на неделе предпринимательства).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4. Начаты исследования по наличию и развитию предпринимательских способностей у студентов и внедрению института наставничества. 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5. В университете открыт Молодежный бизнес-инкубатор. 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6. При БГУ имени </a:t>
            </a:r>
            <a:r>
              <a:rPr lang="ru-RU" sz="2200" dirty="0" err="1">
                <a:solidFill>
                  <a:schemeClr val="tx1"/>
                </a:solidFill>
              </a:rPr>
              <a:t>Доржи</a:t>
            </a:r>
            <a:r>
              <a:rPr lang="ru-RU" sz="2200" dirty="0">
                <a:solidFill>
                  <a:schemeClr val="tx1"/>
                </a:solidFill>
              </a:rPr>
              <a:t> Банзарова открыта «Точка кипения», где будут обсуждаться и проходить экспертизу предпринимательские идеи студентов. 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7. Заключено соглашение и подписан договор о прохождении студентами ИЭУ практики с центром «Мой бизнес».</a:t>
            </a:r>
          </a:p>
          <a:p>
            <a:pPr algn="just">
              <a:lnSpc>
                <a:spcPct val="100000"/>
              </a:lnSpc>
            </a:pPr>
            <a:r>
              <a:rPr lang="ru-RU" sz="2200" dirty="0">
                <a:solidFill>
                  <a:schemeClr val="tx1"/>
                </a:solidFill>
              </a:rPr>
              <a:t>8. Установлен контакты и есть (пока) устный договор с университетом Небраска (США), в частности с Эндрю </a:t>
            </a:r>
            <a:r>
              <a:rPr lang="ru-RU" sz="2200" dirty="0" err="1">
                <a:solidFill>
                  <a:schemeClr val="tx1"/>
                </a:solidFill>
              </a:rPr>
              <a:t>Зимбров</a:t>
            </a:r>
            <a:r>
              <a:rPr lang="ru-RU" sz="2200" dirty="0">
                <a:solidFill>
                  <a:schemeClr val="tx1"/>
                </a:solidFill>
              </a:rPr>
              <a:t>. 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/>
          </a:p>
          <a:p>
            <a:endParaRPr lang="ru-RU" sz="20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9496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04CF1-6ACE-485C-8403-2E982088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055160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</a:rPr>
              <a:t>Что еще надо сделать по развитию университетской предпринимательской </a:t>
            </a:r>
            <a:r>
              <a:rPr lang="ru-RU" sz="3200" dirty="0" err="1">
                <a:solidFill>
                  <a:schemeClr val="tx1"/>
                </a:solidFill>
              </a:rPr>
              <a:t>экосреды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911C25-D8A9-4051-802A-21487C3B719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276200"/>
            <a:ext cx="10972440" cy="5124600"/>
          </a:xfrm>
        </p:spPr>
        <p:txBody>
          <a:bodyPr anchor="t"/>
          <a:lstStyle/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Включить развитие предпринимательства и предпринимательского мышления у студентов в миссию и стратегию развития Бурятского государственного университета до 2035 года.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 концепции и стратегии развития БГУ добавить в перечень приоритетных научных направлений и в перечень стратегических проектов «Организацию и развитие университетской предпринимательской </a:t>
            </a:r>
            <a:r>
              <a:rPr lang="ru-RU" sz="2000" dirty="0" err="1">
                <a:solidFill>
                  <a:schemeClr val="tx1"/>
                </a:solidFill>
              </a:rPr>
              <a:t>экосреды</a:t>
            </a:r>
            <a:r>
              <a:rPr lang="ru-RU" sz="2000" dirty="0">
                <a:solidFill>
                  <a:schemeClr val="tx1"/>
                </a:solidFill>
              </a:rPr>
              <a:t>»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Институты и факультеты БГУ, в первую очередь ИЭУ должны разработать собственные стратегии и план действий в сфере предпринимательства.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Возложить ответственность за развитие программ предпринимательского образования на УМС университета и ИЭУ.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Определить ответственных за развитие предпринимательского образования на уровне институтов и факультетов на зам. директоров, деканов или ответственных за учебную работу.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Определить размер и источники финансовых ресурсов на поддержку проекта «Организация и развитие университетской предпринимательской </a:t>
            </a:r>
            <a:r>
              <a:rPr lang="ru-RU" sz="2000" dirty="0" err="1">
                <a:solidFill>
                  <a:schemeClr val="tx1"/>
                </a:solidFill>
              </a:rPr>
              <a:t>экосреды</a:t>
            </a:r>
            <a:r>
              <a:rPr lang="ru-RU" sz="2000" dirty="0">
                <a:solidFill>
                  <a:schemeClr val="tx1"/>
                </a:solidFill>
              </a:rPr>
              <a:t>».</a:t>
            </a:r>
          </a:p>
          <a:p>
            <a:pPr marL="457200" indent="-457200" algn="just">
              <a:lnSpc>
                <a:spcPct val="100000"/>
              </a:lnSpc>
              <a:buFontTx/>
              <a:buAutoNum type="arabicPeriod"/>
            </a:pPr>
            <a:r>
              <a:rPr lang="ru-RU" sz="2000" dirty="0">
                <a:solidFill>
                  <a:schemeClr val="tx1"/>
                </a:solidFill>
              </a:rPr>
              <a:t>Установить дисциплины по предпринимательству обязательными для всех направлений обучения.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ru-RU" sz="20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25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935AEA0-4227-4CE8-9DE3-5B41E6BE634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550415"/>
            <a:ext cx="10972440" cy="5779363"/>
          </a:xfrm>
        </p:spPr>
        <p:txBody>
          <a:bodyPr anchor="t">
            <a:normAutofit lnSpcReduction="10000"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8. Провести экспертизу (ревизию) основных профессиональных образовательных программ БГУ на наличие предпринимательских курсов.</a:t>
            </a:r>
          </a:p>
          <a:p>
            <a:pPr algn="just"/>
            <a:r>
              <a:rPr lang="ru-RU" sz="2000" dirty="0"/>
              <a:t>9.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Провести экспертизу (ревизию) учебно-методических комплексов на соответствие мировым и российским образовательным стандартам по формированию у студентов предпринимательских компетенций.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10. Увеличить число лекций и занятий проводимых приглашенными предпринимателями, бизнес-тренерами и другими спикерами, связанных в своей деятельности с предпринимательством.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11. Организовать поддержку и сопровождение со стороны кафедр и научных руководителей выпускников желающих стать предпринимателями.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12. Увеличить количество выпускных квалификационных работ защищаемых в форме «Диплом как стартап».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13. Увеличить число научных исследований, ВКР и публикаций выполненных ППС и студентами БГУ по теме «Организация и развитие предпринимательской </a:t>
            </a:r>
            <a:r>
              <a:rPr lang="ru-RU" sz="2000" dirty="0" err="1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экосреды</a:t>
            </a:r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в регионе».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14. УМС университета установить индикаторы (критерии) развития университетской  предпринимательской </a:t>
            </a:r>
            <a:r>
              <a:rPr lang="ru-RU" sz="2000" dirty="0" err="1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экосреды</a:t>
            </a:r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.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15. Определить организационно-экономический механизм вовлечения университета в предпринимательское сообщество.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2057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7EE56-1A28-44EA-B2E5-9755E9A13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79" y="2413825"/>
            <a:ext cx="10972440" cy="1250280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173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4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 Light"/>
              </a:rPr>
              <a:t>Тема научно-исследовательских работ по кафедре ЭКПЭ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79" name="Table 2"/>
          <p:cNvGraphicFramePr/>
          <p:nvPr>
            <p:extLst>
              <p:ext uri="{D42A27DB-BD31-4B8C-83A1-F6EECF244321}">
                <p14:modId xmlns:p14="http://schemas.microsoft.com/office/powerpoint/2010/main" val="2736745080"/>
              </p:ext>
            </p:extLst>
          </p:nvPr>
        </p:nvGraphicFramePr>
        <p:xfrm>
          <a:off x="784080" y="1108440"/>
          <a:ext cx="10569600" cy="5463000"/>
        </p:xfrm>
        <a:graphic>
          <a:graphicData uri="http://schemas.openxmlformats.org/drawingml/2006/table">
            <a:tbl>
              <a:tblPr/>
              <a:tblGrid>
                <a:gridCol w="176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0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Наименование работы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Научный руководитель (Ф.И.О, ученая степень, ученое звание)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Исполнители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Начало выполнения (год)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Окончание выполнения (год)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Ожидаемые научные и практические результаты (писать развернуто, используя слова: «планируется изучить, получить, найти...»)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Организация и развитие предпринимательской экосреды в регионе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Потаев В.С., д.э.н., профессор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Цыренов Д.Д.,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Чимитдоржиева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Е.Ц.,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Булгатова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Ю.С.,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Санковец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А.А.,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Занданова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О.Ф., Кутумов А.С., 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Хандаров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Ф.В.,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Балдаева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И.Б.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Будут разработаны научно-методические рекомендации по организации и развитию предпринимательской среды в регионе. Для этого планируется изучить внешние и внутренние факторы, влияющие на развитие регионального предпринимательства, получить оптимальную модель предпринимательской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экосреды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38080" y="112143"/>
            <a:ext cx="10514880" cy="16633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ru-RU" sz="2800" b="1" strike="noStrike" spc="-1" dirty="0">
                <a:solidFill>
                  <a:srgbClr val="000000"/>
                </a:solidFill>
                <a:latin typeface="Calibri Light"/>
              </a:rPr>
              <a:t>1 этап научно-исследовательских работ: 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Организация и развитие университетской предпринимательской </a:t>
            </a:r>
            <a:r>
              <a:rPr lang="ru-RU" sz="2800" b="1" i="1" strike="noStrike" spc="-1" dirty="0" err="1">
                <a:solidFill>
                  <a:srgbClr val="000000"/>
                </a:solidFill>
                <a:latin typeface="Calibri Light"/>
              </a:rPr>
              <a:t>экосреды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 (на примере Бурятского государственного университета имени </a:t>
            </a:r>
            <a:r>
              <a:rPr lang="ru-RU" sz="2800" b="1" i="1" strike="noStrike" spc="-1" dirty="0" err="1">
                <a:solidFill>
                  <a:srgbClr val="000000"/>
                </a:solidFill>
                <a:latin typeface="Calibri Light"/>
              </a:rPr>
              <a:t>Доржи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 Банзарова). </a:t>
            </a:r>
            <a:br>
              <a:rPr dirty="0"/>
            </a:br>
            <a:endParaRPr lang="ru-RU" sz="28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38080" y="1733910"/>
            <a:ext cx="10514880" cy="46384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500"/>
          </a:bodyPr>
          <a:lstStyle/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Актуальность темы исследований</a:t>
            </a:r>
            <a:endParaRPr lang="ru-RU" sz="2800" b="0" strike="noStrike" spc="-1" dirty="0">
              <a:latin typeface="Arial"/>
            </a:endParaRP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Основной причиной низкого социально-экономического развития наших регионов России, в частности Республики Бурятия, является недостаточная вовлеченность граждан в предпринимательскую деятельность. Во многом это происходит из-за недопонимания значения предпринимательства и недостаточного развития у населения предпринимательских навыков. </a:t>
            </a:r>
            <a:endParaRPr lang="ru-RU" sz="2800" b="0" strike="noStrike" spc="-1" dirty="0">
              <a:latin typeface="Arial"/>
            </a:endParaRP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Развитию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business skills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не уделяется внимания ни в семье, ни в школе. В университетах вопросами развития «твердых» и «мягких» навыков, необходимых для предпринимателя, только начали заниматься. Поэтому необходимость создания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в университетах не вызывает сомнения. Для современного поколени</a:t>
            </a:r>
            <a:r>
              <a:rPr lang="ru-RU" sz="2800" spc="-1" dirty="0">
                <a:solidFill>
                  <a:srgbClr val="000000"/>
                </a:solidFill>
                <a:latin typeface="Calibri"/>
              </a:rPr>
              <a:t>я студентов относящихся согласно теории поколений, к поколению «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Z</a:t>
            </a:r>
            <a:r>
              <a:rPr lang="ru-RU" sz="2800" spc="-1" dirty="0">
                <a:solidFill>
                  <a:srgbClr val="000000"/>
                </a:solidFill>
                <a:latin typeface="Calibri"/>
              </a:rPr>
              <a:t>», не желающих работать на кого-то и мечтающих о карьере предпринимателя,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как никогда актуально. 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D1A67F8-B614-4F99-B6D3-3D495892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65040"/>
            <a:ext cx="10514880" cy="189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br>
              <a:rPr dirty="0"/>
            </a:br>
            <a:endParaRPr lang="en-US" dirty="0"/>
          </a:p>
          <a:p>
            <a:pPr>
              <a:lnSpc>
                <a:spcPct val="90000"/>
              </a:lnSpc>
            </a:pPr>
            <a:endParaRPr lang="en-US" sz="14400" b="1" u="sng" strike="noStrike" spc="-1" dirty="0">
              <a:solidFill>
                <a:srgbClr val="000000"/>
              </a:solidFill>
              <a:uFillTx/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pc="-1" dirty="0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trike="noStrike" spc="-1" dirty="0">
              <a:solidFill>
                <a:srgbClr val="000000"/>
              </a:solidFill>
              <a:uFillTx/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pc="-1" dirty="0">
              <a:solidFill>
                <a:srgbClr val="000000"/>
              </a:solidFill>
              <a:latin typeface="Calibri Light"/>
            </a:endParaRPr>
          </a:p>
          <a:p>
            <a:pPr algn="just">
              <a:lnSpc>
                <a:spcPct val="90000"/>
              </a:lnSpc>
            </a:pPr>
            <a:r>
              <a:rPr lang="ru-RU" sz="12800" b="1" u="sng" strike="noStrike" spc="-1" dirty="0">
                <a:solidFill>
                  <a:srgbClr val="000000"/>
                </a:solidFill>
                <a:uFillTx/>
                <a:latin typeface="Calibri Light"/>
              </a:rPr>
              <a:t>Цель исследования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: Изучить и разработать эффективную модель развития университетской предпринимательской </a:t>
            </a:r>
            <a:r>
              <a:rPr lang="ru-RU" sz="12800" b="1" strike="noStrike" spc="-1" dirty="0" err="1">
                <a:solidFill>
                  <a:srgbClr val="000000"/>
                </a:solidFill>
                <a:latin typeface="Calibri Light"/>
              </a:rPr>
              <a:t>экосреды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 (на примере ФГБОУ ВО «Бурятский государственный университет имени </a:t>
            </a:r>
            <a:r>
              <a:rPr lang="ru-RU" sz="12800" b="1" strike="noStrike" spc="-1" dirty="0" err="1">
                <a:solidFill>
                  <a:srgbClr val="000000"/>
                </a:solidFill>
                <a:latin typeface="Calibri Light"/>
              </a:rPr>
              <a:t>Доржи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 Банзарова»</a:t>
            </a:r>
            <a:br>
              <a:rPr sz="12800" dirty="0"/>
            </a:br>
            <a:br>
              <a:rPr sz="18700" dirty="0"/>
            </a:br>
            <a:br>
              <a:rPr sz="18700" dirty="0"/>
            </a:br>
            <a:endParaRPr lang="ru-RU" sz="1870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838080" y="2175029"/>
            <a:ext cx="10514880" cy="40011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ru-RU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Задачи</a:t>
            </a: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ru-RU" sz="32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Определить понятие и сущность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Изучить зарубежный и отечественный опыт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университетской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Определить факторы влияющие на создание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в университетах. 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Разработать эффективную модель развития университетской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53B9C0F-B9D6-47F2-95BF-7DBF8CC3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38080" y="365040"/>
            <a:ext cx="10514880" cy="56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Понятие и сущность предпринимательской экосреды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838080" y="928080"/>
            <a:ext cx="10514880" cy="524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Эко от </a:t>
            </a:r>
            <a:r>
              <a:rPr lang="ru-RU" sz="2800" b="0" u="sng" strike="noStrike" spc="-1" dirty="0"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др.-греч.</a:t>
            </a:r>
            <a:r>
              <a:rPr lang="ru-RU" sz="2800" b="0" strike="noStrike" spc="-1" dirty="0">
                <a:latin typeface="Calibri"/>
              </a:rPr>
              <a:t> 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οἶκος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— жилище, местопребывание </a:t>
            </a:r>
            <a:endParaRPr lang="ru-RU" sz="2800" b="0" strike="noStrike" spc="-1" dirty="0">
              <a:latin typeface="Arial"/>
            </a:endParaRPr>
          </a:p>
          <a:p>
            <a:pPr marL="228600" indent="-2278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Среда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— многозначный термин. Происходит </a:t>
            </a:r>
            <a:r>
              <a:rPr lang="ru-RU" sz="2800" b="0" strike="noStrike" spc="-1" dirty="0">
                <a:uFillTx/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этимологически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от слова средина-середина, но означает по сути противоположное слово — </a:t>
            </a:r>
            <a:r>
              <a:rPr lang="ru-RU" sz="2800" b="0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окружение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 То есть всё, что находится вокруг середины (вокруг меня). В этом значении употребляется, как правило, с уточнением (какая среда?).</a:t>
            </a:r>
            <a:endParaRPr lang="ru-RU" sz="2800" b="0" strike="noStrike" spc="-1" dirty="0">
              <a:latin typeface="Arial"/>
            </a:endParaRPr>
          </a:p>
          <a:p>
            <a:pPr marL="228600" indent="-2278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Следовательно понятие предпринимательская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экосреда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это то, что должно окружать и находиться внутри настоящего или будущего предпринимателя. Университетская предпринимательская среда – совокупность внешних и внутренних факторов влияющих на развитие бизнес-компетенций у студентов - будущих предпринимателей, формирование у них желания заняться бизнесом и создание возможностей организации «собственного дела». 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38080" y="365040"/>
            <a:ext cx="10514880" cy="10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Зарубежные университеты с развитой предпринимательской экосредой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87" name="Table 2"/>
          <p:cNvGraphicFramePr/>
          <p:nvPr/>
        </p:nvGraphicFramePr>
        <p:xfrm>
          <a:off x="838080" y="1551600"/>
          <a:ext cx="10515240" cy="221580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" name="Table 3"/>
          <p:cNvGraphicFramePr/>
          <p:nvPr>
            <p:extLst>
              <p:ext uri="{D42A27DB-BD31-4B8C-83A1-F6EECF244321}">
                <p14:modId xmlns:p14="http://schemas.microsoft.com/office/powerpoint/2010/main" val="1978235551"/>
              </p:ext>
            </p:extLst>
          </p:nvPr>
        </p:nvGraphicFramePr>
        <p:xfrm>
          <a:off x="858960" y="1296141"/>
          <a:ext cx="10515240" cy="4977640"/>
        </p:xfrm>
        <a:graphic>
          <a:graphicData uri="http://schemas.openxmlformats.org/drawingml/2006/table">
            <a:tbl>
              <a:tblPr/>
              <a:tblGrid>
                <a:gridCol w="53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Stanford University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Один из самых известных образовательных и исследовательских университетов мира, является новатором в сфере высоких технологий. Университет начал свою работу в 1891 году. В 30-е годы вуз призывал выпускников и студентов создавать свои собственные предприятия. После чего многие студенты основали свои фирмы рядом со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Stanford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так появилась Кремниевая долина — огромное сообщество IT-компаний. Среди известных выпускников основатели многих ярких брендов Кремниевой долины: Сергей Брин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Google,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Уильям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Хьюлетт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и Дэвид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Пакард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Hewlett-Packard,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Леонард Босак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Cisco Systems,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а также основатели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Instagram, Snapchat, Yahoo!, Netflix, NVidia, Electronic Arts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 спортивного бренда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Nike.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Institute of Technology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(MIT)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Это частный исследовательский университет США, расположенный в Кембридже, штат Массачусетс. Основанный в 1861 году, вуз перенял европейскую модель политехнического университета.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В предпринимательской система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выстроены отношения с </a:t>
                      </a:r>
                      <a:r>
                        <a:rPr lang="ru-RU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экосредой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региона и страны, проводятся исследования по предпринимательству, развита систем студенческих клубов по предпринимательской деятельности и есть своя система инвестирования.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1"/>
          <p:cNvGraphicFramePr/>
          <p:nvPr/>
        </p:nvGraphicFramePr>
        <p:xfrm>
          <a:off x="838080" y="1551600"/>
          <a:ext cx="10515240" cy="221580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0" name="Table 2"/>
          <p:cNvGraphicFramePr/>
          <p:nvPr>
            <p:extLst>
              <p:ext uri="{D42A27DB-BD31-4B8C-83A1-F6EECF244321}">
                <p14:modId xmlns:p14="http://schemas.microsoft.com/office/powerpoint/2010/main" val="3408871702"/>
              </p:ext>
            </p:extLst>
          </p:nvPr>
        </p:nvGraphicFramePr>
        <p:xfrm>
          <a:off x="858960" y="504000"/>
          <a:ext cx="10515240" cy="615888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Особенности </a:t>
                      </a:r>
                      <a:r>
                        <a:rPr lang="ru-RU" sz="18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экосреды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Boston University</a:t>
                      </a:r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Программы глобального предпринимательства предлагают молодым предпринимателям возможность учиться у всемирно известных преподавателей и новаторские исследования которые они проводят. За рамками университета студенты погружаются в необычную предпринимательскую экосистему г. Бостона. Здесь они получают практические инструменты и знания необходимые для запуска своих венчурных идей. При подготовке будущих и настоящих предпринимателей в университете используются </a:t>
                      </a:r>
                      <a:r>
                        <a:rPr lang="ru-RU" dirty="0" err="1"/>
                        <a:t>коучинговые</a:t>
                      </a:r>
                      <a:r>
                        <a:rPr lang="ru-RU" dirty="0"/>
                        <a:t> программы.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2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Utah</a:t>
                      </a:r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Комплексная предпринимательская экосистема включает центр трансфера технологий, колледж предпринимательства, центр инноваций, центр финансирования проектов. Сформировано единое пространство для студентов-предпринимателей (кампус предпринимательства). За год защищается более 300 стартапов, в предпринимательских мероприятиях (конкурсы бизнес-планов, встречи, семинары, сетевые мероприятия и т.п.) участвует более 7000 студентов.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Alto University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Делается акцент на связи, убираются дублирующие мероприятия/ организации, что делает предпринимательскую экосистему более прозрачной и понятной. Ведутся исследования на тему предпринимательство, как его развивать.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65040"/>
            <a:ext cx="10514880" cy="107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Отечественные университеты с развитой предпринимательской экосредой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92" name="Table 2"/>
          <p:cNvGraphicFramePr/>
          <p:nvPr/>
        </p:nvGraphicFramePr>
        <p:xfrm>
          <a:off x="838080" y="1825560"/>
          <a:ext cx="10515240" cy="741600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3" name="Table 3"/>
          <p:cNvGraphicFramePr/>
          <p:nvPr>
            <p:extLst>
              <p:ext uri="{D42A27DB-BD31-4B8C-83A1-F6EECF244321}">
                <p14:modId xmlns:p14="http://schemas.microsoft.com/office/powerpoint/2010/main" val="3761626304"/>
              </p:ext>
            </p:extLst>
          </p:nvPr>
        </p:nvGraphicFramePr>
        <p:xfrm>
          <a:off x="554040" y="1440720"/>
          <a:ext cx="11083320" cy="5852160"/>
        </p:xfrm>
        <a:graphic>
          <a:graphicData uri="http://schemas.openxmlformats.org/drawingml/2006/table">
            <a:tbl>
              <a:tblPr/>
              <a:tblGrid>
                <a:gridCol w="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Пензенский государственный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Более 100 резидентов бизнес-инкубатора принимают активное участие в поиске посевного финансирования (не менее 10 млн. рублей ежегодно). При поддержке Фонда содействия инноваций и программам «УМНИК» и «Старт» резиденты имеют  возможность  получить финансирование до 3-х лет. Ежегодно, не менее 5 резидентов бизнес-инкубатора получают финансовую поддержку для коммерциализации своих разработок.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Крымский федеральный университет имени В.И. Вернадского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Одним из успешных кейсов стал образовательный проект «Акулы бизнеса», реализуемый в вузе совместно с Фондом поддержки предпринимательства Республики Крым в рамках Федеральной программы «Ты – предприниматель». Ежегодно примерно 7-10 студентов в процессе прохождения программы открывают свои индивидуальные предприятия и впоследствии совмещают обучение с предпринимательской деятельностью.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Воронежский государственный технический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Заложить фундамент  призваны модули «Технологическое предпринимательство» и «Проектная деятельность», включенные в программы бакалавриата и магистратуры. Курс охватывает весь процесс создания проекта, начиная от поиска идеи и заканчивая выведением продукта на рынок. Кроме того, в ВГТУ реализуются лицензионные программы «Интернет-предпринимательство» и «Инновационная экономика и технологическое предпринимательство».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"/>
          <p:cNvGraphicFramePr/>
          <p:nvPr>
            <p:extLst>
              <p:ext uri="{D42A27DB-BD31-4B8C-83A1-F6EECF244321}">
                <p14:modId xmlns:p14="http://schemas.microsoft.com/office/powerpoint/2010/main" val="2558998715"/>
              </p:ext>
            </p:extLst>
          </p:nvPr>
        </p:nvGraphicFramePr>
        <p:xfrm>
          <a:off x="838080" y="495720"/>
          <a:ext cx="10515240" cy="5760720"/>
        </p:xfrm>
        <a:graphic>
          <a:graphicData uri="http://schemas.openxmlformats.org/drawingml/2006/table">
            <a:tbl>
              <a:tblPr/>
              <a:tblGrid>
                <a:gridCol w="54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6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Дагестанский государственный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Создана сеть малых инновационных компаний, среди которых наиболее успешными являются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Экотех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», «ИВИЖ» и Инжиниринговый центр «Цифровые платформы». Успешно развиваются и две стартап-компании: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Сиклаб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 и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Сансинтез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». Предприятия сотрудничают с ведущими медицинскими учреждениями, заводами, муниципальными районами и министерствами. Их годовой доход составляет от нескольких десятков тысяч до миллионов рублей.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Новосибирский государственный университет экономики и управления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внеучебной траектории «Бизнес и предпринимательство» для ребят проводятся открытые мероприятия – мастерские известных предпринимателей, тренинги и мини-конкурсы. С 2019 года для всех первокурсников университета ведется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кампусный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курс «Основы предпринимательства», который является базисом экосистемы вуза. На втором уровне совместно с «Мой бизнес» НГУЭУ проводит бизнес-акселератор, где команды студентов апробируют свои бизнес-проекты, получают консультацию экспертов и информацию о государственной поддержке. В мероприятиях принимают участие около 200-300 студентов разных направлений подготовки. Третий уровень подразумевает работу с наставниками, участие во взрослых акселераторах. Заключительный, четвертый уровень экосистемы предпринимательства в вузе –подготовка и защита ВКР в рамках программы «Стартап как диплом».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2503</Words>
  <Application>Microsoft Office PowerPoint</Application>
  <PresentationFormat>Широкоэкранный</PresentationFormat>
  <Paragraphs>252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Trebuchet MS</vt:lpstr>
      <vt:lpstr>Wingdings</vt:lpstr>
      <vt:lpstr>Wingdings 3</vt:lpstr>
      <vt:lpstr>Office Theme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Факторы внешней университетской среды</vt:lpstr>
      <vt:lpstr>Факторы внутренней университетской среды</vt:lpstr>
      <vt:lpstr>Стандарты предпринимательской экосистемы университета</vt:lpstr>
      <vt:lpstr>Презентация PowerPoint</vt:lpstr>
      <vt:lpstr>Презентация PowerPoint</vt:lpstr>
      <vt:lpstr>Что сделано по созданию и развитию университетской предпринимательской экосреды</vt:lpstr>
      <vt:lpstr>Что еще надо сделать по развитию университетской предпринимательской экосреды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необходимости создания университетской предпринимательской экосреды</dc:title>
  <dc:subject/>
  <dc:creator>Home</dc:creator>
  <dc:description/>
  <cp:lastModifiedBy>Виктор Потаев</cp:lastModifiedBy>
  <cp:revision>100</cp:revision>
  <cp:lastPrinted>2021-05-26T14:24:48Z</cp:lastPrinted>
  <dcterms:created xsi:type="dcterms:W3CDTF">2020-12-11T01:16:09Z</dcterms:created>
  <dcterms:modified xsi:type="dcterms:W3CDTF">2021-05-26T14:26:53Z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