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8" r:id="rId3"/>
    <p:sldId id="256" r:id="rId4"/>
    <p:sldId id="257" r:id="rId5"/>
    <p:sldId id="260" r:id="rId6"/>
    <p:sldId id="266" r:id="rId7"/>
    <p:sldId id="262" r:id="rId8"/>
    <p:sldId id="264" r:id="rId9"/>
    <p:sldId id="265" r:id="rId10"/>
    <p:sldId id="273" r:id="rId11"/>
    <p:sldId id="274" r:id="rId12"/>
    <p:sldId id="271" r:id="rId13"/>
    <p:sldId id="276" r:id="rId14"/>
    <p:sldId id="267" r:id="rId15"/>
    <p:sldId id="269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A5ED1-CB24-4C3A-8CC8-A89ED098B246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06C2B-7898-4A43-92F7-017E9928C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8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6C2B-7898-4A43-92F7-017E9928CDF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CC5F-045E-45BB-AFFF-A8383435380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85B-612E-4352-9546-566430CC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5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CC5F-045E-45BB-AFFF-A8383435380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85B-612E-4352-9546-566430CC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9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CC5F-045E-45BB-AFFF-A8383435380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85B-612E-4352-9546-566430CC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8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CC5F-045E-45BB-AFFF-A8383435380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85B-612E-4352-9546-566430CC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0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CC5F-045E-45BB-AFFF-A8383435380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85B-612E-4352-9546-566430CC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CC5F-045E-45BB-AFFF-A8383435380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85B-612E-4352-9546-566430CC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6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CC5F-045E-45BB-AFFF-A8383435380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85B-612E-4352-9546-566430CC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0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CC5F-045E-45BB-AFFF-A8383435380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85B-612E-4352-9546-566430CC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7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CC5F-045E-45BB-AFFF-A8383435380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85B-612E-4352-9546-566430CC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45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CC5F-045E-45BB-AFFF-A8383435380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85B-612E-4352-9546-566430CC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96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CC5F-045E-45BB-AFFF-A8383435380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EA85B-612E-4352-9546-566430CC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51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7CC5F-045E-45BB-AFFF-A8383435380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EA85B-612E-4352-9546-566430CC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1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pps.webofknowledge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library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для заполнения 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рейтинга 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научно-исследовательской 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2015 г.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90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Документы\Рейтинг\eli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5904656" cy="462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332656"/>
            <a:ext cx="8712968" cy="1015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Arial" pitchFamily="34" charset="0"/>
                <a:cs typeface="Arial" pitchFamily="34" charset="0"/>
              </a:rPr>
              <a:t>Порядок выполнения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3C3C3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Arial" pitchFamily="34" charset="0"/>
                <a:cs typeface="Arial" pitchFamily="34" charset="0"/>
              </a:rPr>
              <a:t>. Ввести свою фамилию в строку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rgbClr val="3C3C3C"/>
                </a:solidFill>
                <a:effectLst/>
                <a:latin typeface="Arial" pitchFamily="34" charset="0"/>
                <a:cs typeface="Arial" pitchFamily="34" charset="0"/>
              </a:rPr>
              <a:t> поиска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Примечание.</a:t>
            </a:r>
            <a:r>
              <a:rPr lang="ru-RU" sz="1100" i="1" dirty="0">
                <a:latin typeface="Arial" pitchFamily="34" charset="0"/>
                <a:cs typeface="Arial" pitchFamily="34" charset="0"/>
              </a:rPr>
              <a:t> 1. Если фамилия не слишком распространенная, инициалы можно не </a:t>
            </a:r>
            <a:r>
              <a:rPr lang="ru-RU" sz="1100" i="1" dirty="0" smtClean="0">
                <a:latin typeface="Arial" pitchFamily="34" charset="0"/>
                <a:cs typeface="Arial" pitchFamily="34" charset="0"/>
              </a:rPr>
              <a:t>указывать. Инициалы </a:t>
            </a:r>
            <a:r>
              <a:rPr lang="ru-RU" sz="1100" i="1" dirty="0">
                <a:latin typeface="Arial" pitchFamily="34" charset="0"/>
                <a:cs typeface="Arial" pitchFamily="34" charset="0"/>
              </a:rPr>
              <a:t>– один или оба – вводятся через пробел, точку после них ставить не </a:t>
            </a:r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обязательно, например: </a:t>
            </a:r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петров </a:t>
            </a:r>
            <a:r>
              <a:rPr lang="ru-RU" sz="1100" b="1" i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. Щелкнуть по количеству цитат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F2442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686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Документы\Рейтинг\eli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9" y="1412776"/>
            <a:ext cx="464319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476672"/>
            <a:ext cx="3429631" cy="8463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Внимание!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В рейтинге учитывается</a:t>
            </a:r>
            <a:r>
              <a:rPr kumimoji="0" lang="ru-RU" sz="11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цитирование ваших работ в 2015 году на публикации за последние 5 лет, т.е. с 2011 по 2015 гг.</a:t>
            </a:r>
          </a:p>
        </p:txBody>
      </p:sp>
      <p:pic>
        <p:nvPicPr>
          <p:cNvPr id="4099" name="Picture 3" descr="C:\Документы\Рейтинг\eli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372427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86929" y="4293095"/>
            <a:ext cx="3724275" cy="1692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Полученный результат вводим в показателе №16</a:t>
            </a:r>
            <a:endParaRPr kumimoji="0" lang="ru-RU" sz="1100" b="1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27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Документы\Рейтинг\грант ошиб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9" y="1196752"/>
            <a:ext cx="712356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4086" y="827420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ВНИМАНИЕ!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069" y="2666235"/>
            <a:ext cx="8223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окно окрашено в красный как показано в примере, значит вы не заполнили </a:t>
            </a:r>
          </a:p>
          <a:p>
            <a:r>
              <a:rPr lang="ru-RU" dirty="0"/>
              <a:t>н</a:t>
            </a:r>
            <a:r>
              <a:rPr lang="ru-RU" dirty="0" smtClean="0"/>
              <a:t>ужные поля, и в рейтинге данный показатель не будет вам засчитан.</a:t>
            </a:r>
          </a:p>
        </p:txBody>
      </p:sp>
    </p:spTree>
    <p:extLst>
      <p:ext uri="{BB962C8B-B14F-4D97-AF65-F5344CB8AC3E}">
        <p14:creationId xmlns:p14="http://schemas.microsoft.com/office/powerpoint/2010/main" val="7031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/>
              <a:t>Пожалуйста, для удобства проверки в подтверждающих документах </a:t>
            </a:r>
            <a:r>
              <a:rPr lang="ru-RU" sz="2600" dirty="0" smtClean="0">
                <a:solidFill>
                  <a:srgbClr val="FF0000"/>
                </a:solidFill>
              </a:rPr>
              <a:t>выделяйте</a:t>
            </a:r>
            <a:r>
              <a:rPr lang="ru-RU" sz="2600" dirty="0" smtClean="0"/>
              <a:t> свою фамилию маркером.</a:t>
            </a:r>
            <a:endParaRPr lang="ru-RU" sz="2600" dirty="0"/>
          </a:p>
        </p:txBody>
      </p:sp>
      <p:pic>
        <p:nvPicPr>
          <p:cNvPr id="6146" name="Picture 2" descr="C:\Документы\Рейтинг\18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17116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496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Документы\Рейтинг\Гранты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96"/>
          <a:stretch/>
        </p:blipFill>
        <p:spPr bwMode="auto">
          <a:xfrm>
            <a:off x="395536" y="1164586"/>
            <a:ext cx="8424936" cy="204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404664"/>
            <a:ext cx="823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 показателях 35-41 учитываются только программы и гранты, прошедшие через </a:t>
            </a:r>
          </a:p>
          <a:p>
            <a:pPr algn="ctr"/>
            <a:r>
              <a:rPr lang="ru-RU" dirty="0" smtClean="0"/>
              <a:t>бухгалтерию БГУ</a:t>
            </a:r>
          </a:p>
        </p:txBody>
      </p:sp>
      <p:pic>
        <p:nvPicPr>
          <p:cNvPr id="9" name="Picture 2" descr="C:\Документы\Рейтинг\зарубежные гранты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3" t="11624" r="45019" b="-11624"/>
          <a:stretch/>
        </p:blipFill>
        <p:spPr bwMode="auto">
          <a:xfrm>
            <a:off x="247984" y="4869160"/>
            <a:ext cx="8364497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3026" y="3592513"/>
            <a:ext cx="8551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 заполнении показателей 42 и 43 </a:t>
            </a:r>
            <a:r>
              <a:rPr lang="ru-RU" sz="2000" b="1" dirty="0" smtClean="0">
                <a:solidFill>
                  <a:srgbClr val="FF0000"/>
                </a:solidFill>
              </a:rPr>
              <a:t>необходимо помнить</a:t>
            </a:r>
            <a:r>
              <a:rPr lang="ru-RU" sz="2000" dirty="0" smtClean="0"/>
              <a:t>, что учитываются </a:t>
            </a:r>
            <a:r>
              <a:rPr lang="ru-RU" sz="2000" dirty="0" smtClean="0"/>
              <a:t>только </a:t>
            </a:r>
            <a:r>
              <a:rPr lang="ru-RU" sz="2000" dirty="0" smtClean="0"/>
              <a:t>гранты и проекты, финансируемые из </a:t>
            </a:r>
            <a:r>
              <a:rPr lang="ru-RU" sz="2000" b="1" dirty="0" smtClean="0">
                <a:solidFill>
                  <a:srgbClr val="FF0000"/>
                </a:solidFill>
              </a:rPr>
              <a:t>зарубежных фондов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72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Документы\Рейтинг\дис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5" y="260648"/>
            <a:ext cx="9001000" cy="17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956435"/>
            <a:ext cx="8578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Уважаемые сотрудники, при заполнении данного раздела, пожалуйста, обратите</a:t>
            </a:r>
          </a:p>
          <a:p>
            <a:r>
              <a:rPr lang="ru-RU" i="1" dirty="0" smtClean="0"/>
              <a:t>внимание на пункты </a:t>
            </a:r>
            <a:r>
              <a:rPr lang="ru-RU" b="1" i="1" dirty="0" smtClean="0">
                <a:solidFill>
                  <a:srgbClr val="FF0000"/>
                </a:solidFill>
              </a:rPr>
              <a:t>44 и 45</a:t>
            </a:r>
            <a:r>
              <a:rPr lang="ru-RU" i="1" dirty="0" smtClean="0"/>
              <a:t>, в них учитываются только соискатели </a:t>
            </a:r>
            <a:r>
              <a:rPr lang="ru-RU" b="1" i="1" dirty="0" smtClean="0">
                <a:solidFill>
                  <a:srgbClr val="FF0000"/>
                </a:solidFill>
              </a:rPr>
              <a:t>официально</a:t>
            </a:r>
          </a:p>
          <a:p>
            <a:r>
              <a:rPr lang="ru-RU" i="1" dirty="0" smtClean="0"/>
              <a:t>закрепленные за нашим университетом.</a:t>
            </a:r>
            <a:endParaRPr lang="ru-RU" i="1" dirty="0"/>
          </a:p>
        </p:txBody>
      </p:sp>
      <p:pic>
        <p:nvPicPr>
          <p:cNvPr id="11268" name="Picture 4" descr="C:\Документы\Рейтинг\квалифик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3" y="3142709"/>
            <a:ext cx="6696744" cy="182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5525" y="5086925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Пункты </a:t>
            </a:r>
            <a:r>
              <a:rPr lang="ru-RU" b="1" i="1" dirty="0" smtClean="0">
                <a:solidFill>
                  <a:srgbClr val="FF0000"/>
                </a:solidFill>
              </a:rPr>
              <a:t>55 </a:t>
            </a:r>
            <a:r>
              <a:rPr lang="ru-RU" i="1" dirty="0" smtClean="0"/>
              <a:t>и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56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– учитываются награды только за </a:t>
            </a:r>
            <a:r>
              <a:rPr lang="ru-RU" b="1" i="1" dirty="0" smtClean="0">
                <a:solidFill>
                  <a:srgbClr val="FF0000"/>
                </a:solidFill>
              </a:rPr>
              <a:t>НАУЧНЫЕ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достижения, все остальное засчитываться не будет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413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Документы\Рейтинг\59-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5838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95" y="2492070"/>
            <a:ext cx="581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Показатели 61-64 будут выгружаться автоматически</a:t>
            </a:r>
            <a:endParaRPr lang="ru-RU" i="1" dirty="0"/>
          </a:p>
        </p:txBody>
      </p:sp>
      <p:pic>
        <p:nvPicPr>
          <p:cNvPr id="5" name="Picture 3" descr="C:\Документы\Рейтинг\68-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17" y="3098712"/>
            <a:ext cx="8712968" cy="18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22920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Пожалуйста, укажите на копии подтверждающего документа ФИО руководителя(ей)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8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234888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2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Перед заполнением рейтинга </a:t>
            </a:r>
            <a:r>
              <a:rPr lang="ru-RU" sz="3600" b="1" dirty="0" smtClean="0">
                <a:solidFill>
                  <a:srgbClr val="0070C0"/>
                </a:solidFill>
              </a:rPr>
              <a:t>необходимо: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800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личном кабинете заведующего подразделением проверить состав подразделения, данные об ученой степени и ученом звании сотрудников;</a:t>
            </a:r>
          </a:p>
          <a:p>
            <a:r>
              <a:rPr lang="ru-RU" sz="2400" dirty="0" smtClean="0"/>
              <a:t>Представить копии публикаций в Научную библиотеку БГУ.</a:t>
            </a:r>
          </a:p>
          <a:p>
            <a:endParaRPr lang="ru-RU" sz="2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09600" y="3645024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По </a:t>
            </a:r>
            <a:r>
              <a:rPr lang="ru-RU" sz="2400" dirty="0" smtClean="0"/>
              <a:t>каждому показателю необходимо представить </a:t>
            </a:r>
            <a:r>
              <a:rPr lang="ru-RU" sz="2400" dirty="0" smtClean="0">
                <a:solidFill>
                  <a:srgbClr val="FF0000"/>
                </a:solidFill>
              </a:rPr>
              <a:t>подтверждающие </a:t>
            </a:r>
            <a:r>
              <a:rPr lang="ru-RU" sz="2400" dirty="0" smtClean="0">
                <a:solidFill>
                  <a:srgbClr val="FF0000"/>
                </a:solidFill>
              </a:rPr>
              <a:t>документы</a:t>
            </a:r>
            <a:r>
              <a:rPr lang="ru-RU" sz="2400" dirty="0" smtClean="0"/>
              <a:t>, </a:t>
            </a:r>
            <a:r>
              <a:rPr lang="ru-RU" sz="2400" dirty="0"/>
              <a:t>п</a:t>
            </a:r>
            <a:r>
              <a:rPr lang="ru-RU" sz="2400" dirty="0" smtClean="0"/>
              <a:t>еречень которых указан </a:t>
            </a:r>
            <a:r>
              <a:rPr lang="ru-RU" sz="2400" dirty="0" smtClean="0"/>
              <a:t>в каждом показателе. </a:t>
            </a:r>
            <a:endParaRPr lang="ru-RU" sz="2400" dirty="0" smtClean="0"/>
          </a:p>
          <a:p>
            <a:r>
              <a:rPr lang="ru-RU" sz="2400" dirty="0" smtClean="0"/>
              <a:t>На каждом подтверждающем документе необходимо указать ФИО сотрудника.</a:t>
            </a:r>
          </a:p>
          <a:p>
            <a:r>
              <a:rPr lang="ru-RU" sz="2400" dirty="0" smtClean="0"/>
              <a:t>Документы должны быть собраны в единую папку от подразделения, отдельные документы </a:t>
            </a:r>
            <a:r>
              <a:rPr lang="ru-RU" sz="2400" dirty="0" smtClean="0">
                <a:solidFill>
                  <a:srgbClr val="FF0000"/>
                </a:solidFill>
              </a:rPr>
              <a:t>приниматься не будут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85293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70C0"/>
                </a:solidFill>
              </a:rPr>
              <a:t>Помните: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Заходим в свой личный кабинет </a:t>
            </a:r>
            <a:r>
              <a:rPr lang="en-US" dirty="0" smtClean="0">
                <a:solidFill>
                  <a:srgbClr val="0070C0"/>
                </a:solidFill>
              </a:rPr>
              <a:t>my.bsu.ru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75339"/>
            <a:ext cx="7704856" cy="433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Документы\Рейтинг\Л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71493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2370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Выбираем в меню справа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пункт «Рейтинг»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2177" y="256490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Затем начинаем добавлять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в</a:t>
            </a:r>
            <a:r>
              <a:rPr lang="ru-RU" sz="2400" dirty="0" smtClean="0">
                <a:solidFill>
                  <a:srgbClr val="0070C0"/>
                </a:solidFill>
              </a:rPr>
              <a:t>ид деятельности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Документы\Рейтинг\рейтин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559" y="3573016"/>
            <a:ext cx="42576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I. </a:t>
            </a:r>
            <a:r>
              <a:rPr lang="ru-RU" sz="2800" dirty="0" smtClean="0"/>
              <a:t>Публикации</a:t>
            </a:r>
            <a:endParaRPr lang="ru-RU" sz="2800" dirty="0"/>
          </a:p>
        </p:txBody>
      </p:sp>
      <p:pic>
        <p:nvPicPr>
          <p:cNvPr id="5122" name="Picture 2" descr="C:\Документы\Рейтинг\публик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1" y="620688"/>
            <a:ext cx="774603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531" y="3916794"/>
            <a:ext cx="82369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Показатели 1-13 </a:t>
            </a:r>
            <a:r>
              <a:rPr lang="ru-RU" sz="1400" b="1" u="sng" dirty="0" smtClean="0">
                <a:solidFill>
                  <a:srgbClr val="FF0000"/>
                </a:solidFill>
              </a:rPr>
              <a:t>автоматически</a:t>
            </a:r>
            <a:r>
              <a:rPr lang="ru-RU" sz="1400" dirty="0" smtClean="0"/>
              <a:t> </a:t>
            </a:r>
            <a:r>
              <a:rPr lang="ru-RU" sz="1400" dirty="0" smtClean="0"/>
              <a:t>выгружаются из базы Научной библиотеки БГУ, куда все сотрудники </a:t>
            </a:r>
            <a:r>
              <a:rPr lang="ru-RU" sz="1400" b="1" u="sng" dirty="0" smtClean="0">
                <a:solidFill>
                  <a:srgbClr val="FF0000"/>
                </a:solidFill>
              </a:rPr>
              <a:t>самостоятельно</a:t>
            </a:r>
            <a:r>
              <a:rPr lang="ru-RU" sz="1400" dirty="0" smtClean="0"/>
              <a:t> приносят копии своих публикаций.</a:t>
            </a:r>
          </a:p>
          <a:p>
            <a:r>
              <a:rPr lang="ru-RU" sz="1400" dirty="0" smtClean="0"/>
              <a:t>При подаче информации о публикации автор </a:t>
            </a:r>
            <a:r>
              <a:rPr lang="ru-RU" sz="1400" b="1" u="sng" dirty="0" smtClean="0">
                <a:solidFill>
                  <a:srgbClr val="FF0000"/>
                </a:solidFill>
              </a:rPr>
              <a:t>самостоятельно</a:t>
            </a:r>
            <a:r>
              <a:rPr lang="ru-RU" sz="1400" b="1" dirty="0" smtClean="0"/>
              <a:t>  </a:t>
            </a:r>
            <a:r>
              <a:rPr lang="ru-RU" sz="1400" dirty="0" smtClean="0"/>
              <a:t>указывает систему, где она индексируется.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ВНИМАНИЕ</a:t>
            </a:r>
            <a:r>
              <a:rPr lang="ru-RU" sz="1400" b="1" dirty="0" smtClean="0">
                <a:solidFill>
                  <a:srgbClr val="FF0000"/>
                </a:solidFill>
              </a:rPr>
              <a:t>! </a:t>
            </a:r>
          </a:p>
          <a:p>
            <a:r>
              <a:rPr lang="ru-RU" sz="1400" dirty="0" smtClean="0"/>
              <a:t>Баллы за статьи начисляются по наибольшему показателю, к примеру, если статья входит в </a:t>
            </a:r>
            <a:r>
              <a:rPr lang="en-US" sz="1400" dirty="0" smtClean="0"/>
              <a:t>Web of Science</a:t>
            </a:r>
            <a:r>
              <a:rPr lang="ru-RU" sz="1400" dirty="0" smtClean="0"/>
              <a:t>(80)</a:t>
            </a:r>
            <a:r>
              <a:rPr lang="en-US" sz="1400" dirty="0" smtClean="0"/>
              <a:t>, Scopus</a:t>
            </a:r>
            <a:r>
              <a:rPr lang="ru-RU" sz="1400" dirty="0" smtClean="0"/>
              <a:t>(60)</a:t>
            </a:r>
            <a:r>
              <a:rPr lang="en-US" sz="1400" dirty="0" smtClean="0"/>
              <a:t> </a:t>
            </a:r>
            <a:r>
              <a:rPr lang="ru-RU" sz="1400" dirty="0" smtClean="0"/>
              <a:t>и ВАК(40), то баллы будут засчитываться за </a:t>
            </a:r>
            <a:r>
              <a:rPr lang="en-US" sz="1400" dirty="0" smtClean="0"/>
              <a:t>Web of Science</a:t>
            </a:r>
            <a:r>
              <a:rPr lang="ru-RU" sz="1400" dirty="0" smtClean="0"/>
              <a:t>(80</a:t>
            </a:r>
            <a:r>
              <a:rPr lang="ru-RU" sz="1400" dirty="0" smtClean="0"/>
              <a:t>).</a:t>
            </a:r>
          </a:p>
          <a:p>
            <a:endParaRPr lang="ru-RU" sz="1400" dirty="0"/>
          </a:p>
          <a:p>
            <a:r>
              <a:rPr lang="ru-RU" sz="1400" dirty="0" smtClean="0"/>
              <a:t>Для подтверждения 14-16 показателей необходимо представить скриншот </a:t>
            </a:r>
            <a:r>
              <a:rPr lang="ru-RU" sz="1400" dirty="0"/>
              <a:t>с показателем </a:t>
            </a:r>
            <a:r>
              <a:rPr lang="ru-RU" sz="1400" dirty="0" smtClean="0"/>
              <a:t>цитируемости.</a:t>
            </a:r>
          </a:p>
          <a:p>
            <a:r>
              <a:rPr lang="ru-RU" sz="1400" dirty="0" smtClean="0"/>
              <a:t>Напоминаем, что учитываются показатели цитируемости </a:t>
            </a:r>
            <a:r>
              <a:rPr lang="ru-RU" sz="1400" b="1" dirty="0" smtClean="0">
                <a:solidFill>
                  <a:srgbClr val="FF0000"/>
                </a:solidFill>
              </a:rPr>
              <a:t>за отчетный год </a:t>
            </a:r>
            <a:r>
              <a:rPr lang="ru-RU" sz="1400" dirty="0" smtClean="0"/>
              <a:t>на публикации за </a:t>
            </a:r>
            <a:r>
              <a:rPr lang="ru-RU" sz="1400" b="1" dirty="0" smtClean="0">
                <a:solidFill>
                  <a:srgbClr val="FF0000"/>
                </a:solidFill>
              </a:rPr>
              <a:t>5 последних лет.</a:t>
            </a:r>
            <a:r>
              <a:rPr lang="ru-RU" sz="1400" dirty="0" smtClean="0"/>
              <a:t> </a:t>
            </a:r>
            <a:endParaRPr lang="ru-RU" sz="1400" dirty="0"/>
          </a:p>
          <a:p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65087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8864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Как узнать свой индекс цитирования в </a:t>
            </a:r>
            <a:r>
              <a:rPr lang="en-US" b="1" dirty="0" smtClean="0">
                <a:solidFill>
                  <a:srgbClr val="0070C0"/>
                </a:solidFill>
              </a:rPr>
              <a:t>Scopus?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62068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 Заходим </a:t>
            </a:r>
            <a:r>
              <a:rPr lang="ru-RU" sz="1400" dirty="0" smtClean="0"/>
              <a:t>на сайт </a:t>
            </a:r>
            <a:r>
              <a:rPr lang="en-US" sz="1400" b="1" u="sng" dirty="0" smtClean="0">
                <a:solidFill>
                  <a:srgbClr val="0070C0"/>
                </a:solidFill>
              </a:rPr>
              <a:t>http://scopus.com  </a:t>
            </a:r>
            <a:r>
              <a:rPr lang="ru-RU" sz="1400" dirty="0" smtClean="0"/>
              <a:t>(в БНЦ СО РАН есть доступ, лицензия БГУ истекла).</a:t>
            </a:r>
          </a:p>
          <a:p>
            <a:r>
              <a:rPr lang="ru-RU" sz="1400" dirty="0" smtClean="0"/>
              <a:t>2. Выбираем </a:t>
            </a:r>
            <a:r>
              <a:rPr lang="en-US" sz="1400" b="1" u="sng" dirty="0" smtClean="0">
                <a:solidFill>
                  <a:srgbClr val="0070C0"/>
                </a:solidFill>
              </a:rPr>
              <a:t>Author preview</a:t>
            </a:r>
            <a:r>
              <a:rPr lang="en-US" sz="1400" dirty="0" smtClean="0"/>
              <a:t> </a:t>
            </a:r>
            <a:r>
              <a:rPr lang="ru-RU" sz="1400" dirty="0" smtClean="0"/>
              <a:t>и в строке </a:t>
            </a:r>
            <a:r>
              <a:rPr lang="en-US" sz="1400" b="1" u="sng" dirty="0" smtClean="0">
                <a:solidFill>
                  <a:srgbClr val="0070C0"/>
                </a:solidFill>
              </a:rPr>
              <a:t>Author Last Name </a:t>
            </a:r>
            <a:r>
              <a:rPr lang="ru-RU" sz="1400" dirty="0" smtClean="0"/>
              <a:t>вводим свою фамилию. </a:t>
            </a:r>
          </a:p>
        </p:txBody>
      </p:sp>
      <p:pic>
        <p:nvPicPr>
          <p:cNvPr id="8194" name="Picture 2" descr="C:\Документы\Рейтинг\sco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77848"/>
            <a:ext cx="4680520" cy="269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Документы\Рейтинг\scopus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9"/>
          <a:stretch/>
        </p:blipFill>
        <p:spPr bwMode="auto">
          <a:xfrm>
            <a:off x="575606" y="4179492"/>
            <a:ext cx="2160191" cy="19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9532" y="3913311"/>
            <a:ext cx="4860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3. Получаем </a:t>
            </a:r>
            <a:r>
              <a:rPr lang="ru-RU" sz="1400" dirty="0" smtClean="0"/>
              <a:t>количество публикаций и цитирование на них</a:t>
            </a:r>
            <a:r>
              <a:rPr lang="ru-RU" sz="1400" dirty="0" smtClean="0"/>
              <a:t>.  </a:t>
            </a:r>
            <a:endParaRPr lang="ru-RU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203848" y="4352672"/>
            <a:ext cx="4572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4. Отфильтровать цитаты по годам. Учитываются цитаты за 2015 год на публикации с 2011 по 2015 гг.  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3793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8864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Как узнать свой индекс цитирования в </a:t>
            </a:r>
            <a:r>
              <a:rPr lang="en-US" b="1" dirty="0" smtClean="0">
                <a:solidFill>
                  <a:srgbClr val="0070C0"/>
                </a:solidFill>
              </a:rPr>
              <a:t>Web of Science?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62068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Заходим на сайт </a:t>
            </a:r>
            <a:r>
              <a:rPr lang="en-US" sz="1400" dirty="0" smtClean="0">
                <a:hlinkClick r:id="rId2"/>
              </a:rPr>
              <a:t>http://apps.webofknowledge.com/</a:t>
            </a:r>
            <a:r>
              <a:rPr lang="ru-RU" sz="1400" dirty="0" smtClean="0"/>
              <a:t>  (доступ с компьютеров БГУ, зарегистрированные пользователи могут заходить из других мест).</a:t>
            </a:r>
          </a:p>
        </p:txBody>
      </p:sp>
      <p:pic>
        <p:nvPicPr>
          <p:cNvPr id="6146" name="Picture 2" descr="C:\Документы\Рейтинг\w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43908"/>
            <a:ext cx="6264695" cy="421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5661248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условиях поиска выбираем «автор», в строке поиска указываем фамилию автора.</a:t>
            </a:r>
          </a:p>
        </p:txBody>
      </p:sp>
    </p:spTree>
    <p:extLst>
      <p:ext uri="{BB962C8B-B14F-4D97-AF65-F5344CB8AC3E}">
        <p14:creationId xmlns:p14="http://schemas.microsoft.com/office/powerpoint/2010/main" val="22346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Документы\Рейтинг\wos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7"/>
          <a:stretch/>
        </p:blipFill>
        <p:spPr bwMode="auto">
          <a:xfrm>
            <a:off x="251519" y="116632"/>
            <a:ext cx="8604905" cy="282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478" y="3204845"/>
            <a:ext cx="85328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1. Создаем </a:t>
            </a:r>
            <a:r>
              <a:rPr lang="ru-RU" sz="1600" dirty="0" smtClean="0"/>
              <a:t>отчет цитирования.</a:t>
            </a:r>
          </a:p>
          <a:p>
            <a:r>
              <a:rPr lang="ru-RU" sz="1600" dirty="0" smtClean="0"/>
              <a:t>2. Выбираем </a:t>
            </a:r>
            <a:r>
              <a:rPr lang="ru-RU" sz="1600" dirty="0" smtClean="0"/>
              <a:t>промежуток с 2011 по 2015, т.к. нам нужно количество цитирований на публикации за последние 5 лет.</a:t>
            </a:r>
          </a:p>
          <a:p>
            <a:endParaRPr lang="ru-RU" sz="1400" dirty="0"/>
          </a:p>
        </p:txBody>
      </p:sp>
      <p:pic>
        <p:nvPicPr>
          <p:cNvPr id="7172" name="Picture 4" descr="C:\Документы\Рейтинг\wo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6" y="4149080"/>
            <a:ext cx="8718360" cy="105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1032" y="1005989"/>
            <a:ext cx="8712968" cy="8463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Arial" pitchFamily="34" charset="0"/>
                <a:cs typeface="Arial" pitchFamily="34" charset="0"/>
              </a:rPr>
              <a:t>Порядок выполнения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Arial" pitchFamily="34" charset="0"/>
                <a:cs typeface="Arial" pitchFamily="34" charset="0"/>
              </a:rPr>
              <a:t>Зайти на сайт «Научной электронной библиотеки» по адресу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F24429"/>
                </a:solidFill>
                <a:effectLst/>
                <a:latin typeface="Arial" pitchFamily="34" charset="0"/>
                <a:cs typeface="Arial" pitchFamily="34" charset="0"/>
                <a:hlinkClick r:id="rId2" tooltip="НЭБ"/>
              </a:rPr>
              <a:t>http://elibrary.ru/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Arial" pitchFamily="34" charset="0"/>
                <a:cs typeface="Arial" pitchFamily="34" charset="0"/>
              </a:rPr>
              <a:t> (доступ свободный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1100" dirty="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rPr>
              <a:t>Зайти в «Авторский указатель»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F2442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886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70C0"/>
                </a:solidFill>
              </a:rPr>
              <a:t>Определение индекса цитируемости ученого с использованием БД «Российский индекс научного цитирования» (РИНЦ)</a:t>
            </a:r>
          </a:p>
        </p:txBody>
      </p:sp>
      <p:pic>
        <p:nvPicPr>
          <p:cNvPr id="2050" name="Picture 2" descr="C:\Документы\Рейтинг\eli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878428" cy="464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539</Words>
  <Application>Microsoft Office PowerPoint</Application>
  <PresentationFormat>Экран (4:3)</PresentationFormat>
  <Paragraphs>59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Инструкция для заполнения  рейтинга  научно-исследовательской  работы 2015 г.</vt:lpstr>
      <vt:lpstr>Перед заполнением рейтинга необходимо:</vt:lpstr>
      <vt:lpstr>Заходим в свой личный кабинет my.bsu.ru</vt:lpstr>
      <vt:lpstr>Презентация PowerPoint</vt:lpstr>
      <vt:lpstr>I. Публикации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2015-12-14T06:22:30Z</dcterms:created>
  <dcterms:modified xsi:type="dcterms:W3CDTF">2015-12-15T02:09:15Z</dcterms:modified>
</cp:coreProperties>
</file>