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69" r:id="rId2"/>
    <p:sldId id="371" r:id="rId3"/>
    <p:sldId id="370" r:id="rId4"/>
    <p:sldId id="363" r:id="rId5"/>
    <p:sldId id="265" r:id="rId6"/>
    <p:sldId id="373" r:id="rId7"/>
    <p:sldId id="372" r:id="rId8"/>
    <p:sldId id="348" r:id="rId9"/>
    <p:sldId id="349" r:id="rId10"/>
    <p:sldId id="275" r:id="rId11"/>
    <p:sldId id="350" r:id="rId12"/>
    <p:sldId id="352" r:id="rId13"/>
    <p:sldId id="336" r:id="rId14"/>
    <p:sldId id="374" r:id="rId15"/>
    <p:sldId id="298" r:id="rId16"/>
  </p:sldIdLst>
  <p:sldSz cx="10693400" cy="7561263"/>
  <p:notesSz cx="6858000" cy="9144000"/>
  <p:defaultTextStyle>
    <a:defPPr>
      <a:defRPr lang="ru-RU"/>
    </a:defPPr>
    <a:lvl1pPr marL="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78B1"/>
    <a:srgbClr val="0D90CD"/>
    <a:srgbClr val="FEE49A"/>
    <a:srgbClr val="006AB4"/>
    <a:srgbClr val="2D73BA"/>
    <a:srgbClr val="005EA0"/>
    <a:srgbClr val="006B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>
      <p:cViewPr varScale="1">
        <p:scale>
          <a:sx n="85" d="100"/>
          <a:sy n="85" d="100"/>
        </p:scale>
        <p:origin x="984" y="67"/>
      </p:cViewPr>
      <p:guideLst>
        <p:guide orient="horz" pos="2382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B8D44-A3E3-468F-A542-71E01C0976DA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AD01C-E5E9-41BD-B866-BCE9F68326B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46188" y="1143000"/>
            <a:ext cx="4365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Убрать ДВ и Сибирь, объединить контракты, сделать крупнее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A8314-F92D-4F62-A3A2-ECB34BBAF34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019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8894"/>
            <a:ext cx="908939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9BA19-3900-44D9-BD4F-77B9907772DE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728ED-EBE4-4D36-A260-A171463A17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9BA19-3900-44D9-BD4F-77B9907772DE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728ED-EBE4-4D36-A260-A171463A17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302803"/>
            <a:ext cx="2406015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0" y="302803"/>
            <a:ext cx="7039822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9BA19-3900-44D9-BD4F-77B9907772DE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728ED-EBE4-4D36-A260-A171463A17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9BA19-3900-44D9-BD4F-77B9907772DE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728ED-EBE4-4D36-A260-A171463A17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3"/>
            <a:ext cx="9089390" cy="150175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78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569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935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913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892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87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849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827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9BA19-3900-44D9-BD4F-77B9907772DE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728ED-EBE4-4D36-A260-A171463A17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670" y="1764296"/>
            <a:ext cx="4722918" cy="499008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5812" y="1764296"/>
            <a:ext cx="4722918" cy="499008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9BA19-3900-44D9-BD4F-77B9907772DE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728ED-EBE4-4D36-A260-A171463A17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2" cy="7053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2" cy="435647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9BA19-3900-44D9-BD4F-77B9907772DE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728ED-EBE4-4D36-A260-A171463A17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9BA19-3900-44D9-BD4F-77B9907772DE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728ED-EBE4-4D36-A260-A171463A17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9BA19-3900-44D9-BD4F-77B9907772DE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728ED-EBE4-4D36-A260-A171463A17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1050"/>
            <a:ext cx="3518055" cy="128121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823" y="301052"/>
            <a:ext cx="5977907" cy="6453328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0" y="1582266"/>
            <a:ext cx="3518055" cy="5172114"/>
          </a:xfrm>
        </p:spPr>
        <p:txBody>
          <a:bodyPr/>
          <a:lstStyle>
            <a:lvl1pPr marL="0" indent="0">
              <a:buNone/>
              <a:defRPr sz="1500"/>
            </a:lvl1pPr>
            <a:lvl2pPr marL="497845" indent="0">
              <a:buNone/>
              <a:defRPr sz="1300"/>
            </a:lvl2pPr>
            <a:lvl3pPr marL="995690" indent="0">
              <a:buNone/>
              <a:defRPr sz="1100"/>
            </a:lvl3pPr>
            <a:lvl4pPr marL="1493535" indent="0">
              <a:buNone/>
              <a:defRPr sz="1000"/>
            </a:lvl4pPr>
            <a:lvl5pPr marL="1991380" indent="0">
              <a:buNone/>
              <a:defRPr sz="1000"/>
            </a:lvl5pPr>
            <a:lvl6pPr marL="2489225" indent="0">
              <a:buNone/>
              <a:defRPr sz="1000"/>
            </a:lvl6pPr>
            <a:lvl7pPr marL="2987070" indent="0">
              <a:buNone/>
              <a:defRPr sz="1000"/>
            </a:lvl7pPr>
            <a:lvl8pPr marL="3484916" indent="0">
              <a:buNone/>
              <a:defRPr sz="1000"/>
            </a:lvl8pPr>
            <a:lvl9pPr marL="398276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9BA19-3900-44D9-BD4F-77B9907772DE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728ED-EBE4-4D36-A260-A171463A17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500"/>
            </a:lvl1pPr>
            <a:lvl2pPr marL="497845" indent="0">
              <a:buNone/>
              <a:defRPr sz="3000"/>
            </a:lvl2pPr>
            <a:lvl3pPr marL="995690" indent="0">
              <a:buNone/>
              <a:defRPr sz="2600"/>
            </a:lvl3pPr>
            <a:lvl4pPr marL="1493535" indent="0">
              <a:buNone/>
              <a:defRPr sz="2200"/>
            </a:lvl4pPr>
            <a:lvl5pPr marL="1991380" indent="0">
              <a:buNone/>
              <a:defRPr sz="2200"/>
            </a:lvl5pPr>
            <a:lvl6pPr marL="2489225" indent="0">
              <a:buNone/>
              <a:defRPr sz="2200"/>
            </a:lvl6pPr>
            <a:lvl7pPr marL="2987070" indent="0">
              <a:buNone/>
              <a:defRPr sz="2200"/>
            </a:lvl7pPr>
            <a:lvl8pPr marL="3484916" indent="0">
              <a:buNone/>
              <a:defRPr sz="2200"/>
            </a:lvl8pPr>
            <a:lvl9pPr marL="3982761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500"/>
            </a:lvl1pPr>
            <a:lvl2pPr marL="497845" indent="0">
              <a:buNone/>
              <a:defRPr sz="1300"/>
            </a:lvl2pPr>
            <a:lvl3pPr marL="995690" indent="0">
              <a:buNone/>
              <a:defRPr sz="1100"/>
            </a:lvl3pPr>
            <a:lvl4pPr marL="1493535" indent="0">
              <a:buNone/>
              <a:defRPr sz="1000"/>
            </a:lvl4pPr>
            <a:lvl5pPr marL="1991380" indent="0">
              <a:buNone/>
              <a:defRPr sz="1000"/>
            </a:lvl5pPr>
            <a:lvl6pPr marL="2489225" indent="0">
              <a:buNone/>
              <a:defRPr sz="1000"/>
            </a:lvl6pPr>
            <a:lvl7pPr marL="2987070" indent="0">
              <a:buNone/>
              <a:defRPr sz="1000"/>
            </a:lvl7pPr>
            <a:lvl8pPr marL="3484916" indent="0">
              <a:buNone/>
              <a:defRPr sz="1000"/>
            </a:lvl8pPr>
            <a:lvl9pPr marL="398276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9BA19-3900-44D9-BD4F-77B9907772DE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728ED-EBE4-4D36-A260-A171463A17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4296"/>
            <a:ext cx="9624060" cy="4990084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0" y="7008172"/>
            <a:ext cx="2495127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9BA19-3900-44D9-BD4F-77B9907772DE}" type="datetimeFigureOut">
              <a:rPr lang="ru-RU" smtClean="0"/>
              <a:pPr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79" y="7008172"/>
            <a:ext cx="3386243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3" y="7008172"/>
            <a:ext cx="2495127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728ED-EBE4-4D36-A260-A171463A172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9569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3384" indent="-373384" algn="l" defTabSz="995690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8998" indent="-311153" algn="l" defTabSz="99569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61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458" indent="-248923" algn="l" defTabSz="99569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40303" indent="-248923" algn="l" defTabSz="995690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8148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6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0692646" cy="7561263"/>
          </a:xfrm>
          <a:prstGeom prst="rect">
            <a:avLst/>
          </a:prstGeom>
        </p:spPr>
      </p:pic>
      <p:pic>
        <p:nvPicPr>
          <p:cNvPr id="4" name="Рисунок 3" descr="ук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961661">
            <a:off x="4347597" y="6724334"/>
            <a:ext cx="464430" cy="5344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909" y="6524290"/>
            <a:ext cx="2731276" cy="320768"/>
          </a:xfrm>
          <a:prstGeom prst="rect">
            <a:avLst/>
          </a:prstGeom>
          <a:noFill/>
        </p:spPr>
        <p:txBody>
          <a:bodyPr wrap="none" lIns="104306" tIns="52153" rIns="104306" bIns="52153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Franklin Gothic Book" pitchFamily="34" charset="0"/>
              </a:rPr>
              <a:t>Подробнее о компании </a:t>
            </a:r>
            <a:r>
              <a:rPr lang="en-US" sz="1400" dirty="0" smtClean="0">
                <a:solidFill>
                  <a:schemeClr val="bg1"/>
                </a:solidFill>
                <a:latin typeface="Franklin Gothic Book" pitchFamily="34" charset="0"/>
              </a:rPr>
              <a:t>AP Trade</a:t>
            </a:r>
            <a:endParaRPr lang="ru-RU" sz="1400" dirty="0">
              <a:solidFill>
                <a:schemeClr val="bg1"/>
              </a:solidFill>
              <a:latin typeface="Franklin Gothic Book" pitchFamily="34" charset="0"/>
            </a:endParaRPr>
          </a:p>
        </p:txBody>
      </p:sp>
      <p:pic>
        <p:nvPicPr>
          <p:cNvPr id="7" name="Рисунок 6" descr="Презентация ВУЗ (проф.чойс) ТОГУ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21"/>
            <a:ext cx="10693400" cy="75596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995" y="6767859"/>
            <a:ext cx="3943851" cy="320768"/>
          </a:xfrm>
          <a:prstGeom prst="rect">
            <a:avLst/>
          </a:prstGeom>
          <a:noFill/>
        </p:spPr>
        <p:txBody>
          <a:bodyPr wrap="none" lIns="104306" tIns="52153" rIns="104306" bIns="52153" rtlCol="0">
            <a:spAutoFit/>
          </a:bodyPr>
          <a:lstStyle/>
          <a:p>
            <a:r>
              <a:rPr lang="en-US" sz="1400" u="sng" dirty="0" smtClean="0">
                <a:solidFill>
                  <a:schemeClr val="bg1"/>
                </a:solidFill>
              </a:rPr>
              <a:t>https://www.youtube.com/watch?v=kw8KeEchD98</a:t>
            </a:r>
            <a:endParaRPr lang="ru-RU" sz="140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15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" y="349"/>
            <a:ext cx="10692892" cy="7560923"/>
          </a:xfrm>
          <a:prstGeom prst="rect">
            <a:avLst/>
          </a:prstGeom>
        </p:spPr>
      </p:pic>
      <p:pic>
        <p:nvPicPr>
          <p:cNvPr id="5" name="Рисунок 4" descr="лого презы верх синий1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34132" y="252239"/>
            <a:ext cx="3672000" cy="352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бенефиты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08" y="1111"/>
            <a:ext cx="10692384" cy="7559040"/>
          </a:xfrm>
          <a:prstGeom prst="rect">
            <a:avLst/>
          </a:prstGeom>
        </p:spPr>
      </p:pic>
      <p:pic>
        <p:nvPicPr>
          <p:cNvPr id="4" name="Рисунок 3" descr="лого презы верх синий1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34132" y="252239"/>
            <a:ext cx="3672000" cy="35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2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Значки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" y="1111"/>
            <a:ext cx="10692384" cy="7559040"/>
          </a:xfrm>
          <a:prstGeom prst="rect">
            <a:avLst/>
          </a:prstGeom>
        </p:spPr>
      </p:pic>
      <p:pic>
        <p:nvPicPr>
          <p:cNvPr id="5" name="Рисунок 4" descr="лого презы верх синий1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34132" y="252239"/>
            <a:ext cx="3672000" cy="35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9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!Вэлком Эй-Пи Трейд ОБНОВЛЕННЫЙ 4.jpg"/>
          <p:cNvPicPr>
            <a:picLocks noChangeAspect="1"/>
          </p:cNvPicPr>
          <p:nvPr/>
        </p:nvPicPr>
        <p:blipFill>
          <a:blip r:embed="rId2"/>
          <a:srcRect b="6180"/>
          <a:stretch>
            <a:fillRect/>
          </a:stretch>
        </p:blipFill>
        <p:spPr>
          <a:xfrm>
            <a:off x="0" y="433159"/>
            <a:ext cx="10692384" cy="7091888"/>
          </a:xfrm>
          <a:prstGeom prst="rect">
            <a:avLst/>
          </a:prstGeom>
        </p:spPr>
      </p:pic>
      <p:pic>
        <p:nvPicPr>
          <p:cNvPr id="5" name="Рисунок 4" descr="лого презы верх синий1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34132" y="252239"/>
            <a:ext cx="3672000" cy="352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65557" y="607364"/>
            <a:ext cx="9609388" cy="906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292" b="1">
                <a:solidFill>
                  <a:srgbClr val="0072BC"/>
                </a:solidFill>
              </a:rPr>
              <a:t>Наши контакты :</a:t>
            </a:r>
            <a:endParaRPr lang="ru-RU" sz="5292" b="1" dirty="0">
              <a:solidFill>
                <a:srgbClr val="0072BC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0795" y="1894048"/>
            <a:ext cx="5040842" cy="24675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5" b="1" dirty="0">
                <a:solidFill>
                  <a:srgbClr val="0070C0"/>
                </a:solidFill>
              </a:rPr>
              <a:t>Кастыркина Дарья</a:t>
            </a:r>
          </a:p>
          <a:p>
            <a:r>
              <a:rPr lang="ru-RU" sz="2205" dirty="0"/>
              <a:t>Региональный менеджер по персоналу </a:t>
            </a:r>
            <a:endParaRPr lang="ru-RU" sz="2205" dirty="0"/>
          </a:p>
          <a:p>
            <a:r>
              <a:rPr lang="ru-RU" sz="2205" dirty="0"/>
              <a:t>ООО </a:t>
            </a:r>
            <a:r>
              <a:rPr lang="ru-RU" sz="2205" dirty="0"/>
              <a:t>«Эй-Пи Трейд» </a:t>
            </a:r>
          </a:p>
          <a:p>
            <a:r>
              <a:rPr lang="ru-RU" sz="2205" dirty="0"/>
              <a:t>http://www.aptrade.ru/</a:t>
            </a:r>
          </a:p>
          <a:p>
            <a:r>
              <a:rPr lang="ru-RU" sz="2205" dirty="0"/>
              <a:t>г. </a:t>
            </a:r>
            <a:r>
              <a:rPr lang="ru-RU" sz="2205" dirty="0"/>
              <a:t>Барнаул</a:t>
            </a:r>
            <a:endParaRPr lang="ru-RU" sz="2205" dirty="0"/>
          </a:p>
          <a:p>
            <a:r>
              <a:rPr lang="ru-RU" sz="2205" dirty="0"/>
              <a:t>Моб</a:t>
            </a:r>
            <a:r>
              <a:rPr lang="ru-RU" sz="2205" dirty="0"/>
              <a:t>. телефон: 8-914-542-40-83</a:t>
            </a:r>
          </a:p>
          <a:p>
            <a:r>
              <a:rPr lang="ru-RU" sz="2205" dirty="0"/>
              <a:t>kastyrkina_ds@aptrade.ru</a:t>
            </a:r>
          </a:p>
        </p:txBody>
      </p:sp>
    </p:spTree>
    <p:extLst>
      <p:ext uri="{BB962C8B-B14F-4D97-AF65-F5344CB8AC3E}">
        <p14:creationId xmlns:p14="http://schemas.microsoft.com/office/powerpoint/2010/main" val="278066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!Вэлком Эй-Пи Трейд ОБНОВЛЕННЫЙ 20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" y="1111"/>
            <a:ext cx="10692384" cy="75590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мы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" y="1111"/>
            <a:ext cx="10692384" cy="7559040"/>
          </a:xfrm>
          <a:prstGeom prst="rect">
            <a:avLst/>
          </a:prstGeom>
        </p:spPr>
      </p:pic>
      <p:pic>
        <p:nvPicPr>
          <p:cNvPr id="8" name="Рисунок 7" descr="лого презы верх синий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858868" y="252239"/>
            <a:ext cx="3672000" cy="353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64" y="324247"/>
            <a:ext cx="2736304" cy="3121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564" y="476647"/>
            <a:ext cx="2736304" cy="312188"/>
          </a:xfrm>
          <a:prstGeom prst="rect">
            <a:avLst/>
          </a:prstGeom>
        </p:spPr>
      </p:pic>
      <p:pic>
        <p:nvPicPr>
          <p:cNvPr id="33" name="Рисунок 32" descr="лого презы верх белый1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34132" y="252239"/>
            <a:ext cx="3672408" cy="352787"/>
          </a:xfrm>
          <a:prstGeom prst="rect">
            <a:avLst/>
          </a:prstGeom>
        </p:spPr>
      </p:pic>
      <p:pic>
        <p:nvPicPr>
          <p:cNvPr id="22" name="Рисунок 21" descr="Безымянный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6"/>
            <a:ext cx="10693400" cy="7560651"/>
          </a:xfrm>
          <a:prstGeom prst="rect">
            <a:avLst/>
          </a:prstGeom>
        </p:spPr>
      </p:pic>
      <p:pic>
        <p:nvPicPr>
          <p:cNvPr id="25" name="Рисунок 24" descr="лого презы верх синий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858868" y="252239"/>
            <a:ext cx="3672000" cy="35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1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98" y="521970"/>
            <a:ext cx="2052228" cy="29432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116335"/>
            <a:ext cx="10693973" cy="64393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2" y="0"/>
            <a:ext cx="10693973" cy="12164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86260" y="540271"/>
            <a:ext cx="9115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b="1" dirty="0" smtClean="0">
                <a:solidFill>
                  <a:schemeClr val="bg1"/>
                </a:solidFill>
                <a:latin typeface="Glober Heavy" pitchFamily="50" charset="-52"/>
              </a:rPr>
              <a:t> БИЗНЕСЫ В УПРАВЛЕНИИ</a:t>
            </a:r>
            <a:endParaRPr lang="ru-RU" sz="4000" b="1" dirty="0">
              <a:solidFill>
                <a:schemeClr val="bg1"/>
              </a:solidFill>
              <a:latin typeface="Glober Heavy" pitchFamily="50" charset="-52"/>
            </a:endParaRPr>
          </a:p>
        </p:txBody>
      </p:sp>
      <p:pic>
        <p:nvPicPr>
          <p:cNvPr id="13" name="Рисунок 12" descr="!Вэлком Эй-Пи Трейд 2020 — магнат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3656186" y="4140671"/>
            <a:ext cx="2698626" cy="288032"/>
          </a:xfrm>
          <a:prstGeom prst="rect">
            <a:avLst/>
          </a:prstGeom>
        </p:spPr>
      </p:pic>
      <p:pic>
        <p:nvPicPr>
          <p:cNvPr id="14" name="Рисунок 13" descr="!Вэлком Эй-Пи Трейд 2020 — магнат.jpg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585788" y="4140671"/>
            <a:ext cx="80392" cy="288032"/>
          </a:xfrm>
          <a:prstGeom prst="rect">
            <a:avLst/>
          </a:prstGeom>
        </p:spPr>
      </p:pic>
      <p:pic>
        <p:nvPicPr>
          <p:cNvPr id="12" name="Рисунок 11" descr="!Вэлком Эй-Пи Трейд 2020 — магнат.jpg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594172" y="4140671"/>
            <a:ext cx="2016224" cy="288032"/>
          </a:xfrm>
          <a:prstGeom prst="rect">
            <a:avLst/>
          </a:prstGeom>
        </p:spPr>
      </p:pic>
      <p:pic>
        <p:nvPicPr>
          <p:cNvPr id="16" name="Рисунок 15" descr="лого презы верх белый1.pn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234132" y="252239"/>
            <a:ext cx="3672408" cy="35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0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!Вэлком Эй-Пи Трейд ОБНОВЛЕННЫЙ 20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" y="1111"/>
            <a:ext cx="10692384" cy="7559040"/>
          </a:xfrm>
          <a:prstGeom prst="rect">
            <a:avLst/>
          </a:prstGeom>
        </p:spPr>
      </p:pic>
      <p:pic>
        <p:nvPicPr>
          <p:cNvPr id="5" name="Рисунок 4" descr="лого презы верх белый1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34132" y="252239"/>
            <a:ext cx="3672408" cy="352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4" t="34516" r="25528" b="61501"/>
          <a:stretch/>
        </p:blipFill>
        <p:spPr>
          <a:xfrm>
            <a:off x="572505" y="2764158"/>
            <a:ext cx="1181488" cy="9236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t="7584" r="69748" b="87707"/>
          <a:stretch/>
        </p:blipFill>
        <p:spPr>
          <a:xfrm>
            <a:off x="572505" y="5289645"/>
            <a:ext cx="971171" cy="10919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2593" y="355322"/>
            <a:ext cx="9609388" cy="1721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292" b="1" dirty="0">
                <a:solidFill>
                  <a:srgbClr val="0072BC"/>
                </a:solidFill>
              </a:rPr>
              <a:t>РЕАЛИЗОВАННЫЕ ПРОЕКТЫ </a:t>
            </a:r>
          </a:p>
          <a:p>
            <a:r>
              <a:rPr lang="ru-RU" sz="5292" b="1" dirty="0">
                <a:solidFill>
                  <a:srgbClr val="0072BC"/>
                </a:solidFill>
              </a:rPr>
              <a:t>СОВМЕСТНО С ВУЗами:</a:t>
            </a:r>
            <a:endParaRPr lang="ru-RU" sz="5292" b="1" dirty="0">
              <a:solidFill>
                <a:srgbClr val="0072B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07969" y="2616936"/>
            <a:ext cx="3424413" cy="1449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5" b="1" dirty="0"/>
              <a:t>ProfChoice</a:t>
            </a:r>
          </a:p>
          <a:p>
            <a:r>
              <a:rPr lang="ru-RU" sz="1323" dirty="0"/>
              <a:t>Уникальный формат работы со студентами</a:t>
            </a:r>
          </a:p>
          <a:p>
            <a:r>
              <a:rPr lang="ru-RU" sz="1323" dirty="0"/>
              <a:t>Игровая форма</a:t>
            </a:r>
          </a:p>
          <a:p>
            <a:r>
              <a:rPr lang="ru-RU" sz="1323" dirty="0"/>
              <a:t>Оцениваем компетенции</a:t>
            </a:r>
          </a:p>
          <a:p>
            <a:r>
              <a:rPr lang="ru-RU" sz="1323" dirty="0"/>
              <a:t>Помогаем </a:t>
            </a:r>
            <a:r>
              <a:rPr lang="ru-RU" sz="1323" dirty="0"/>
              <a:t>в развитии </a:t>
            </a:r>
            <a:r>
              <a:rPr lang="ru-RU" sz="1323" dirty="0"/>
              <a:t>компетенций и выборе карьеры</a:t>
            </a:r>
            <a:endParaRPr lang="ru-RU" sz="1323" dirty="0"/>
          </a:p>
        </p:txBody>
      </p:sp>
      <p:sp>
        <p:nvSpPr>
          <p:cNvPr id="8" name="TextBox 7"/>
          <p:cNvSpPr txBox="1"/>
          <p:nvPr/>
        </p:nvSpPr>
        <p:spPr>
          <a:xfrm>
            <a:off x="7000727" y="2616936"/>
            <a:ext cx="3418896" cy="1856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5" b="1" dirty="0"/>
              <a:t>Школа продаж</a:t>
            </a:r>
          </a:p>
          <a:p>
            <a:r>
              <a:rPr lang="ru-RU" sz="1323" dirty="0"/>
              <a:t>ТОП менеджмент обучает всем блокам бизнеса: продажи, финансы, </a:t>
            </a:r>
            <a:r>
              <a:rPr lang="en-US" sz="1323" dirty="0"/>
              <a:t>IT</a:t>
            </a:r>
            <a:r>
              <a:rPr lang="ru-RU" sz="1323" dirty="0"/>
              <a:t>,</a:t>
            </a:r>
            <a:r>
              <a:rPr lang="en-US" sz="1323" dirty="0"/>
              <a:t> HR</a:t>
            </a:r>
            <a:endParaRPr lang="ru-RU" sz="1323" dirty="0"/>
          </a:p>
          <a:p>
            <a:r>
              <a:rPr lang="ru-RU" sz="1323" dirty="0"/>
              <a:t>Группа до 30 студентов </a:t>
            </a:r>
          </a:p>
          <a:p>
            <a:r>
              <a:rPr lang="ru-RU" sz="1323" dirty="0"/>
              <a:t>Срок курса: 2 месяца (занятия 1 раз в неделю)</a:t>
            </a:r>
            <a:endParaRPr lang="ru-RU" sz="1323" dirty="0"/>
          </a:p>
          <a:p>
            <a:r>
              <a:rPr lang="ru-RU" sz="1323" dirty="0"/>
              <a:t>Только </a:t>
            </a:r>
            <a:r>
              <a:rPr lang="ru-RU" sz="1323" dirty="0"/>
              <a:t>практика</a:t>
            </a:r>
          </a:p>
          <a:p>
            <a:r>
              <a:rPr lang="ru-RU" sz="1323" dirty="0"/>
              <a:t>Дипломы об окончании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58598" y="5027190"/>
            <a:ext cx="3716107" cy="1653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5" b="1" dirty="0"/>
              <a:t>Интернатура</a:t>
            </a:r>
          </a:p>
          <a:p>
            <a:r>
              <a:rPr lang="ru-RU" sz="1323" dirty="0"/>
              <a:t>Оплачивается: </a:t>
            </a:r>
            <a:r>
              <a:rPr lang="ru-RU" sz="1323" dirty="0"/>
              <a:t>60 000 на </a:t>
            </a:r>
            <a:r>
              <a:rPr lang="ru-RU" sz="1323" dirty="0"/>
              <a:t>руки в месяц</a:t>
            </a:r>
            <a:endParaRPr lang="ru-RU" sz="1323" dirty="0"/>
          </a:p>
          <a:p>
            <a:r>
              <a:rPr lang="ru-RU" sz="1323" dirty="0"/>
              <a:t>Длительность: 3 </a:t>
            </a:r>
            <a:r>
              <a:rPr lang="ru-RU" sz="1323" dirty="0"/>
              <a:t>месяца</a:t>
            </a:r>
          </a:p>
          <a:p>
            <a:r>
              <a:rPr lang="ru-RU" sz="1323" dirty="0"/>
              <a:t>Только реальные бизнес кейсы</a:t>
            </a:r>
          </a:p>
          <a:p>
            <a:r>
              <a:rPr lang="ru-RU" sz="1323" dirty="0"/>
              <a:t>Развитие </a:t>
            </a:r>
            <a:r>
              <a:rPr lang="ru-RU" sz="1323" dirty="0"/>
              <a:t>компетенций будущего</a:t>
            </a:r>
            <a:endParaRPr lang="ru-RU" sz="1323" dirty="0"/>
          </a:p>
          <a:p>
            <a:r>
              <a:rPr lang="ru-RU" sz="1323" dirty="0"/>
              <a:t>Перспективы через </a:t>
            </a:r>
            <a:r>
              <a:rPr lang="en-US" sz="1323" dirty="0"/>
              <a:t>4</a:t>
            </a:r>
            <a:r>
              <a:rPr lang="ru-RU" sz="1323" dirty="0"/>
              <a:t> месяца в доходе </a:t>
            </a:r>
            <a:r>
              <a:rPr lang="en-US" sz="1323" dirty="0"/>
              <a:t>8</a:t>
            </a:r>
            <a:r>
              <a:rPr lang="ru-RU" sz="1323" dirty="0"/>
              <a:t>0 000 рублей на руки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00727" y="5618284"/>
            <a:ext cx="1747611" cy="838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5" b="1" dirty="0"/>
              <a:t>Практика</a:t>
            </a:r>
          </a:p>
          <a:p>
            <a:r>
              <a:rPr lang="ru-RU" sz="1323" dirty="0"/>
              <a:t>Преддипломная</a:t>
            </a:r>
            <a:r>
              <a:rPr lang="ru-RU" sz="1323" dirty="0"/>
              <a:t>, </a:t>
            </a:r>
            <a:r>
              <a:rPr lang="ru-RU" sz="1323" dirty="0"/>
              <a:t>производственная</a:t>
            </a:r>
            <a:endParaRPr lang="ru-RU" sz="1323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1" t="52097" r="60524" b="43989"/>
          <a:stretch/>
        </p:blipFill>
        <p:spPr>
          <a:xfrm>
            <a:off x="5826410" y="5571714"/>
            <a:ext cx="1132324" cy="9075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411" y="2865717"/>
            <a:ext cx="850512" cy="85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7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юди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" y="1111"/>
            <a:ext cx="10692384" cy="7559040"/>
          </a:xfrm>
          <a:prstGeom prst="rect">
            <a:avLst/>
          </a:prstGeom>
        </p:spPr>
      </p:pic>
      <p:pic>
        <p:nvPicPr>
          <p:cNvPr id="3" name="Рисунок 2" descr="лого презы верх белый1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34132" y="252239"/>
            <a:ext cx="3672408" cy="35278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элком Эй-Пи Трейд 202035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972318"/>
            <a:ext cx="10691622" cy="6588213"/>
          </a:xfrm>
          <a:prstGeom prst="rect">
            <a:avLst/>
          </a:prstGeom>
        </p:spPr>
      </p:pic>
      <p:pic>
        <p:nvPicPr>
          <p:cNvPr id="5" name="Рисунок 4" descr="лого презы верх синий1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34132" y="252239"/>
            <a:ext cx="3672000" cy="35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6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Вэлком Эй-Пи Трейд 20204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900310"/>
            <a:ext cx="10691622" cy="6660221"/>
          </a:xfrm>
          <a:prstGeom prst="rect">
            <a:avLst/>
          </a:prstGeom>
        </p:spPr>
      </p:pic>
      <p:pic>
        <p:nvPicPr>
          <p:cNvPr id="4" name="Рисунок 3" descr="лого презы верх синий1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34132" y="252239"/>
            <a:ext cx="3672000" cy="35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4252</TotalTime>
  <Words>146</Words>
  <Application>Microsoft Office PowerPoint</Application>
  <PresentationFormat>Произвольный</PresentationFormat>
  <Paragraphs>34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Franklin Gothic Book</vt:lpstr>
      <vt:lpstr>Glober Heavy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Usr</dc:creator>
  <cp:lastModifiedBy>Кастыркина Дарья</cp:lastModifiedBy>
  <cp:revision>225</cp:revision>
  <dcterms:created xsi:type="dcterms:W3CDTF">2020-03-24T04:29:04Z</dcterms:created>
  <dcterms:modified xsi:type="dcterms:W3CDTF">2021-10-12T06:51:32Z</dcterms:modified>
</cp:coreProperties>
</file>