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256" r:id="rId2"/>
    <p:sldId id="394" r:id="rId3"/>
    <p:sldId id="405" r:id="rId4"/>
    <p:sldId id="406" r:id="rId5"/>
    <p:sldId id="427" r:id="rId6"/>
    <p:sldId id="407" r:id="rId7"/>
    <p:sldId id="428" r:id="rId8"/>
    <p:sldId id="408" r:id="rId9"/>
    <p:sldId id="429" r:id="rId10"/>
    <p:sldId id="409" r:id="rId11"/>
    <p:sldId id="430" r:id="rId12"/>
    <p:sldId id="432" r:id="rId13"/>
    <p:sldId id="410" r:id="rId14"/>
    <p:sldId id="433" r:id="rId15"/>
    <p:sldId id="411" r:id="rId16"/>
    <p:sldId id="412" r:id="rId17"/>
    <p:sldId id="431" r:id="rId18"/>
    <p:sldId id="413" r:id="rId19"/>
    <p:sldId id="424" r:id="rId20"/>
    <p:sldId id="415" r:id="rId21"/>
    <p:sldId id="416" r:id="rId22"/>
    <p:sldId id="417" r:id="rId23"/>
    <p:sldId id="418" r:id="rId24"/>
    <p:sldId id="301" r:id="rId25"/>
    <p:sldId id="300" r:id="rId26"/>
    <p:sldId id="377" r:id="rId27"/>
    <p:sldId id="304" r:id="rId28"/>
    <p:sldId id="422" r:id="rId29"/>
    <p:sldId id="342" r:id="rId30"/>
    <p:sldId id="397" r:id="rId31"/>
    <p:sldId id="373" r:id="rId32"/>
    <p:sldId id="308" r:id="rId33"/>
    <p:sldId id="420" r:id="rId34"/>
    <p:sldId id="421" r:id="rId35"/>
    <p:sldId id="302" r:id="rId36"/>
    <p:sldId id="345" r:id="rId37"/>
    <p:sldId id="376" r:id="rId38"/>
    <p:sldId id="414" r:id="rId39"/>
    <p:sldId id="303" r:id="rId40"/>
    <p:sldId id="391" r:id="rId41"/>
    <p:sldId id="403" r:id="rId42"/>
    <p:sldId id="425" r:id="rId43"/>
    <p:sldId id="402" r:id="rId44"/>
    <p:sldId id="306" r:id="rId45"/>
    <p:sldId id="305" r:id="rId46"/>
    <p:sldId id="419" r:id="rId47"/>
    <p:sldId id="273" r:id="rId4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1597" autoAdjust="0"/>
  </p:normalViewPr>
  <p:slideViewPr>
    <p:cSldViewPr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D6BD16-01D9-41C1-83C1-9AF52B8B75F8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A8FB43-219F-49B8-BC2A-A9F76EF65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EA172-043C-4688-A96E-365CA55BFBBF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44C2-3037-4AEE-B6A1-4C48C90D4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CA4FA-0920-4617-B625-5D59107957C9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56EB3-335C-41A2-A466-D17A11801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AAEDB-5723-44AF-B5D4-0553C1D4A45C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C9961-5C74-4F98-ABA7-97F1D2402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E1CA3-CBC1-40A6-BD48-BC0F70C505DC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38C-134C-4478-B5B1-8D7FB8606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39E05-CBC6-4CF2-992E-574ADF530E52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B16-308A-4700-BBEB-1F54099A75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2B8CC-972C-46D7-8092-DBEEE0613203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89100-19D2-4AA1-BDC5-8B7348C23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45DB5-DFC9-443F-A369-EABB7D845D23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35E6A-A565-46A8-9CE4-68FF11F11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854F7-723E-4403-B601-CE07A823EF79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D957F-D3A1-4A72-B2D9-10ABF28AE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5C9E5-BA3C-4FD3-ACEC-7EEEB438A037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85D1-D7B3-4224-9C10-75627B69A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A636-BD9A-40AD-A9C6-200D221B6C83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1D538-B5FA-44E3-A9EC-620CDC8B8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CAFA-0066-4ECB-BA0C-CC044F4121AD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431A-B6C4-4FC9-8D7A-B5297789C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02BD0-32FD-4DEA-B200-8CE98E0BA641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FD618-0F4D-4D9C-AD87-7898F26EE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B35188-0649-422F-9250-90174EDDCDFC}" type="datetimeFigureOut">
              <a:rPr lang="ru-RU"/>
              <a:pPr>
                <a:defRPr/>
              </a:pPr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959CD4-2475-4D93-AD4F-23891704A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9" r:id="rId2"/>
    <p:sldLayoutId id="2147483686" r:id="rId3"/>
    <p:sldLayoutId id="2147483680" r:id="rId4"/>
    <p:sldLayoutId id="2147483681" r:id="rId5"/>
    <p:sldLayoutId id="2147483682" r:id="rId6"/>
    <p:sldLayoutId id="2147483687" r:id="rId7"/>
    <p:sldLayoutId id="2147483688" r:id="rId8"/>
    <p:sldLayoutId id="2147483689" r:id="rId9"/>
    <p:sldLayoutId id="2147483683" r:id="rId10"/>
    <p:sldLayoutId id="2147483690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 descr="0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8888" y="4076700"/>
            <a:ext cx="5976937" cy="865188"/>
          </a:xfrm>
          <a:solidFill>
            <a:schemeClr val="bg1">
              <a:alpha val="63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проректор по административно-хозяйственной работе</a:t>
            </a:r>
            <a:r>
              <a:rPr lang="en-US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6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Намнанов</a:t>
            </a:r>
            <a:r>
              <a:rPr lang="ru-RU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Д.Д.</a:t>
            </a:r>
            <a:r>
              <a:rPr lang="ru-RU" sz="1600" b="1" dirty="0" smtClean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1600" b="1" dirty="0" smtClean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1600" b="1" dirty="0" smtClean="0">
              <a:solidFill>
                <a:srgbClr val="2862A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0825" y="1571612"/>
            <a:ext cx="8536017" cy="922351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txBody>
          <a:bodyPr anchor="b"/>
          <a:lstStyle/>
          <a:p>
            <a:pPr algn="ctr">
              <a:defRPr/>
            </a:pPr>
            <a:r>
              <a:rPr lang="ru-RU" sz="2400" b="1" dirty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        </a:t>
            </a:r>
          </a:p>
          <a:p>
            <a:pPr algn="ctr"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Отчет о выполнении 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Программы модернизации имущества, хозяйственных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и ремонтных работ в 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2020г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. </a:t>
            </a:r>
          </a:p>
          <a:p>
            <a:pPr algn="ctr"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и план основных мероприятий АХЧ университета на 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2021г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89300" y="6497638"/>
            <a:ext cx="2303463" cy="382587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anchor="b"/>
          <a:lstStyle/>
          <a:p>
            <a:pPr algn="ctr">
              <a:defRPr/>
            </a:pPr>
            <a:r>
              <a:rPr lang="ru-RU" sz="2800" dirty="0">
                <a:solidFill>
                  <a:srgbClr val="FFFFFF"/>
                </a:solidFill>
                <a:latin typeface="Candara" pitchFamily="34" charset="0"/>
                <a:cs typeface="+mn-cs"/>
              </a:rPr>
              <a:t> </a:t>
            </a:r>
            <a:br>
              <a:rPr lang="ru-RU" sz="2800" dirty="0">
                <a:solidFill>
                  <a:srgbClr val="FFFFFF"/>
                </a:solidFill>
                <a:latin typeface="Candara" pitchFamily="34" charset="0"/>
                <a:cs typeface="+mn-cs"/>
              </a:rPr>
            </a:b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/>
            </a:r>
            <a:b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</a:br>
            <a:r>
              <a:rPr lang="ru-RU" sz="1600" b="1" dirty="0" smtClean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25 марта 2021 </a:t>
            </a:r>
            <a:r>
              <a:rPr lang="ru-RU" sz="1600" b="1" dirty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г.</a:t>
            </a:r>
          </a:p>
        </p:txBody>
      </p:sp>
      <p:pic>
        <p:nvPicPr>
          <p:cNvPr id="15365" name="Picture 23" descr="гш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1775" y="188913"/>
            <a:ext cx="83661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62036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фасада спортзала  Главного корпуса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Содержимое 4" descr="C:\Users\user\AppData\Local\Temp\Rar$DIa2740.3325\IMG_20200825_1132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3116"/>
            <a:ext cx="4214842" cy="28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8000" y="-7277099"/>
            <a:ext cx="4298400" cy="241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3116"/>
            <a:ext cx="39273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5072066" y="1428736"/>
            <a:ext cx="3822192" cy="63976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62036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фасада спортзала  Главного корпуса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0" y="-7277099"/>
            <a:ext cx="4298400" cy="241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5072066" y="1428736"/>
            <a:ext cx="3822192" cy="63976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8"/>
            <a:ext cx="414340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071678"/>
            <a:ext cx="450059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62036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фасада спортзала  Главного корпуса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0" y="-7277099"/>
            <a:ext cx="4298400" cy="241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2357422" y="1357298"/>
            <a:ext cx="3822192" cy="63976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8"/>
            <a:ext cx="400052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user\Desktop\Кап.ремонт 2020\ФОТОграфии объектов\ОКС капрем 2020\Капремонт фасада спортзала\IMG_20201225_15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071678"/>
            <a:ext cx="4481613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потолков, СКС, устройство перегородок  Главного корпуса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 descr="D:\Занданов\ФОТО\фото корпусов для капремонта\главный корпус\IMG_20200228_1019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3929090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Temp\Rar$DIa1180.6239\IMG_20201119_1106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071678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4500562" y="1428736"/>
            <a:ext cx="3822192" cy="63976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потолков, СКС, устройство перегородок  Главного корпуса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71678"/>
            <a:ext cx="228844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357430"/>
            <a:ext cx="51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2357422" y="1357298"/>
            <a:ext cx="3822192" cy="63976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кровли столовой Главного корпуса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 descr="C:\Users\user\Desktop\Кап.ремонт 2020\Столовая гл.корп\фото до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0"/>
            <a:ext cx="392909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Кап.ремонт 2020\Столовая гл.корп\фото после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000240"/>
            <a:ext cx="4284456" cy="421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6"/>
          <p:cNvSpPr txBox="1">
            <a:spLocks/>
          </p:cNvSpPr>
          <p:nvPr/>
        </p:nvSpPr>
        <p:spPr>
          <a:xfrm>
            <a:off x="4500562" y="1428736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помещений по ул. Добролюбова, 5</a:t>
            </a: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 descr="D:\Занданов\ФОТО\Добролюбова\IMG_20200304_1348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3116"/>
            <a:ext cx="4058098" cy="290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3116"/>
            <a:ext cx="4287600" cy="290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>
          <a:xfrm>
            <a:off x="4500562" y="1428736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помещений по ул. Добролюбова, 5</a:t>
            </a: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14340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000240"/>
            <a:ext cx="440562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4500562" y="1428736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помещений по ул. Добролюбова, 5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 descr="D:\Занданов\ФОТО\Добролюбова\IMG_20200526_1412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85992"/>
            <a:ext cx="4214842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14554"/>
            <a:ext cx="4287600" cy="290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6"/>
          <p:cNvSpPr txBox="1">
            <a:spLocks/>
          </p:cNvSpPr>
          <p:nvPr/>
        </p:nvSpPr>
        <p:spPr>
          <a:xfrm>
            <a:off x="4500562" y="1428736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804846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Монтаж СКУД в Главном корпусе и УК №1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597603" cy="480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358078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5"/>
          <p:cNvSpPr txBox="1">
            <a:spLocks/>
          </p:cNvSpPr>
          <p:nvPr/>
        </p:nvSpPr>
        <p:spPr bwMode="auto">
          <a:xfrm>
            <a:off x="500034" y="1071546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6"/>
          <p:cNvSpPr txBox="1">
            <a:spLocks/>
          </p:cNvSpPr>
          <p:nvPr/>
        </p:nvSpPr>
        <p:spPr>
          <a:xfrm>
            <a:off x="2000232" y="1000108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5"/>
          <p:cNvSpPr txBox="1">
            <a:spLocks/>
          </p:cNvSpPr>
          <p:nvPr/>
        </p:nvSpPr>
        <p:spPr bwMode="auto">
          <a:xfrm>
            <a:off x="652434" y="1223946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571612"/>
            <a:ext cx="8501122" cy="507209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800" dirty="0" smtClean="0"/>
              <a:t>В соответствии с Программой модернизации недвижимого имущества университета </a:t>
            </a:r>
            <a:r>
              <a:rPr lang="ru-RU" sz="2800" dirty="0" err="1" smtClean="0"/>
              <a:t>Минобрнауки</a:t>
            </a:r>
            <a:r>
              <a:rPr lang="ru-RU" sz="2800" dirty="0" smtClean="0"/>
              <a:t> России были выделены средства на капитальный ремонт объектов и проведение мероприятий по антитеррористической защищенности объектов в объеме – 79 млн. руб. в том числе: на капитальный ремонт объектов университета – 48,9 млн. руб.; на мероприятия по антитеррористической защищенности в соответствии с паспортами безопасности объектов –  30,1 млн. руб.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Итоги выполнения Программы модернизации имущества в 2020г.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252537"/>
          </a:xfrm>
        </p:spPr>
        <p:txBody>
          <a:bodyPr/>
          <a:lstStyle/>
          <a:p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Работы по капитальному ремонту кровли зданий общежитий №4 и №5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 descr="C:\Users\user\Desktop\Кап.ремонт 2020\Общ 4,5 Кровля\Фото до\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418338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6"/>
          <p:cNvSpPr txBox="1">
            <a:spLocks/>
          </p:cNvSpPr>
          <p:nvPr/>
        </p:nvSpPr>
        <p:spPr>
          <a:xfrm>
            <a:off x="4500562" y="1428736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00240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Работы по капитальному ремонту кровли зданий общежитий №4 и №5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1" name="Picture 3" descr="C:\Users\user\Desktop\Мои документы\Лена\Намнанов\ОКС капрем 2020\Капитальный ремонт кровли общ4,5\IMG_20210219_154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7999" y="-7277099"/>
            <a:ext cx="4287600" cy="2409631"/>
          </a:xfrm>
          <a:prstGeom prst="rect">
            <a:avLst/>
          </a:prstGeom>
          <a:noFill/>
        </p:spPr>
      </p:pic>
      <p:pic>
        <p:nvPicPr>
          <p:cNvPr id="7172" name="Picture 4" descr="C:\Users\user\Desktop\Мои документы\Лена\Намнанов\ОКС капрем 2020\Капитальный ремонт кровли общ4,5\IMG_20210219_154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14554"/>
            <a:ext cx="4213128" cy="2928958"/>
          </a:xfrm>
          <a:prstGeom prst="rect">
            <a:avLst/>
          </a:prstGeom>
          <a:noFill/>
        </p:spPr>
      </p:pic>
      <p:pic>
        <p:nvPicPr>
          <p:cNvPr id="6" name="Рисунок 5" descr="C:\Users\user\Desktop\Кап.ремонт 2020\Общ 4,5 Кровля\Фото до\общ 4\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14554"/>
            <a:ext cx="425173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4500562" y="1428736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252537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технологической вентиляции столовой в общежитии №6, УК4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4" name="Picture 2" descr="C:\Users\user\Desktop\Мои документы\Лена\Намнанов\ОКС капрем 2020\Кап.ремонт технол. вентиляции УК4\IMG_20201229_102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4143405" cy="2643206"/>
          </a:xfrm>
          <a:prstGeom prst="rect">
            <a:avLst/>
          </a:prstGeom>
          <a:noFill/>
        </p:spPr>
      </p:pic>
      <p:pic>
        <p:nvPicPr>
          <p:cNvPr id="8195" name="Picture 3" descr="C:\Users\user\Desktop\Мои документы\Лена\Намнанов\ОКС капрем 2020\Кап.ремонт технол. вентиляции УК4\IMG_20201209_102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357430"/>
            <a:ext cx="4287600" cy="2695383"/>
          </a:xfrm>
          <a:prstGeom prst="rect">
            <a:avLst/>
          </a:prstGeom>
          <a:noFill/>
        </p:spPr>
      </p:pic>
      <p:sp>
        <p:nvSpPr>
          <p:cNvPr id="5" name="Текст 6"/>
          <p:cNvSpPr txBox="1">
            <a:spLocks/>
          </p:cNvSpPr>
          <p:nvPr/>
        </p:nvSpPr>
        <p:spPr>
          <a:xfrm>
            <a:off x="2357422" y="1643050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Замена маршевых дверей в общежитиях №2,3,6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4357670"/>
            <a:ext cx="4357718" cy="235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C:\Users\user\Desktop\Мои документы\Лена\Намнанов\ОКС капрем 2020\Замена маршевых дверей Общ.2\IMG_20201214_104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714488"/>
            <a:ext cx="4357718" cy="2541372"/>
          </a:xfrm>
          <a:prstGeom prst="rect">
            <a:avLst/>
          </a:prstGeom>
          <a:noFill/>
        </p:spPr>
      </p:pic>
      <p:pic>
        <p:nvPicPr>
          <p:cNvPr id="9221" name="Picture 5" descr="C:\Users\user\Desktop\Мои документы\Лена\Намнанов\ОКС капрем 2020\Замена маршевых дверей Общ.2\IMG_20201119_103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8"/>
            <a:ext cx="4164857" cy="2541372"/>
          </a:xfrm>
          <a:prstGeom prst="rect">
            <a:avLst/>
          </a:prstGeom>
          <a:noFill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357694"/>
            <a:ext cx="4213128" cy="239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5"/>
          <p:cNvSpPr txBox="1">
            <a:spLocks/>
          </p:cNvSpPr>
          <p:nvPr/>
        </p:nvSpPr>
        <p:spPr bwMode="auto">
          <a:xfrm>
            <a:off x="428596" y="1214422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4500562" y="1214422"/>
            <a:ext cx="3822192" cy="496886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333375"/>
            <a:ext cx="8229600" cy="790575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имущественным вопросам: </a:t>
            </a:r>
            <a:b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496300" cy="5400675"/>
          </a:xfrm>
        </p:spPr>
        <p:txBody>
          <a:bodyPr/>
          <a:lstStyle/>
          <a:p>
            <a:pPr marL="722313" lvl="1" indent="-419100" algn="just">
              <a:lnSpc>
                <a:spcPct val="80000"/>
              </a:lnSpc>
            </a:pPr>
            <a:r>
              <a:rPr lang="ru-RU" sz="2800" dirty="0" smtClean="0"/>
              <a:t>Всего, по состоянию на 31.12.2020г. за Университетом закреплено:</a:t>
            </a:r>
          </a:p>
          <a:p>
            <a:pPr marL="722313" lvl="1" indent="-419100" algn="just">
              <a:lnSpc>
                <a:spcPct val="80000"/>
              </a:lnSpc>
            </a:pPr>
            <a:r>
              <a:rPr lang="ru-RU" sz="2800" dirty="0" smtClean="0"/>
              <a:t>- 99 зданий, строений и сооружений, а также 31 земельных участков. </a:t>
            </a:r>
          </a:p>
          <a:p>
            <a:pPr marL="722313" lvl="1" indent="-419100" algn="just">
              <a:lnSpc>
                <a:spcPct val="80000"/>
              </a:lnSpc>
            </a:pPr>
            <a:r>
              <a:rPr lang="ru-RU" sz="2800" dirty="0" smtClean="0"/>
              <a:t>В соответствии с Федеральным законом №218-ФЗ от 13 июля 2015 года «О государственной регистрации недвижимости»:</a:t>
            </a:r>
          </a:p>
          <a:p>
            <a:pPr marL="722313" lvl="1" indent="-419100" algn="just">
              <a:lnSpc>
                <a:spcPct val="80000"/>
              </a:lnSpc>
            </a:pPr>
            <a:r>
              <a:rPr lang="ru-RU" sz="2800" dirty="0" smtClean="0"/>
              <a:t>- земельные участки зарегистрированы в полном объеме (100%);</a:t>
            </a:r>
          </a:p>
          <a:p>
            <a:pPr marL="722313" lvl="1" indent="-419100" algn="just">
              <a:lnSpc>
                <a:spcPct val="80000"/>
              </a:lnSpc>
            </a:pPr>
            <a:r>
              <a:rPr lang="ru-RU" sz="2800" dirty="0" smtClean="0"/>
              <a:t>- здания, строения и сооружения зарегистрированы на 98,9%.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642350" cy="1252537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обеспечению пожарной безопасности:</a:t>
            </a:r>
            <a:b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569325" cy="5448321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cs typeface="Times New Roman" pitchFamily="18" charset="0"/>
              </a:rPr>
              <a:t>соответствии с планом работы были выполнены основные мероприятия,  в том числе: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dirty="0" smtClean="0"/>
              <a:t>- на конкурсной основе монтаж системы АПС и СОУЭ на следующих объектах:</a:t>
            </a:r>
            <a:r>
              <a:rPr lang="ru-RU" b="1" dirty="0" smtClean="0"/>
              <a:t> </a:t>
            </a:r>
            <a:r>
              <a:rPr lang="ru-RU" dirty="0" smtClean="0"/>
              <a:t>УК №2, УК №4; УК №6; Дом спорта;</a:t>
            </a:r>
          </a:p>
          <a:p>
            <a:r>
              <a:rPr lang="ru-RU" dirty="0" smtClean="0"/>
              <a:t>- испытания внутреннего противопожарного водопровода (пожарных кранов – ПК), перекатка пожарных рукавов; </a:t>
            </a:r>
          </a:p>
          <a:p>
            <a:r>
              <a:rPr lang="ru-RU" dirty="0" smtClean="0"/>
              <a:t>- замеры сопротивления изоляции электросети и заземления электрооборудования; </a:t>
            </a:r>
          </a:p>
          <a:p>
            <a:r>
              <a:rPr lang="ru-RU" dirty="0" smtClean="0"/>
              <a:t>- проверка и зарядка огнетушителей; </a:t>
            </a:r>
          </a:p>
          <a:p>
            <a:r>
              <a:rPr lang="ru-RU" dirty="0" smtClean="0"/>
              <a:t>- замена подменного фонда средств пожаротушения: огнетушители; </a:t>
            </a:r>
          </a:p>
          <a:p>
            <a:r>
              <a:rPr lang="ru-RU" dirty="0" smtClean="0"/>
              <a:t>- огнезащитная обработка деревянных конструкций крыш зданий;</a:t>
            </a:r>
          </a:p>
          <a:p>
            <a:pPr algn="just">
              <a:lnSpc>
                <a:spcPct val="80000"/>
              </a:lnSpc>
              <a:buFontTx/>
              <a:buChar char="-"/>
            </a:pPr>
            <a:endParaRPr lang="ru-RU" sz="2000" dirty="0" smtClean="0"/>
          </a:p>
          <a:p>
            <a:pPr algn="just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642350" cy="1252537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обеспечению пожарной безопасности:</a:t>
            </a:r>
            <a:b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569325" cy="573407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dirty="0" smtClean="0"/>
              <a:t>- монтаж противопожарных дверей и перегородок в УК №2,4,6, главный корпус (по предписанию </a:t>
            </a:r>
            <a:r>
              <a:rPr lang="ru-RU" dirty="0" err="1" smtClean="0"/>
              <a:t>Госпожнадзора</a:t>
            </a:r>
            <a:r>
              <a:rPr lang="ru-RU" dirty="0" smtClean="0"/>
              <a:t>).</a:t>
            </a:r>
          </a:p>
          <a:p>
            <a:pPr algn="just">
              <a:lnSpc>
                <a:spcPct val="90000"/>
              </a:lnSpc>
            </a:pPr>
            <a:r>
              <a:rPr lang="ru-RU" dirty="0" smtClean="0"/>
              <a:t>         В октябре-месяце 2020г. была направлена заявка в </a:t>
            </a:r>
            <a:r>
              <a:rPr lang="ru-RU" dirty="0" err="1" smtClean="0"/>
              <a:t>Минобрнауки</a:t>
            </a:r>
            <a:r>
              <a:rPr lang="ru-RU" dirty="0" smtClean="0"/>
              <a:t> РФ «О потребности в дополнительных бюджетных ассигнованиях на обеспечение пожарной безопасности на 2021г.» на общую сумму 11 274,68 руб. </a:t>
            </a:r>
          </a:p>
          <a:p>
            <a:pPr algn="just">
              <a:lnSpc>
                <a:spcPct val="90000"/>
              </a:lnSpc>
            </a:pPr>
            <a:r>
              <a:rPr lang="ru-RU" dirty="0" smtClean="0"/>
              <a:t>        Потребность в дополнительных бюджетных ассигнованиях на обеспечение АТЗ объектов составляет</a:t>
            </a:r>
            <a:r>
              <a:rPr lang="ru-RU" b="1" dirty="0" smtClean="0"/>
              <a:t> – 17,2 млн. руб., в том числе:</a:t>
            </a:r>
            <a:r>
              <a:rPr lang="ru-RU" dirty="0" smtClean="0"/>
              <a:t> </a:t>
            </a:r>
          </a:p>
          <a:p>
            <a:r>
              <a:rPr lang="ru-RU" dirty="0" smtClean="0"/>
              <a:t>- на систему видеонаблюдения; </a:t>
            </a:r>
          </a:p>
          <a:p>
            <a:r>
              <a:rPr lang="ru-RU" dirty="0" smtClean="0"/>
              <a:t>- на наружное освещение территории объектов; </a:t>
            </a:r>
          </a:p>
          <a:p>
            <a:r>
              <a:rPr lang="ru-RU" dirty="0" smtClean="0"/>
              <a:t>- на </a:t>
            </a:r>
            <a:r>
              <a:rPr lang="ru-RU" dirty="0" err="1" smtClean="0"/>
              <a:t>периметральное</a:t>
            </a:r>
            <a:r>
              <a:rPr lang="ru-RU" dirty="0" smtClean="0"/>
              <a:t> ограждение территории объектов (в том числе ворота и шлагбаум); </a:t>
            </a:r>
          </a:p>
          <a:p>
            <a:r>
              <a:rPr lang="ru-RU" dirty="0" smtClean="0"/>
              <a:t>- на систему контроля и управления доступом (СКУД). </a:t>
            </a:r>
          </a:p>
          <a:p>
            <a:pPr algn="just">
              <a:lnSpc>
                <a:spcPct val="90000"/>
              </a:lnSpc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523857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текущему ремонту объектов :</a:t>
            </a:r>
            <a:r>
              <a:rPr lang="ru-RU" dirty="0" smtClean="0"/>
              <a:t> 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000108"/>
            <a:ext cx="8642350" cy="5429288"/>
          </a:xfrm>
        </p:spPr>
        <p:txBody>
          <a:bodyPr/>
          <a:lstStyle/>
          <a:p>
            <a:pPr>
              <a:lnSpc>
                <a:spcPct val="80000"/>
              </a:lnSpc>
              <a:tabLst>
                <a:tab pos="1254125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/>
              <a:t> Выполнены основные плановые мероприятия по текущему ремонту, в том числе :</a:t>
            </a:r>
          </a:p>
          <a:p>
            <a:r>
              <a:rPr lang="ru-RU" sz="2000" dirty="0" smtClean="0"/>
              <a:t>- к 75-летию Победы построен мемориал с именами участников Великой Отечественной войны; </a:t>
            </a:r>
          </a:p>
          <a:p>
            <a:r>
              <a:rPr lang="ru-RU" sz="2000" dirty="0" smtClean="0"/>
              <a:t>- в УК №2 созданы именные аудитории ветеранов Великой Отечественной войны профессоров Е.Е. </a:t>
            </a:r>
            <a:r>
              <a:rPr lang="ru-RU" sz="2000" dirty="0" err="1" smtClean="0"/>
              <a:t>Тармаханова</a:t>
            </a:r>
            <a:r>
              <a:rPr lang="ru-RU" sz="2000" dirty="0" smtClean="0"/>
              <a:t> и В.И. Затеева;</a:t>
            </a:r>
          </a:p>
          <a:p>
            <a:r>
              <a:rPr lang="ru-RU" sz="2000" dirty="0" smtClean="0"/>
              <a:t>- после освобождения сотрудниками в 24 комнатах в разных общежитиях проведен косметический ремонт и полностью </a:t>
            </a:r>
            <a:r>
              <a:rPr lang="ru-RU" sz="2000" dirty="0" err="1" smtClean="0"/>
              <a:t>мебелированы</a:t>
            </a:r>
            <a:r>
              <a:rPr lang="ru-RU" sz="2000" dirty="0" smtClean="0"/>
              <a:t> для заселения студентов; </a:t>
            </a:r>
          </a:p>
          <a:p>
            <a:r>
              <a:rPr lang="ru-RU" sz="2000" dirty="0" smtClean="0"/>
              <a:t>- устройство проемов в общежитиях №4,5 на 2,4,5 этажах (по предписанию </a:t>
            </a:r>
            <a:r>
              <a:rPr lang="ru-RU" sz="2000" dirty="0" err="1" smtClean="0"/>
              <a:t>Госпожнадзора</a:t>
            </a:r>
            <a:r>
              <a:rPr lang="ru-RU" sz="2000" dirty="0" smtClean="0"/>
              <a:t> от 31.07.20г.);</a:t>
            </a:r>
          </a:p>
          <a:p>
            <a:r>
              <a:rPr lang="ru-RU" sz="2000" dirty="0" smtClean="0"/>
              <a:t>- устройство душевых кабинок в цокольном этаже (2 подъезда) общежития №4; </a:t>
            </a:r>
          </a:p>
          <a:p>
            <a:r>
              <a:rPr lang="ru-RU" sz="2000" dirty="0" smtClean="0"/>
              <a:t>- ремонт помещений в НБ главного корпуса (полы, потолки, стены, в том числе устранение нарушений по предписанию </a:t>
            </a:r>
            <a:r>
              <a:rPr lang="ru-RU" sz="2000" dirty="0" err="1" smtClean="0"/>
              <a:t>Госпожнадзора</a:t>
            </a:r>
            <a:r>
              <a:rPr lang="ru-RU" sz="2000" dirty="0" smtClean="0"/>
              <a:t> от 31.07.20г.);</a:t>
            </a:r>
          </a:p>
          <a:p>
            <a:pPr>
              <a:lnSpc>
                <a:spcPct val="80000"/>
              </a:lnSpc>
              <a:tabLst>
                <a:tab pos="1254125" algn="l"/>
              </a:tabLst>
            </a:pP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876284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Памятник посвященный ветеранам Великой Отечественной войны БГПИ БГУ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571612"/>
            <a:ext cx="3286148" cy="47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текущему ремонту объектов : 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052512"/>
            <a:ext cx="8642350" cy="5519759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- устройство </a:t>
            </a:r>
            <a:r>
              <a:rPr lang="ru-RU" dirty="0" err="1" smtClean="0"/>
              <a:t>противодымных</a:t>
            </a:r>
            <a:r>
              <a:rPr lang="ru-RU" dirty="0" smtClean="0"/>
              <a:t> перегородок в коридорах УК №4, металлических дверей в УК №4,6, главном корпусе (по предписанию </a:t>
            </a:r>
            <a:r>
              <a:rPr lang="ru-RU" dirty="0" err="1" smtClean="0"/>
              <a:t>Госпожнадзора</a:t>
            </a:r>
            <a:r>
              <a:rPr lang="ru-RU" dirty="0" smtClean="0"/>
              <a:t> от 31.07.20г.);</a:t>
            </a:r>
          </a:p>
          <a:p>
            <a:r>
              <a:rPr lang="ru-RU" dirty="0" smtClean="0"/>
              <a:t>- дополнительное утепление центральной части кровли УК №2; </a:t>
            </a:r>
          </a:p>
          <a:p>
            <a:r>
              <a:rPr lang="ru-RU" dirty="0" smtClean="0"/>
              <a:t>- затраты на замену линолеума в отдельных местах в УК №2,4,7, в главном корпусе (по предписанию </a:t>
            </a:r>
            <a:r>
              <a:rPr lang="ru-RU" dirty="0" err="1" smtClean="0"/>
              <a:t>Госпожнадзора</a:t>
            </a:r>
            <a:r>
              <a:rPr lang="ru-RU" dirty="0" smtClean="0"/>
              <a:t> от 31.07.20г.) составили; </a:t>
            </a:r>
          </a:p>
          <a:p>
            <a:r>
              <a:rPr lang="ru-RU" dirty="0" smtClean="0"/>
              <a:t>- замена дверей на лестничные марши и устройство противопожарных перегородок из алюминиевого профиля: 20 шт. в общежитии №5; 19 шт. в общежитии №4; 5 шт. в общежитии №3;</a:t>
            </a:r>
          </a:p>
          <a:p>
            <a:r>
              <a:rPr lang="ru-RU" dirty="0" smtClean="0"/>
              <a:t>- изготовлено и установлено дверных блоков  в корпусах и общежитиях – 28 шт.;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252537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Итоги выполнения Программы модернизации имущества в 2020г.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1643050"/>
            <a:ext cx="8215370" cy="4857784"/>
          </a:xfrm>
        </p:spPr>
        <p:txBody>
          <a:bodyPr/>
          <a:lstStyle/>
          <a:p>
            <a:r>
              <a:rPr lang="ru-RU" dirty="0" smtClean="0"/>
              <a:t>По итогам электронных аукционов на сэкономленные средства (остатки) был заключен контракт на </a:t>
            </a:r>
            <a:r>
              <a:rPr lang="ru-RU" dirty="0" err="1" smtClean="0"/>
              <a:t>кап.ремонт</a:t>
            </a:r>
            <a:r>
              <a:rPr lang="ru-RU" dirty="0" smtClean="0"/>
              <a:t> кровли общежитий №4 и №5 и заключены прямые договоры:</a:t>
            </a:r>
          </a:p>
          <a:p>
            <a:r>
              <a:rPr lang="ru-RU" dirty="0" smtClean="0"/>
              <a:t>- по технологической вентиляции столовой в общежитии №6; </a:t>
            </a:r>
          </a:p>
          <a:p>
            <a:r>
              <a:rPr lang="ru-RU" dirty="0" smtClean="0"/>
              <a:t>- по технологической вентиляции столовой в УК 4; </a:t>
            </a:r>
          </a:p>
          <a:p>
            <a:r>
              <a:rPr lang="ru-RU" dirty="0" smtClean="0"/>
              <a:t>- по замене маршевых дверей в общежитии №3 (по предписанию </a:t>
            </a:r>
            <a:r>
              <a:rPr lang="ru-RU" dirty="0" err="1" smtClean="0"/>
              <a:t>Госпожнадзора</a:t>
            </a:r>
            <a:r>
              <a:rPr lang="ru-RU" dirty="0" smtClean="0"/>
              <a:t> от 31.07.2020г.); </a:t>
            </a:r>
          </a:p>
          <a:p>
            <a:r>
              <a:rPr lang="ru-RU" dirty="0" smtClean="0"/>
              <a:t>- по замене маршевых дверей в общежитии №6 (по предписанию </a:t>
            </a:r>
            <a:r>
              <a:rPr lang="ru-RU" dirty="0" err="1" smtClean="0"/>
              <a:t>Госпожнадзора</a:t>
            </a:r>
            <a:r>
              <a:rPr lang="ru-RU" dirty="0" smtClean="0"/>
              <a:t> от 31.07.2020г.).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1538" y="1357298"/>
            <a:ext cx="7408862" cy="4768865"/>
          </a:xfrm>
        </p:spPr>
        <p:txBody>
          <a:bodyPr/>
          <a:lstStyle/>
          <a:p>
            <a:r>
              <a:rPr lang="ru-RU" sz="2000" dirty="0" smtClean="0"/>
              <a:t> - ремонт душевых комнат в слесарной мастерской в цоколе общежития №2;</a:t>
            </a:r>
          </a:p>
          <a:p>
            <a:r>
              <a:rPr lang="ru-RU" sz="2000" dirty="0" smtClean="0"/>
              <a:t>- демонтаж </a:t>
            </a:r>
            <a:r>
              <a:rPr lang="ru-RU" sz="2000" dirty="0" err="1" smtClean="0"/>
              <a:t>кастелянной</a:t>
            </a:r>
            <a:r>
              <a:rPr lang="ru-RU" sz="2000" dirty="0" smtClean="0"/>
              <a:t> комнаты в общежития №2 на пути эвакуационного выхода №1 (по предписанию </a:t>
            </a:r>
            <a:r>
              <a:rPr lang="ru-RU" sz="2000" dirty="0" err="1" smtClean="0"/>
              <a:t>Госпожнадзора</a:t>
            </a:r>
            <a:r>
              <a:rPr lang="ru-RU" sz="2000" dirty="0" smtClean="0"/>
              <a:t> от 31.07.20г.);</a:t>
            </a:r>
          </a:p>
          <a:p>
            <a:r>
              <a:rPr lang="ru-RU" sz="2000" dirty="0" smtClean="0"/>
              <a:t>- устройство комнаты самостоятельной работы в секции 106 в общежитии №4;</a:t>
            </a:r>
          </a:p>
          <a:p>
            <a:r>
              <a:rPr lang="ru-RU" sz="2000" dirty="0" smtClean="0"/>
              <a:t> - устройство комнаты отдыха и помещения для СРС в общежитии №5;</a:t>
            </a:r>
          </a:p>
          <a:p>
            <a:r>
              <a:rPr lang="ru-RU" sz="2000" dirty="0" smtClean="0"/>
              <a:t>- в главном корпусе в переходе </a:t>
            </a:r>
            <a:r>
              <a:rPr lang="ru-RU" sz="2000" dirty="0" err="1" smtClean="0"/>
              <a:t>бл.А</a:t>
            </a:r>
            <a:r>
              <a:rPr lang="ru-RU" sz="2000" dirty="0" smtClean="0"/>
              <a:t> (столовая), запасной выход №2 (</a:t>
            </a:r>
            <a:r>
              <a:rPr lang="ru-RU" sz="2000" dirty="0" err="1" smtClean="0"/>
              <a:t>бл.Б</a:t>
            </a:r>
            <a:r>
              <a:rPr lang="ru-RU" sz="2000" dirty="0" smtClean="0"/>
              <a:t>), №6 установлены противопожарные двери (по предписанию </a:t>
            </a:r>
            <a:r>
              <a:rPr lang="ru-RU" sz="2000" dirty="0" err="1" smtClean="0"/>
              <a:t>Госпожнадзора</a:t>
            </a:r>
            <a:r>
              <a:rPr lang="ru-RU" sz="2000" dirty="0" smtClean="0"/>
              <a:t> от 31.07.20г.);</a:t>
            </a:r>
          </a:p>
          <a:p>
            <a:r>
              <a:rPr lang="ru-RU" sz="2000" dirty="0" smtClean="0"/>
              <a:t>- монтаж дополнительного запасного выхода в цоколе УК №2 (по предписанию </a:t>
            </a:r>
            <a:r>
              <a:rPr lang="ru-RU" sz="2000" dirty="0" err="1" smtClean="0"/>
              <a:t>Госпожнадзора</a:t>
            </a:r>
            <a:r>
              <a:rPr lang="ru-RU" sz="2000" dirty="0" smtClean="0"/>
              <a:t> от 31.07.20г.);</a:t>
            </a:r>
          </a:p>
          <a:p>
            <a:pPr>
              <a:lnSpc>
                <a:spcPct val="80000"/>
              </a:lnSpc>
              <a:tabLst>
                <a:tab pos="1254125" algn="l"/>
              </a:tabLst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252537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текущему ремонту объектов : 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1"/>
          <p:cNvSpPr>
            <a:spLocks noGrp="1"/>
          </p:cNvSpPr>
          <p:nvPr>
            <p:ph idx="1"/>
          </p:nvPr>
        </p:nvSpPr>
        <p:spPr>
          <a:xfrm>
            <a:off x="428625" y="1214422"/>
            <a:ext cx="8286750" cy="5500726"/>
          </a:xfrm>
        </p:spPr>
        <p:txBody>
          <a:bodyPr/>
          <a:lstStyle/>
          <a:p>
            <a:r>
              <a:rPr lang="ru-RU" b="1" dirty="0" smtClean="0"/>
              <a:t>В соответствии с планом выполнены основные мероприятия, в том числе:</a:t>
            </a:r>
            <a:endParaRPr lang="ru-RU" dirty="0" smtClean="0"/>
          </a:p>
          <a:p>
            <a:r>
              <a:rPr lang="ru-RU" dirty="0" smtClean="0"/>
              <a:t>- установлен циркуляционный насос в общежитии №2; </a:t>
            </a:r>
          </a:p>
          <a:p>
            <a:r>
              <a:rPr lang="ru-RU" dirty="0" smtClean="0"/>
              <a:t>- заменены чугунные радиаторы (УК №1,2, главном корпусе, общежитиях №4,5,6);</a:t>
            </a:r>
          </a:p>
          <a:p>
            <a:r>
              <a:rPr lang="ru-RU" dirty="0" smtClean="0"/>
              <a:t>- произведена замена трубопроводов,  системы отопления, ГВС, ХВС, канализации (в том числе демонтаж и монтаж теплотрассы в УК №2, у общежития №2; </a:t>
            </a:r>
          </a:p>
          <a:p>
            <a:r>
              <a:rPr lang="ru-RU" dirty="0" smtClean="0"/>
              <a:t>- ремонт душевых в общежитии №2,3;</a:t>
            </a:r>
          </a:p>
          <a:p>
            <a:r>
              <a:rPr lang="ru-RU" dirty="0" smtClean="0"/>
              <a:t>- монтаж системы вентиляции в столярном цехе УК №5;</a:t>
            </a:r>
          </a:p>
          <a:p>
            <a:r>
              <a:rPr lang="ru-RU" dirty="0" smtClean="0"/>
              <a:t>- диспетчеризация </a:t>
            </a:r>
            <a:r>
              <a:rPr lang="ru-RU" dirty="0" err="1" smtClean="0"/>
              <a:t>теплосчетчиков</a:t>
            </a:r>
            <a:r>
              <a:rPr lang="ru-RU" dirty="0" smtClean="0"/>
              <a:t> на 13 объектах (18 из 39 </a:t>
            </a:r>
            <a:r>
              <a:rPr lang="ru-RU" dirty="0" err="1" smtClean="0"/>
              <a:t>теплосчетчиков</a:t>
            </a:r>
            <a:r>
              <a:rPr lang="ru-RU" dirty="0" smtClean="0"/>
              <a:t>) (в рамках выполнения мероприятий по энергосбережению: создана система приборного учета «</a:t>
            </a:r>
            <a:r>
              <a:rPr lang="ru-RU" dirty="0" err="1" smtClean="0"/>
              <a:t>Лэрс-учет</a:t>
            </a:r>
            <a:r>
              <a:rPr lang="ru-RU" dirty="0" smtClean="0"/>
              <a:t>» потребленной тепловой энергии, ГВС);</a:t>
            </a:r>
          </a:p>
          <a:p>
            <a:endParaRPr lang="ru-RU" sz="1600" dirty="0" smtClean="0"/>
          </a:p>
        </p:txBody>
      </p:sp>
      <p:sp>
        <p:nvSpPr>
          <p:cNvPr id="38914" name="Заголовок 2"/>
          <p:cNvSpPr>
            <a:spLocks noGrp="1"/>
          </p:cNvSpPr>
          <p:nvPr>
            <p:ph type="title"/>
          </p:nvPr>
        </p:nvSpPr>
        <p:spPr>
          <a:xfrm>
            <a:off x="285750" y="338139"/>
            <a:ext cx="8401050" cy="733407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Текущий ремонт инженерных сетей и коммуникаций: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713788" cy="590531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Текущий ремонт инженерных сетей и коммуникаций: </a:t>
            </a:r>
          </a:p>
        </p:txBody>
      </p:sp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1052513"/>
            <a:ext cx="8642350" cy="4805379"/>
          </a:xfrm>
        </p:spPr>
        <p:txBody>
          <a:bodyPr/>
          <a:lstStyle/>
          <a:p>
            <a:r>
              <a:rPr lang="ru-RU" dirty="0" smtClean="0"/>
              <a:t>- осуществлен монтаж  кондиционеров;</a:t>
            </a:r>
          </a:p>
          <a:p>
            <a:r>
              <a:rPr lang="ru-RU" dirty="0" smtClean="0"/>
              <a:t>- замер сопротивления и изоляции согласно план-графика; </a:t>
            </a:r>
          </a:p>
          <a:p>
            <a:r>
              <a:rPr lang="ru-RU" dirty="0" smtClean="0"/>
              <a:t>- проверены пожарные рукава и давления в пожарных кранах (на всех объектах);</a:t>
            </a:r>
          </a:p>
          <a:p>
            <a:r>
              <a:rPr lang="ru-RU" dirty="0" smtClean="0"/>
              <a:t>  - поверка, ремонт </a:t>
            </a:r>
            <a:r>
              <a:rPr lang="ru-RU" dirty="0" err="1" smtClean="0"/>
              <a:t>теплосчетчиков</a:t>
            </a:r>
            <a:r>
              <a:rPr lang="ru-RU" dirty="0" smtClean="0"/>
              <a:t>, </a:t>
            </a:r>
            <a:r>
              <a:rPr lang="ru-RU" dirty="0" err="1" smtClean="0"/>
              <a:t>водосчетчиков</a:t>
            </a:r>
            <a:r>
              <a:rPr lang="ru-RU" dirty="0" smtClean="0"/>
              <a:t> на объектах и элементов контроля, корректировка дросселирующих устройств;</a:t>
            </a:r>
          </a:p>
          <a:p>
            <a:r>
              <a:rPr lang="ru-RU" dirty="0" smtClean="0"/>
              <a:t>- проведено обслуживание и чистка кондиционеров и тепловых завес по всем объектам;</a:t>
            </a:r>
          </a:p>
          <a:p>
            <a:r>
              <a:rPr lang="ru-RU" dirty="0" smtClean="0"/>
              <a:t>- проведена  ревизия приточно-вытяжных систем вентиляции по всем объектам.</a:t>
            </a:r>
          </a:p>
          <a:p>
            <a:pPr algn="just"/>
            <a:endParaRPr lang="ru-RU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33408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инженерных сетей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3992" y="9715544"/>
            <a:ext cx="7496023" cy="562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392909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60"/>
            <a:ext cx="3960000" cy="52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928694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инженерных сетей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3960000" cy="52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85860"/>
            <a:ext cx="3960000" cy="52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930275"/>
          </a:xfrm>
        </p:spPr>
        <p:txBody>
          <a:bodyPr/>
          <a:lstStyle/>
          <a:p>
            <a:pPr>
              <a:lnSpc>
                <a:spcPct val="50000"/>
              </a:lnSpc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Мероприятия по энергосбережению и повышению </a:t>
            </a:r>
            <a:r>
              <a:rPr lang="ru-R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энергоэффективности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ru-RU" sz="4800" dirty="0" smtClean="0"/>
              <a:t> </a:t>
            </a:r>
          </a:p>
        </p:txBody>
      </p:sp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268413"/>
            <a:ext cx="8642350" cy="5329237"/>
          </a:xfrm>
        </p:spPr>
        <p:txBody>
          <a:bodyPr/>
          <a:lstStyle/>
          <a:p>
            <a:pPr algn="just"/>
            <a:r>
              <a:rPr lang="ru-RU" sz="2000" b="1" dirty="0" smtClean="0"/>
              <a:t>В рамках мероприятий по энергосбережению и повышению </a:t>
            </a:r>
            <a:r>
              <a:rPr lang="ru-RU" sz="2000" b="1" dirty="0" err="1" smtClean="0"/>
              <a:t>энергоэффективности</a:t>
            </a:r>
            <a:r>
              <a:rPr lang="ru-RU" sz="2000" b="1" dirty="0" smtClean="0"/>
              <a:t> в 2020 г. выполнено, в том числе:</a:t>
            </a:r>
          </a:p>
          <a:p>
            <a:pPr algn="just"/>
            <a:r>
              <a:rPr lang="ru-RU" sz="2000" dirty="0" smtClean="0"/>
              <a:t>- замена осветительных установок на </a:t>
            </a:r>
            <a:r>
              <a:rPr lang="ru-RU" sz="2000" dirty="0" err="1" smtClean="0"/>
              <a:t>энергоэффективные</a:t>
            </a:r>
            <a:r>
              <a:rPr lang="ru-RU" sz="2000" dirty="0" smtClean="0"/>
              <a:t>;</a:t>
            </a:r>
          </a:p>
          <a:p>
            <a:pPr algn="just"/>
            <a:r>
              <a:rPr lang="ru-RU" sz="2000" dirty="0" smtClean="0"/>
              <a:t>- установка 13 приборов учета «</a:t>
            </a:r>
            <a:r>
              <a:rPr lang="ru-RU" sz="2000" dirty="0" err="1" smtClean="0"/>
              <a:t>Лэрс-учет</a:t>
            </a:r>
            <a:r>
              <a:rPr lang="ru-RU" sz="2000" dirty="0" smtClean="0"/>
              <a:t>» потребленной тепловой энергии, ГВС, передачи данных на узлах учёта тепловой энергии.</a:t>
            </a:r>
          </a:p>
          <a:p>
            <a:pPr algn="just"/>
            <a:r>
              <a:rPr lang="ru-RU" sz="2000" b="1" dirty="0" smtClean="0"/>
              <a:t> Выполнены мероприятия по энергосбережению и повышению </a:t>
            </a:r>
            <a:r>
              <a:rPr lang="ru-RU" sz="2000" b="1" dirty="0" err="1" smtClean="0"/>
              <a:t>энергоэффективности</a:t>
            </a:r>
            <a:r>
              <a:rPr lang="ru-RU" sz="2000" b="1" dirty="0" smtClean="0"/>
              <a:t> в ходе капитального и текущего ремонта, в том числе:</a:t>
            </a:r>
          </a:p>
          <a:p>
            <a:pPr algn="just"/>
            <a:r>
              <a:rPr lang="ru-RU" sz="2000" b="1" dirty="0" smtClean="0"/>
              <a:t>- у</a:t>
            </a:r>
            <a:r>
              <a:rPr lang="ru-RU" sz="2000" dirty="0" smtClean="0"/>
              <a:t>стройство навесного фасада здания спортзала;</a:t>
            </a:r>
          </a:p>
          <a:p>
            <a:r>
              <a:rPr lang="ru-RU" sz="2000" dirty="0" smtClean="0"/>
              <a:t>- капремонт кровли общежитий №4,5, здания столовой гл. корпуса; </a:t>
            </a:r>
          </a:p>
          <a:p>
            <a:r>
              <a:rPr lang="ru-RU" sz="2000" dirty="0" smtClean="0"/>
              <a:t>- замена окон на окна ПВХ УК №5</a:t>
            </a:r>
          </a:p>
          <a:p>
            <a:r>
              <a:rPr lang="ru-RU" sz="2000" dirty="0" smtClean="0"/>
              <a:t>- капремонт кровли здания и замена окон на окна ПВХ здания по ул.Добролюбова;</a:t>
            </a:r>
          </a:p>
          <a:p>
            <a:r>
              <a:rPr lang="ru-RU" sz="2000" dirty="0" smtClean="0"/>
              <a:t> - дополнительное утепление центральной части кровли УК №2.</a:t>
            </a:r>
          </a:p>
          <a:p>
            <a:pPr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713788" cy="642937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капитальному строительству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06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642350" cy="54721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От 11.07.2019г. заключено соглашение между </a:t>
            </a:r>
            <a:r>
              <a:rPr lang="ru-RU" sz="2800" dirty="0" err="1" smtClean="0"/>
              <a:t>Минобрнауки</a:t>
            </a:r>
            <a:r>
              <a:rPr lang="ru-RU" sz="2800" dirty="0" smtClean="0"/>
              <a:t> России и ФГБОУ ВО БГУ о предоставлении капитальных вложений на строительство нового студенческого общежития для иногородних и иностранных студентов на 2019-2021 гг. 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План финансирования: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 2019 год – 243 714,0 тыс. </a:t>
            </a:r>
            <a:r>
              <a:rPr lang="ru-RU" sz="2800" dirty="0" err="1" smtClean="0"/>
              <a:t>руб</a:t>
            </a:r>
            <a:r>
              <a:rPr lang="ru-RU" sz="2800" dirty="0" smtClean="0"/>
              <a:t>;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2020 год – 72 728,8 тыс. руб.;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2021 год – 38 010,2 тыс. руб.</a:t>
            </a:r>
          </a:p>
          <a:p>
            <a:pPr>
              <a:lnSpc>
                <a:spcPct val="90000"/>
              </a:lnSpc>
            </a:pPr>
            <a:r>
              <a:rPr lang="ru-RU" sz="2800" dirty="0" smtClean="0"/>
              <a:t>В 2021г. монтаж оборудования, </a:t>
            </a:r>
            <a:r>
              <a:rPr lang="ru-RU" sz="2800" dirty="0" err="1" smtClean="0"/>
              <a:t>мебелировка</a:t>
            </a:r>
            <a:r>
              <a:rPr lang="ru-RU" sz="2800" dirty="0" smtClean="0"/>
              <a:t>, технологическое присоединение инженерных систем. Ввод в эксплуатацию общежития в 2022г.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2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«Студенческое общежитие №1 на 406 мест по ул.Пушкина,25»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478000" y="-7277099"/>
            <a:ext cx="4287600" cy="240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571612"/>
            <a:ext cx="4381264" cy="298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«Студенческое общежитие №1 на 406 мест по ул.Пушкина,25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428760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8000" y="-7277099"/>
            <a:ext cx="4287600" cy="240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85926"/>
            <a:ext cx="4287600" cy="312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6477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капитальному ремонту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6" name="Rectangle 3"/>
          <p:cNvSpPr>
            <a:spLocks noGrp="1"/>
          </p:cNvSpPr>
          <p:nvPr>
            <p:ph type="body" idx="4294967295"/>
          </p:nvPr>
        </p:nvSpPr>
        <p:spPr>
          <a:xfrm>
            <a:off x="428596" y="1071546"/>
            <a:ext cx="8464578" cy="492922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dirty="0" smtClean="0"/>
              <a:t>Из внебюджетных источников университета в 2020г. выполнено, в том числе:  </a:t>
            </a:r>
          </a:p>
          <a:p>
            <a:r>
              <a:rPr lang="ru-RU" dirty="0" smtClean="0"/>
              <a:t>- ремонт фасада учебного корпуса №3;</a:t>
            </a:r>
          </a:p>
          <a:p>
            <a:r>
              <a:rPr lang="ru-RU" dirty="0" smtClean="0"/>
              <a:t>- разработка </a:t>
            </a:r>
            <a:r>
              <a:rPr lang="ru-RU" dirty="0" err="1" smtClean="0"/>
              <a:t>дизайн-проекта</a:t>
            </a:r>
            <a:r>
              <a:rPr lang="ru-RU" dirty="0" smtClean="0"/>
              <a:t>  Актового зала №4;</a:t>
            </a:r>
          </a:p>
          <a:p>
            <a:r>
              <a:rPr lang="ru-RU" dirty="0" smtClean="0"/>
              <a:t>- экспертное обследование технического состояния объектов капитального строительства по Программе модернизации имущества;</a:t>
            </a:r>
          </a:p>
          <a:p>
            <a:r>
              <a:rPr lang="ru-RU" dirty="0" smtClean="0"/>
              <a:t>- инженерное обследование технического состояния кровли общежития №4 и №5 по Программе модернизации имущества;</a:t>
            </a:r>
          </a:p>
          <a:p>
            <a:r>
              <a:rPr lang="ru-RU" dirty="0" smtClean="0"/>
              <a:t>- разработана проектно-сметная документация вентиляции общежитий 4,5,6, УК№4 (актовый зал -  вентиляция и отопление) по Программе модернизации имущества;</a:t>
            </a:r>
          </a:p>
          <a:p>
            <a:r>
              <a:rPr lang="ru-RU" dirty="0" smtClean="0"/>
              <a:t>- установка и обновление баз данных ГЭСН-2020, ФЕР-2020.</a:t>
            </a:r>
          </a:p>
          <a:p>
            <a:pPr>
              <a:lnSpc>
                <a:spcPct val="80000"/>
              </a:lnSpc>
            </a:pPr>
            <a:endParaRPr lang="ru-RU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1538" y="1357298"/>
            <a:ext cx="7408862" cy="4768865"/>
          </a:xfrm>
        </p:spPr>
        <p:txBody>
          <a:bodyPr/>
          <a:lstStyle/>
          <a:p>
            <a:pPr algn="ctr"/>
            <a:r>
              <a:rPr lang="ru-RU" b="1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До:                                                     После: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окон в УК№5 (замена на окна ПВХ)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285992"/>
            <a:ext cx="4150800" cy="290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713788" cy="642937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капитальному ремонту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642350" cy="54721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 smtClean="0"/>
              <a:t>Потребность в дополнительных бюджетных средствах на капремонт в 2021г.  была направлена 20 ноября 2020г. в Департамент экономической политики Минобразования России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(главный корпус – замена электропроводки, устройство вентиляции в НБ, замена потолка Актового зала; здание стадиона – капремонт напольного покрытия, ремонт санузлов, системы канализации, отопления, отделка стен и потолков; УК №1 – капремонт дворовых фасадов, покраска лицевого фасада; УК №4 – ремонт полов, стен, потолков, отопления, освещения, вентиляции Актового зала; УК №5 – замена пола, восстановление оснований перегородок, замена электропроводки на первом этаже; Дом спорта – обшивка и утепление фасада, замена наружного освещения; УК №6 – замена электропроводки и изоляции; общежитие №3 – капремонт кровли, санузлов правого крыла; общежитие №4 – капремонт фасада, освещения и вентиляции; общежитие №5 – капремонт фасада, освещения и вентиляции). 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        </a:t>
            </a: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250825" y="338138"/>
            <a:ext cx="8713788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По капитальному ремонту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в 2021г.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:</a:t>
            </a:r>
            <a:endParaRPr lang="ru-RU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071546"/>
            <a:ext cx="8572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  <a:cs typeface="+mn-cs"/>
              </a:rPr>
              <a:t>Приоритетные виды работ: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в общежитии №2 – полы 2-3 этаж с заменой на линолеум, замена внутренних дверей, устройство </a:t>
            </a:r>
            <a:r>
              <a:rPr lang="ru-RU" sz="2000" dirty="0" err="1" smtClean="0">
                <a:solidFill>
                  <a:schemeClr val="tx2"/>
                </a:solidFill>
                <a:latin typeface="+mn-lt"/>
                <a:cs typeface="+mn-cs"/>
              </a:rPr>
              <a:t>видеодомофона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lvl="0">
              <a:buFontTx/>
              <a:buChar char="-"/>
            </a:pP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в общежитии №3 – санузлы 2-5 этаж правое крыло, душевые 1 этаж, </a:t>
            </a: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полы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2-5 </a:t>
            </a: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этаж с заменой на линолеум, замена внутренних дверей, устройство видеодомофона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;</a:t>
            </a:r>
          </a:p>
          <a:p>
            <a:pPr lvl="0">
              <a:buFontTx/>
              <a:buChar char="-"/>
            </a:pP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 общежитие №4 – санузлы с душевыми 2-5 этаж, вентиляция кровли;</a:t>
            </a:r>
          </a:p>
          <a:p>
            <a:pPr lvl="0">
              <a:buFontTx/>
              <a:buChar char="-"/>
            </a:pP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общежитие №5 – </a:t>
            </a: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санузлы с душевыми 2-5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этаж;</a:t>
            </a:r>
          </a:p>
          <a:p>
            <a:pPr lvl="0">
              <a:buFontTx/>
              <a:buChar char="-"/>
            </a:pP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 общежитие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№6 </a:t>
            </a: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– санузлы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и моечные кухни 1-5 этаж.</a:t>
            </a:r>
          </a:p>
          <a:p>
            <a:pPr lvl="0"/>
            <a:r>
              <a:rPr lang="ru-RU" sz="2000" b="1" dirty="0" smtClean="0">
                <a:solidFill>
                  <a:schemeClr val="tx2"/>
                </a:solidFill>
                <a:latin typeface="+mn-lt"/>
                <a:cs typeface="+mn-cs"/>
              </a:rPr>
              <a:t>Резервные виды работ: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в общежитии №2 –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наружное освещение, санузлы и душевые 1-3 этаж;</a:t>
            </a:r>
            <a:endParaRPr lang="ru-RU" sz="2000" dirty="0">
              <a:solidFill>
                <a:schemeClr val="tx2"/>
              </a:solidFill>
              <a:latin typeface="+mn-lt"/>
              <a:cs typeface="+mn-cs"/>
            </a:endParaRPr>
          </a:p>
          <a:p>
            <a:pPr lvl="0">
              <a:buFontTx/>
              <a:buChar char="-"/>
            </a:pP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в общежитии №3 –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замена кровли, наружное освещение;</a:t>
            </a:r>
            <a:endParaRPr lang="ru-RU" sz="2000" dirty="0">
              <a:solidFill>
                <a:schemeClr val="tx2"/>
              </a:solidFill>
              <a:latin typeface="+mn-lt"/>
              <a:cs typeface="+mn-cs"/>
            </a:endParaRPr>
          </a:p>
          <a:p>
            <a:pPr lvl="0">
              <a:buFontTx/>
              <a:buChar char="-"/>
            </a:pP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 общежитие №4 –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утепление фасада,</a:t>
            </a: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 полы 2-5 этаж с заменой на линолеум, замена внутренних дверей, устройство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видеодомофона;</a:t>
            </a:r>
            <a:endParaRPr lang="ru-RU" sz="2000" dirty="0">
              <a:solidFill>
                <a:schemeClr val="tx2"/>
              </a:solidFill>
              <a:latin typeface="+mn-lt"/>
              <a:cs typeface="+mn-cs"/>
            </a:endParaRPr>
          </a:p>
          <a:p>
            <a:pPr lvl="0">
              <a:buFontTx/>
              <a:buChar char="-"/>
            </a:pP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 общежитие №5 – 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вентиляция кровли, </a:t>
            </a: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полы 2-5 этаж с заменой на линолеум, замена внутренних дверей, устройство видеодомофона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;</a:t>
            </a:r>
            <a:endParaRPr lang="ru-RU" sz="2000" dirty="0">
              <a:solidFill>
                <a:schemeClr val="tx2"/>
              </a:solidFill>
              <a:latin typeface="+mn-lt"/>
              <a:cs typeface="+mn-cs"/>
            </a:endParaRPr>
          </a:p>
          <a:p>
            <a:pPr lvl="0">
              <a:buFontTx/>
              <a:buChar char="-"/>
            </a:pPr>
            <a:r>
              <a:rPr lang="ru-RU" sz="2000" dirty="0">
                <a:solidFill>
                  <a:schemeClr val="tx2"/>
                </a:solidFill>
                <a:latin typeface="+mn-lt"/>
                <a:cs typeface="+mn-cs"/>
              </a:rPr>
              <a:t> общежитие №6 – полы 2-5 этаж с заменой на линолеум, замена внутренних дверей, устройство видеодомофона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cs typeface="+mn-cs"/>
              </a:rPr>
              <a:t>.</a:t>
            </a:r>
            <a:endParaRPr lang="ru-RU" sz="2000" dirty="0">
              <a:solidFill>
                <a:schemeClr val="tx2"/>
              </a:solidFill>
              <a:latin typeface="+mn-lt"/>
              <a:cs typeface="+mn-cs"/>
            </a:endParaRP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428736"/>
            <a:ext cx="8501122" cy="521497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Потребность на капремонт объектов университета была направлена 27 марта 2020г. в Департамент государственной политики в сфере высшего образования Минобразования России (здание стадиона – внутренняя отделка, полы, потолок, замена дверей, электроснабжения; стадион, включая </a:t>
            </a:r>
            <a:r>
              <a:rPr lang="ru-RU" sz="20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лукодром</a:t>
            </a:r>
            <a:r>
              <a:rPr lang="ru-RU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и волейбольную площадку – ремонт спортивных площадок, замена покрытия; Дом спорта – замена напольной плитки, внутренняя отделка, замена стеновой плитки в санузлах, в душевых, ремонт водосточных труб, замена системы освещения, ремонт системы водоснабжения; плоскостное сооружение стадион СОЛ «Олимп» – ремонт спортивных площадок, замена покрытия; плоскостное сооружение гимнастическая площадка СОЛ «Олимп» – ремонт спортивных площадок, замена покрытия; плоскостное сооружение спортивная площадка  СОЛ «Олимп» – ремонт спортивных площадок, замена покрытия).</a:t>
            </a:r>
            <a:br>
              <a:rPr lang="ru-RU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endParaRPr lang="ru-RU" sz="20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8596" y="357167"/>
            <a:ext cx="8429684" cy="8572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Потребность в бюджетных средствах на капремонт объектов спортивной инфраструктуры на 2021г.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000108"/>
            <a:ext cx="8072494" cy="5357850"/>
          </a:xfrm>
        </p:spPr>
        <p:txBody>
          <a:bodyPr/>
          <a:lstStyle/>
          <a:p>
            <a:r>
              <a:rPr lang="ru-RU" sz="1800" b="1" dirty="0" smtClean="0"/>
              <a:t> Выполнены основные мероприятия, в том числе: </a:t>
            </a:r>
          </a:p>
          <a:p>
            <a:r>
              <a:rPr lang="ru-RU" sz="1800" b="1" dirty="0" smtClean="0"/>
              <a:t>- </a:t>
            </a:r>
            <a:r>
              <a:rPr lang="ru-RU" sz="1800" dirty="0" smtClean="0"/>
              <a:t>обучение по охране труда руководителей и специалистов университета, работников общежитий ;</a:t>
            </a:r>
          </a:p>
          <a:p>
            <a:r>
              <a:rPr lang="ru-RU" sz="1800" b="1" dirty="0" smtClean="0"/>
              <a:t>-</a:t>
            </a:r>
            <a:r>
              <a:rPr lang="ru-RU" sz="1800" dirty="0" smtClean="0"/>
              <a:t> покупка СИЗ для работников,  работающих во вредных условиях труда, особых температурных условиях или связанных с загрязнением; </a:t>
            </a:r>
          </a:p>
          <a:p>
            <a:r>
              <a:rPr lang="ru-RU" sz="1800" b="1" dirty="0" smtClean="0"/>
              <a:t>- </a:t>
            </a:r>
            <a:r>
              <a:rPr lang="ru-RU" sz="1800" dirty="0" smtClean="0"/>
              <a:t>обеспечение льготным молоком работников, занятых во вредных условиях труда;</a:t>
            </a:r>
          </a:p>
          <a:p>
            <a:r>
              <a:rPr lang="ru-RU" sz="1800" b="1" dirty="0" smtClean="0"/>
              <a:t>-</a:t>
            </a:r>
            <a:r>
              <a:rPr lang="ru-RU" sz="1800" dirty="0" smtClean="0"/>
              <a:t> обязательный периодический медосмотр преподавателей и сотрудников, в том числе медосмотр декретированной группы (работников общежитий университета) и  работников университета, занятых во вредных условиях труда;</a:t>
            </a:r>
          </a:p>
          <a:p>
            <a:r>
              <a:rPr lang="ru-RU" sz="1800" dirty="0" smtClean="0"/>
              <a:t>- проведение обязательного психиатрического освидетельствования работников;</a:t>
            </a:r>
          </a:p>
          <a:p>
            <a:r>
              <a:rPr lang="ru-RU" sz="1800" b="1" dirty="0" smtClean="0"/>
              <a:t>- </a:t>
            </a:r>
            <a:r>
              <a:rPr lang="ru-RU" sz="1800" dirty="0" smtClean="0"/>
              <a:t>проведение специальной оценки условий труда на  рабочих местах;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519093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охране труда и технике безопасности: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374063" cy="1252537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охране окружающей среды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8569325" cy="5446734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ru-RU" sz="2000" b="1" dirty="0" smtClean="0"/>
              <a:t>    Выполнены основные мероприятия, в том числе: </a:t>
            </a:r>
          </a:p>
          <a:p>
            <a:r>
              <a:rPr lang="ru-RU" dirty="0" smtClean="0"/>
              <a:t>- утилизация ртутных ламп;</a:t>
            </a:r>
          </a:p>
          <a:p>
            <a:r>
              <a:rPr lang="ru-RU" dirty="0" smtClean="0"/>
              <a:t>-  периодическая прочистка </a:t>
            </a:r>
            <a:r>
              <a:rPr lang="ru-RU" dirty="0" err="1" smtClean="0"/>
              <a:t>жироуловителей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водоотведение «Спорткомплекс»;</a:t>
            </a:r>
          </a:p>
          <a:p>
            <a:r>
              <a:rPr lang="ru-RU" dirty="0" smtClean="0"/>
              <a:t>- дезинфекция, дезинсекция и дератизация корпусов и общежитий;</a:t>
            </a:r>
          </a:p>
          <a:p>
            <a:r>
              <a:rPr lang="ru-RU" dirty="0" smtClean="0"/>
              <a:t>- санитарная обрезка деревьев на территориях объектов;</a:t>
            </a:r>
          </a:p>
          <a:p>
            <a:r>
              <a:rPr lang="ru-RU" dirty="0" smtClean="0"/>
              <a:t>- ежегодный отчет 2 ТП отходы;</a:t>
            </a:r>
          </a:p>
          <a:p>
            <a:r>
              <a:rPr lang="ru-RU" dirty="0" smtClean="0"/>
              <a:t>- программа </a:t>
            </a:r>
            <a:r>
              <a:rPr lang="ru-RU" dirty="0" err="1" smtClean="0"/>
              <a:t>экоконтроля</a:t>
            </a:r>
            <a:r>
              <a:rPr lang="ru-RU" dirty="0" smtClean="0"/>
              <a:t> с изготовлением паспортов отходов;</a:t>
            </a:r>
          </a:p>
          <a:p>
            <a:r>
              <a:rPr lang="ru-RU" dirty="0" smtClean="0"/>
              <a:t>- утилизация списанной оргтехники.</a:t>
            </a:r>
          </a:p>
          <a:p>
            <a:pPr>
              <a:lnSpc>
                <a:spcPct val="90000"/>
              </a:lnSpc>
              <a:buNone/>
            </a:pP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714375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транспортному обеспечению: 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981075"/>
            <a:ext cx="8642350" cy="5734073"/>
          </a:xfrm>
        </p:spPr>
        <p:txBody>
          <a:bodyPr/>
          <a:lstStyle/>
          <a:p>
            <a:r>
              <a:rPr lang="ru-RU" dirty="0" smtClean="0"/>
              <a:t>Выполнены основные мероприятия, в том числе:</a:t>
            </a:r>
          </a:p>
          <a:p>
            <a:r>
              <a:rPr lang="ru-RU" dirty="0" smtClean="0"/>
              <a:t>- закуп ГСМ,</a:t>
            </a:r>
            <a:r>
              <a:rPr lang="ru-RU" b="1" dirty="0" smtClean="0"/>
              <a:t> </a:t>
            </a:r>
            <a:r>
              <a:rPr lang="ru-RU" dirty="0" smtClean="0"/>
              <a:t>запасных частей и автошин;</a:t>
            </a:r>
          </a:p>
          <a:p>
            <a:r>
              <a:rPr lang="ru-RU" dirty="0" smtClean="0"/>
              <a:t> - ремонт и обслуживание, 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автострахование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предрейсовый</a:t>
            </a:r>
            <a:r>
              <a:rPr lang="ru-RU" dirty="0" smtClean="0"/>
              <a:t> и </a:t>
            </a:r>
            <a:r>
              <a:rPr lang="ru-RU" dirty="0" err="1" smtClean="0"/>
              <a:t>послерейсовый</a:t>
            </a:r>
            <a:r>
              <a:rPr lang="ru-RU" dirty="0" smtClean="0"/>
              <a:t> осмотр – 120 000 руб. </a:t>
            </a:r>
          </a:p>
          <a:p>
            <a:r>
              <a:rPr lang="ru-RU" dirty="0" smtClean="0"/>
              <a:t>        В 2020г. по итогам электронного аукциона приобретены: грузовой самосвал ГАЗ-САЗ-2507 (</a:t>
            </a:r>
            <a:r>
              <a:rPr lang="ru-RU" dirty="0" err="1" smtClean="0"/>
              <a:t>ГАЗон</a:t>
            </a:r>
            <a:r>
              <a:rPr lang="ru-RU" dirty="0" smtClean="0"/>
              <a:t> НЕКСТ), туристический автобус на 20 мест Мерседес </a:t>
            </a:r>
            <a:r>
              <a:rPr lang="ru-RU" dirty="0" err="1" smtClean="0"/>
              <a:t>Бенц</a:t>
            </a:r>
            <a:r>
              <a:rPr lang="ru-RU" dirty="0" smtClean="0"/>
              <a:t> 516 серии. Итого на 2021 год - числится 18 единиц техники.</a:t>
            </a:r>
          </a:p>
          <a:p>
            <a:r>
              <a:rPr lang="ru-RU" dirty="0" smtClean="0"/>
              <a:t>В течение 2019г. 7 единиц техники, в течение 2020г. 5 единиц техники списаны, утилизированы, сняты с учета в органах ГИБДД и </a:t>
            </a:r>
            <a:r>
              <a:rPr lang="ru-RU" dirty="0" err="1" smtClean="0"/>
              <a:t>Гостехнадзора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Приобретены: грузовой самосвал ГАЗ-САЗ-2507 (</a:t>
            </a:r>
            <a:r>
              <a:rPr lang="ru-RU" sz="2400" dirty="0" err="1" smtClean="0"/>
              <a:t>ГАЗон</a:t>
            </a:r>
            <a:r>
              <a:rPr lang="ru-RU" sz="2400" dirty="0" smtClean="0"/>
              <a:t> НЕКСТ) и туристический автобус на 20 мест Мерседес </a:t>
            </a:r>
            <a:r>
              <a:rPr lang="ru-RU" sz="2400" dirty="0" err="1" smtClean="0"/>
              <a:t>Бенц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714776" cy="481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1643051"/>
            <a:ext cx="414340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2997200"/>
            <a:ext cx="8229600" cy="1252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окон в УК№5 (замена на окна ПВХ)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214554"/>
            <a:ext cx="41434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214554"/>
            <a:ext cx="40005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429684" cy="4768865"/>
          </a:xfrm>
        </p:spPr>
        <p:txBody>
          <a:bodyPr/>
          <a:lstStyle/>
          <a:p>
            <a:pPr algn="ctr"/>
            <a:r>
              <a:rPr lang="ru-RU" b="1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До:                                                       После: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полов в общежитии №2,4,5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42910" y="1500174"/>
            <a:ext cx="3822192" cy="639762"/>
          </a:xfrm>
        </p:spPr>
        <p:txBody>
          <a:bodyPr/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86314" y="1500174"/>
            <a:ext cx="3822192" cy="639762"/>
          </a:xfrm>
        </p:spPr>
        <p:txBody>
          <a:bodyPr/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285992"/>
            <a:ext cx="415704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D:\Занданов\ФОТО\фото корпусов для капремонта\IMG_20200311_1444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85992"/>
            <a:ext cx="4251212" cy="278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полов в общежитии №2,4,5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42910" y="1500174"/>
            <a:ext cx="3822192" cy="639762"/>
          </a:xfrm>
        </p:spPr>
        <p:txBody>
          <a:bodyPr/>
          <a:lstStyle/>
          <a:p>
            <a:r>
              <a:rPr lang="ru-RU" dirty="0" smtClean="0"/>
              <a:t>До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6314" y="2285992"/>
            <a:ext cx="402303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86314" y="1500174"/>
            <a:ext cx="3822192" cy="639762"/>
          </a:xfrm>
        </p:spPr>
        <p:txBody>
          <a:bodyPr/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8" name="Рисунок 7" descr="D:\Занданов\ФОТО\фото корпусов для капремонта\IMG_20200311_1448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2071679"/>
            <a:ext cx="3211382" cy="442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ауд.1209 в УК№1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857364"/>
            <a:ext cx="3287500" cy="4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D:\Занданов\ФОТО\фото корпусов для капремонта\IMG_20200311_1712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57430"/>
            <a:ext cx="4595981" cy="31950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5072066" y="1428736"/>
            <a:ext cx="3822192" cy="63976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Выполнение работ по капитальному ремонту ауд.1209 в УК№1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Текст 5"/>
          <p:cNvSpPr txBox="1">
            <a:spLocks/>
          </p:cNvSpPr>
          <p:nvPr/>
        </p:nvSpPr>
        <p:spPr bwMode="auto">
          <a:xfrm>
            <a:off x="642910" y="1500174"/>
            <a:ext cx="38221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6"/>
          <p:cNvSpPr txBox="1">
            <a:spLocks/>
          </p:cNvSpPr>
          <p:nvPr/>
        </p:nvSpPr>
        <p:spPr>
          <a:xfrm>
            <a:off x="5072066" y="1428736"/>
            <a:ext cx="3822192" cy="63976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435771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285992"/>
            <a:ext cx="421484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6006</TotalTime>
  <Words>2208</Words>
  <Application>Microsoft Office PowerPoint</Application>
  <PresentationFormat>Экран (4:3)</PresentationFormat>
  <Paragraphs>204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Волна</vt:lpstr>
      <vt:lpstr>   проректор по административно-хозяйственной работе Намнанов Д.Д. </vt:lpstr>
      <vt:lpstr>Итоги выполнения Программы модернизации имущества в 2020г.</vt:lpstr>
      <vt:lpstr>Итоги выполнения Программы модернизации имущества в 2020г.</vt:lpstr>
      <vt:lpstr>Выполнение работ по капитальному ремонту окон в УК№5 (замена на окна ПВХ)</vt:lpstr>
      <vt:lpstr>Выполнение работ по капитальному ремонту окон в УК№5 (замена на окна ПВХ)</vt:lpstr>
      <vt:lpstr>Выполнение работ по капитальному ремонту полов в общежитии №2,4,5</vt:lpstr>
      <vt:lpstr>Выполнение работ по капитальному ремонту полов в общежитии №2,4,5</vt:lpstr>
      <vt:lpstr>Выполнение работ по капитальному ремонту ауд.1209 в УК№1</vt:lpstr>
      <vt:lpstr>Выполнение работ по капитальному ремонту ауд.1209 в УК№1</vt:lpstr>
      <vt:lpstr>Капитальный ремонт фасада спортзала  Главного корпуса</vt:lpstr>
      <vt:lpstr>Капитальный ремонт фасада спортзала  Главного корпуса</vt:lpstr>
      <vt:lpstr>Капитальный ремонт фасада спортзала  Главного корпуса</vt:lpstr>
      <vt:lpstr>Капитальный ремонт потолков, СКС, устройство перегородок  Главного корпуса</vt:lpstr>
      <vt:lpstr>Капитальный ремонт потолков, СКС, устройство перегородок  Главного корпуса</vt:lpstr>
      <vt:lpstr>Выполнение работ по капитальному ремонту кровли столовой Главного корпуса</vt:lpstr>
      <vt:lpstr>  Выполнение работ по капитальному ремонту помещений по ул. Добролюбова, 5   </vt:lpstr>
      <vt:lpstr>  Выполнение работ по капитальному ремонту помещений по ул. Добролюбова, 5   </vt:lpstr>
      <vt:lpstr>Выполнение работ по капитальному ремонту помещений по ул. Добролюбова, 5</vt:lpstr>
      <vt:lpstr>Монтаж СКУД в Главном корпусе и УК №1</vt:lpstr>
      <vt:lpstr> Работы по капитальному ремонту кровли зданий общежитий №4 и №5 </vt:lpstr>
      <vt:lpstr>Работы по капитальному ремонту кровли зданий общежитий №4 и №5</vt:lpstr>
      <vt:lpstr>Капитальный ремонт технологической вентиляции столовой в общежитии №6, УК4</vt:lpstr>
      <vt:lpstr>Замена маршевых дверей в общежитиях №2,3,6</vt:lpstr>
      <vt:lpstr>По имущественным вопросам:  </vt:lpstr>
      <vt:lpstr>По обеспечению пожарной безопасности: </vt:lpstr>
      <vt:lpstr>По обеспечению пожарной безопасности: </vt:lpstr>
      <vt:lpstr>По текущему ремонту объектов : </vt:lpstr>
      <vt:lpstr>Памятник посвященный ветеранам Великой Отечественной войны БГПИ БГУ</vt:lpstr>
      <vt:lpstr>По текущему ремонту объектов : </vt:lpstr>
      <vt:lpstr>По текущему ремонту объектов : </vt:lpstr>
      <vt:lpstr>Текущий ремонт инженерных сетей и коммуникаций: </vt:lpstr>
      <vt:lpstr>Текущий ремонт инженерных сетей и коммуникаций: </vt:lpstr>
      <vt:lpstr>Капитальный ремонт инженерных сетей</vt:lpstr>
      <vt:lpstr>Капитальный ремонт инженерных сетей</vt:lpstr>
      <vt:lpstr>Мероприятия по энергосбережению и повышению энергоэффективности: </vt:lpstr>
      <vt:lpstr>По капитальному строительству:</vt:lpstr>
      <vt:lpstr>«Студенческое общежитие №1 на 406 мест по ул.Пушкина,25»</vt:lpstr>
      <vt:lpstr>«Студенческое общежитие №1 на 406 мест по ул.Пушкина,25</vt:lpstr>
      <vt:lpstr>По капитальному ремонту:</vt:lpstr>
      <vt:lpstr>По капитальному ремонту:</vt:lpstr>
      <vt:lpstr>Слайд 41</vt:lpstr>
      <vt:lpstr>Потребность на капремонт объектов университета была направлена 27 марта 2020г. в Департамент государственной политики в сфере высшего образования Минобразования России (здание стадиона – внутренняя отделка, полы, потолок, замена дверей, электроснабжения; стадион, включая лукодром и волейбольную площадку – ремонт спортивных площадок, замена покрытия; Дом спорта – замена напольной плитки, внутренняя отделка, замена стеновой плитки в санузлах, в душевых, ремонт водосточных труб, замена системы освещения, ремонт системы водоснабжения; плоскостное сооружение стадион СОЛ «Олимп» – ремонт спортивных площадок, замена покрытия; плоскостное сооружение гимнастическая площадка СОЛ «Олимп» – ремонт спортивных площадок, замена покрытия; плоскостное сооружение спортивная площадка  СОЛ «Олимп» – ремонт спортивных площадок, замена покрытия). </vt:lpstr>
      <vt:lpstr>По охране труда и технике безопасности:</vt:lpstr>
      <vt:lpstr>По охране окружающей среды</vt:lpstr>
      <vt:lpstr>По транспортному обеспечению: </vt:lpstr>
      <vt:lpstr>Приобретены: грузовой самосвал ГАЗ-САЗ-2507 (ГАЗон НЕКСТ) и туристический автобус на 20 мест Мерседес Бенц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Информация о выполнении мероприятий по проведению работ по модернизации объектов</dc:title>
  <dc:creator>admin</dc:creator>
  <cp:lastModifiedBy>user</cp:lastModifiedBy>
  <cp:revision>795</cp:revision>
  <cp:lastPrinted>2016-12-13T04:48:13Z</cp:lastPrinted>
  <dcterms:created xsi:type="dcterms:W3CDTF">2015-07-16T02:09:53Z</dcterms:created>
  <dcterms:modified xsi:type="dcterms:W3CDTF">2021-03-29T02:32:36Z</dcterms:modified>
</cp:coreProperties>
</file>