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4" r:id="rId1"/>
  </p:sldMasterIdLst>
  <p:notesMasterIdLst>
    <p:notesMasterId r:id="rId30"/>
  </p:notesMasterIdLst>
  <p:handoutMasterIdLst>
    <p:handoutMasterId r:id="rId31"/>
  </p:handoutMasterIdLst>
  <p:sldIdLst>
    <p:sldId id="256" r:id="rId2"/>
    <p:sldId id="321" r:id="rId3"/>
    <p:sldId id="322" r:id="rId4"/>
    <p:sldId id="324" r:id="rId5"/>
    <p:sldId id="260" r:id="rId6"/>
    <p:sldId id="261" r:id="rId7"/>
    <p:sldId id="274" r:id="rId8"/>
    <p:sldId id="301" r:id="rId9"/>
    <p:sldId id="303" r:id="rId10"/>
    <p:sldId id="305" r:id="rId11"/>
    <p:sldId id="307" r:id="rId12"/>
    <p:sldId id="263" r:id="rId13"/>
    <p:sldId id="292" r:id="rId14"/>
    <p:sldId id="293" r:id="rId15"/>
    <p:sldId id="266" r:id="rId16"/>
    <p:sldId id="265" r:id="rId17"/>
    <p:sldId id="264" r:id="rId18"/>
    <p:sldId id="276" r:id="rId19"/>
    <p:sldId id="299" r:id="rId20"/>
    <p:sldId id="277" r:id="rId21"/>
    <p:sldId id="282" r:id="rId22"/>
    <p:sldId id="283" r:id="rId23"/>
    <p:sldId id="285" r:id="rId24"/>
    <p:sldId id="289" r:id="rId25"/>
    <p:sldId id="319" r:id="rId26"/>
    <p:sldId id="325" r:id="rId27"/>
    <p:sldId id="327" r:id="rId28"/>
    <p:sldId id="320"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itono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030A0"/>
    <a:srgbClr val="FFFF00"/>
    <a:srgbClr val="385723"/>
    <a:srgbClr val="BDD7EE"/>
    <a:srgbClr val="A9D18E"/>
    <a:srgbClr val="E14AA8"/>
    <a:srgbClr val="FFC000"/>
    <a:srgbClr val="C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0842" autoAdjust="0"/>
  </p:normalViewPr>
  <p:slideViewPr>
    <p:cSldViewPr>
      <p:cViewPr varScale="1">
        <p:scale>
          <a:sx n="97" d="100"/>
          <a:sy n="97" d="100"/>
        </p:scale>
        <p:origin x="-19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iie.ru\root\departments\Fulbright\ALUMNI\NEWSLETTER\Fulbright%2040th%20Anniversary%20Nesletter\Fulbright%20Statistics%20march%2019,%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26"/>
  <c:pivotSource>
    <c:name>[Fulbright Statistics march 19, 2013.xlsx]PROGRAMS DATA!СводнаяТаблица1</c:name>
    <c:fmtId val="-1"/>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marker>
          <c:symbol val="none"/>
        </c:marker>
        <c:dLbl>
          <c:idx val="0"/>
          <c:spPr/>
          <c:txPr>
            <a:bodyPr/>
            <a:lstStyle/>
            <a:p>
              <a:pPr>
                <a:defRPr/>
              </a:pPr>
              <a:endParaRPr lang="ru-RU"/>
            </a:p>
          </c:txPr>
          <c:showCatName val="1"/>
          <c:showPercent val="1"/>
          <c:extLst xmlns:c16r2="http://schemas.microsoft.com/office/drawing/2015/06/chart">
            <c:ext xmlns:c15="http://schemas.microsoft.com/office/drawing/2012/chart" uri="{CE6537A1-D6FC-4f65-9D91-7224C49458BB}"/>
          </c:extLst>
        </c:dLbl>
      </c:pivotFmt>
      <c:pivotFmt>
        <c:idx val="9"/>
        <c:spPr>
          <a:solidFill>
            <a:srgbClr val="7030A0"/>
          </a:solidFill>
        </c:spPr>
        <c:dLbl>
          <c:idx val="0"/>
          <c:layout>
            <c:manualLayout>
              <c:x val="0.10230149546718846"/>
              <c:y val="4.6582469270549105E-2"/>
            </c:manualLayout>
          </c:layout>
          <c:showCatName val="1"/>
          <c:showPercent val="1"/>
          <c:extLst xmlns:c16r2="http://schemas.microsoft.com/office/drawing/2015/06/chart">
            <c:ext xmlns:c15="http://schemas.microsoft.com/office/drawing/2012/chart" uri="{CE6537A1-D6FC-4f65-9D91-7224C49458BB}"/>
          </c:extLst>
        </c:dLbl>
      </c:pivotFmt>
      <c:pivotFmt>
        <c:idx val="10"/>
        <c:spPr>
          <a:solidFill>
            <a:schemeClr val="accent1"/>
          </a:solidFill>
        </c:spPr>
      </c:pivotFmt>
      <c:pivotFmt>
        <c:idx val="11"/>
        <c:spPr>
          <a:solidFill>
            <a:srgbClr val="00B050"/>
          </a:solidFill>
        </c:spPr>
      </c:pivotFmt>
      <c:pivotFmt>
        <c:idx val="12"/>
        <c:spPr>
          <a:solidFill>
            <a:srgbClr val="C00000"/>
          </a:solidFill>
          <a:ln>
            <a:noFill/>
          </a:ln>
        </c:spPr>
      </c:pivotFmt>
      <c:pivotFmt>
        <c:idx val="13"/>
        <c:spPr>
          <a:solidFill>
            <a:srgbClr val="FFFF00"/>
          </a:solidFill>
        </c:spPr>
      </c:pivotFmt>
      <c:pivotFmt>
        <c:idx val="14"/>
        <c:spPr>
          <a:solidFill>
            <a:schemeClr val="accent6"/>
          </a:solidFill>
        </c:spPr>
      </c:pivotFmt>
      <c:pivotFmt>
        <c:idx val="15"/>
        <c:spPr>
          <a:solidFill>
            <a:srgbClr val="FF33CC"/>
          </a:solidFill>
        </c:spPr>
      </c:pivotFmt>
      <c:pivotFmt>
        <c:idx val="16"/>
        <c:spPr>
          <a:solidFill>
            <a:srgbClr val="92D050"/>
          </a:solidFill>
        </c:spPr>
      </c:pivotFmt>
      <c:pivotFmt>
        <c:idx val="17"/>
        <c:marker>
          <c:symbol val="none"/>
        </c:marker>
        <c:dLbl>
          <c:idx val="0"/>
          <c:spPr/>
          <c:txPr>
            <a:bodyPr/>
            <a:lstStyle/>
            <a:p>
              <a:pPr>
                <a:defRPr sz="1050" i="1"/>
              </a:pPr>
              <a:endParaRPr lang="ru-RU"/>
            </a:p>
          </c:txPr>
          <c:showCatName val="1"/>
          <c:showPercent val="1"/>
          <c:extLst xmlns:c16r2="http://schemas.microsoft.com/office/drawing/2015/06/chart">
            <c:ext xmlns:c15="http://schemas.microsoft.com/office/drawing/2012/chart" uri="{CE6537A1-D6FC-4f65-9D91-7224C49458BB}"/>
          </c:extLst>
        </c:dLbl>
      </c:pivotFmt>
      <c:pivotFmt>
        <c:idx val="18"/>
        <c:spPr>
          <a:solidFill>
            <a:srgbClr val="7030A0"/>
          </a:solidFill>
        </c:spPr>
        <c:dLbl>
          <c:idx val="0"/>
          <c:layout>
            <c:manualLayout>
              <c:x val="6.5473566815224357E-2"/>
              <c:y val="1.3184343805399762E-2"/>
            </c:manualLayout>
          </c:layout>
          <c:tx>
            <c:rich>
              <a:bodyPr/>
              <a:lstStyle/>
              <a:p>
                <a:r>
                  <a:rPr lang="ru-RU"/>
                  <a:t>Преподаватели вузов</a:t>
                </a:r>
                <a:r>
                  <a:rPr lang="en-US"/>
                  <a:t>
6%</a:t>
                </a:r>
              </a:p>
            </c:rich>
          </c:tx>
          <c:showCatName val="1"/>
          <c:showPercent val="1"/>
          <c:extLst xmlns:c16r2="http://schemas.microsoft.com/office/drawing/2015/06/chart">
            <c:ext xmlns:c15="http://schemas.microsoft.com/office/drawing/2012/chart" uri="{CE6537A1-D6FC-4f65-9D91-7224C49458BB}"/>
          </c:extLst>
        </c:dLbl>
      </c:pivotFmt>
      <c:pivotFmt>
        <c:idx val="19"/>
        <c:spPr>
          <a:solidFill>
            <a:srgbClr val="92D050"/>
          </a:solidFill>
        </c:spPr>
        <c:dLbl>
          <c:idx val="0"/>
          <c:layout>
            <c:manualLayout>
              <c:x val="-0.14057866975295116"/>
              <c:y val="0.13197952856799591"/>
            </c:manualLayout>
          </c:layout>
          <c:tx>
            <c:rich>
              <a:bodyPr/>
              <a:lstStyle/>
              <a:p>
                <a:r>
                  <a:rPr lang="ru-RU"/>
                  <a:t>Учителя английского языка</a:t>
                </a:r>
                <a:r>
                  <a:rPr lang="en-US"/>
                  <a:t>
14%</a:t>
                </a:r>
              </a:p>
            </c:rich>
          </c:tx>
          <c:showCatName val="1"/>
          <c:showPercent val="1"/>
          <c:extLst xmlns:c16r2="http://schemas.microsoft.com/office/drawing/2015/06/chart">
            <c:ext xmlns:c15="http://schemas.microsoft.com/office/drawing/2012/chart" uri="{CE6537A1-D6FC-4f65-9D91-7224C49458BB}"/>
          </c:extLst>
        </c:dLbl>
      </c:pivotFmt>
      <c:pivotFmt>
        <c:idx val="20"/>
        <c:spPr>
          <a:solidFill>
            <a:srgbClr val="FF33CC"/>
          </a:solidFill>
        </c:spPr>
        <c:dLbl>
          <c:idx val="0"/>
          <c:layout>
            <c:manualLayout>
              <c:x val="1.4343124897431767E-2"/>
              <c:y val="-6.0980384228884521E-2"/>
            </c:manualLayout>
          </c:layout>
          <c:tx>
            <c:rich>
              <a:bodyPr/>
              <a:lstStyle/>
              <a:p>
                <a:r>
                  <a:rPr lang="en-US"/>
                  <a:t>Ph.D</a:t>
                </a:r>
                <a:r>
                  <a:rPr lang="ru-RU"/>
                  <a:t>.</a:t>
                </a:r>
                <a:r>
                  <a:rPr lang="ru-RU" baseline="0"/>
                  <a:t> </a:t>
                </a:r>
                <a:r>
                  <a:rPr lang="ru-RU"/>
                  <a:t>программа</a:t>
                </a:r>
                <a:r>
                  <a:rPr lang="en-US"/>
                  <a:t>
0%</a:t>
                </a:r>
                <a:r>
                  <a:rPr lang="ru-RU"/>
                  <a:t> (2 участника)</a:t>
                </a:r>
                <a:endParaRPr lang="en-US"/>
              </a:p>
            </c:rich>
          </c:tx>
          <c:showCatName val="1"/>
          <c:showPercent val="1"/>
          <c:extLst xmlns:c16r2="http://schemas.microsoft.com/office/drawing/2015/06/chart">
            <c:ext xmlns:c15="http://schemas.microsoft.com/office/drawing/2012/chart" uri="{CE6537A1-D6FC-4f65-9D91-7224C49458BB}"/>
          </c:extLst>
        </c:dLbl>
      </c:pivotFmt>
      <c:pivotFmt>
        <c:idx val="21"/>
        <c:spPr>
          <a:solidFill>
            <a:schemeClr val="accent6"/>
          </a:solidFill>
        </c:spPr>
        <c:dLbl>
          <c:idx val="0"/>
          <c:layout>
            <c:manualLayout>
              <c:x val="2.0732107583478855E-2"/>
              <c:y val="1.5951353229503539E-2"/>
            </c:manualLayout>
          </c:layout>
          <c:tx>
            <c:rich>
              <a:bodyPr/>
              <a:lstStyle/>
              <a:p>
                <a:r>
                  <a:rPr lang="ru-RU"/>
                  <a:t>Ученые по программе </a:t>
                </a:r>
                <a:r>
                  <a:rPr lang="en-US"/>
                  <a:t>Kennan
3%</a:t>
                </a:r>
              </a:p>
            </c:rich>
          </c:tx>
          <c:showCatName val="1"/>
          <c:showPercent val="1"/>
          <c:extLst xmlns:c16r2="http://schemas.microsoft.com/office/drawing/2015/06/chart">
            <c:ext xmlns:c15="http://schemas.microsoft.com/office/drawing/2012/chart" uri="{CE6537A1-D6FC-4f65-9D91-7224C49458BB}"/>
          </c:extLst>
        </c:dLbl>
      </c:pivotFmt>
      <c:pivotFmt>
        <c:idx val="22"/>
        <c:spPr>
          <a:solidFill>
            <a:schemeClr val="accent1"/>
          </a:solidFill>
        </c:spPr>
        <c:dLbl>
          <c:idx val="0"/>
          <c:layout>
            <c:manualLayout>
              <c:x val="-1.0101739128193369E-2"/>
              <c:y val="1.0252152054522986E-2"/>
            </c:manualLayout>
          </c:layout>
          <c:tx>
            <c:rich>
              <a:bodyPr/>
              <a:lstStyle/>
              <a:p>
                <a:r>
                  <a:rPr lang="ru-RU"/>
                  <a:t>Сотрудники международных отделов вузов</a:t>
                </a:r>
                <a:r>
                  <a:rPr lang="en-US"/>
                  <a:t>
3%</a:t>
                </a:r>
              </a:p>
            </c:rich>
          </c:tx>
          <c:showCatName val="1"/>
          <c:showPercent val="1"/>
          <c:extLst xmlns:c16r2="http://schemas.microsoft.com/office/drawing/2015/06/chart">
            <c:ext xmlns:c15="http://schemas.microsoft.com/office/drawing/2012/chart" uri="{CE6537A1-D6FC-4f65-9D91-7224C49458BB}"/>
          </c:extLst>
        </c:dLbl>
      </c:pivotFmt>
      <c:pivotFmt>
        <c:idx val="23"/>
        <c:spPr>
          <a:solidFill>
            <a:srgbClr val="FFFF00"/>
          </a:solidFill>
        </c:spPr>
        <c:dLbl>
          <c:idx val="0"/>
          <c:layout>
            <c:manualLayout>
              <c:x val="4.249908064464878E-2"/>
              <c:y val="4.1772227213303641E-2"/>
            </c:manualLayout>
          </c:layout>
          <c:tx>
            <c:rich>
              <a:bodyPr/>
              <a:lstStyle/>
              <a:p>
                <a:r>
                  <a:rPr lang="ru-RU"/>
                  <a:t>Приглашенные ученые</a:t>
                </a:r>
                <a:r>
                  <a:rPr lang="en-US"/>
                  <a:t>
2%</a:t>
                </a:r>
              </a:p>
            </c:rich>
          </c:tx>
          <c:showCatName val="1"/>
          <c:showPercent val="1"/>
          <c:extLst xmlns:c16r2="http://schemas.microsoft.com/office/drawing/2015/06/chart">
            <c:ext xmlns:c15="http://schemas.microsoft.com/office/drawing/2012/chart" uri="{CE6537A1-D6FC-4f65-9D91-7224C49458BB}"/>
          </c:extLst>
        </c:dLbl>
      </c:pivotFmt>
      <c:pivotFmt>
        <c:idx val="24"/>
        <c:spPr>
          <a:solidFill>
            <a:srgbClr val="C00000"/>
          </a:solidFill>
          <a:ln>
            <a:noFill/>
          </a:ln>
        </c:spPr>
        <c:dLbl>
          <c:idx val="0"/>
          <c:layout>
            <c:manualLayout>
              <c:x val="-0.1432239107142704"/>
              <c:y val="-0.20125272304298389"/>
            </c:manualLayout>
          </c:layout>
          <c:tx>
            <c:rich>
              <a:bodyPr/>
              <a:lstStyle/>
              <a:p>
                <a:r>
                  <a:rPr lang="ru-RU"/>
                  <a:t>Студенты и аспиранты</a:t>
                </a:r>
                <a:r>
                  <a:rPr lang="en-US"/>
                  <a:t>
22%</a:t>
                </a:r>
              </a:p>
            </c:rich>
          </c:tx>
          <c:showCatName val="1"/>
          <c:showPercent val="1"/>
          <c:extLst xmlns:c16r2="http://schemas.microsoft.com/office/drawing/2015/06/chart">
            <c:ext xmlns:c15="http://schemas.microsoft.com/office/drawing/2012/chart" uri="{CE6537A1-D6FC-4f65-9D91-7224C49458BB}"/>
          </c:extLst>
        </c:dLbl>
      </c:pivotFmt>
      <c:pivotFmt>
        <c:idx val="25"/>
        <c:spPr>
          <a:solidFill>
            <a:srgbClr val="00B050"/>
          </a:solidFill>
        </c:spPr>
        <c:dLbl>
          <c:idx val="0"/>
          <c:layout>
            <c:manualLayout>
              <c:x val="0.23866840828657079"/>
              <c:y val="-0.10285024159353449"/>
            </c:manualLayout>
          </c:layout>
          <c:tx>
            <c:rich>
              <a:bodyPr/>
              <a:lstStyle/>
              <a:p>
                <a:r>
                  <a:rPr lang="ru-RU"/>
                  <a:t>Ученые</a:t>
                </a:r>
                <a:r>
                  <a:rPr lang="ru-RU" baseline="0"/>
                  <a:t> и деятели искусств</a:t>
                </a:r>
                <a:r>
                  <a:rPr lang="en-US"/>
                  <a:t>
50%</a:t>
                </a:r>
              </a:p>
            </c:rich>
          </c:tx>
          <c:showCatName val="1"/>
          <c:showPercent val="1"/>
          <c:extLst xmlns:c16r2="http://schemas.microsoft.com/office/drawing/2015/06/chart">
            <c:ext xmlns:c15="http://schemas.microsoft.com/office/drawing/2012/chart" uri="{CE6537A1-D6FC-4f65-9D91-7224C49458BB}"/>
          </c:extLst>
        </c:dLbl>
      </c:pivotFmt>
      <c:pivotFmt>
        <c:idx val="26"/>
        <c:marker>
          <c:symbol val="none"/>
        </c:marker>
        <c:dLbl>
          <c:idx val="0"/>
          <c:spPr/>
          <c:txPr>
            <a:bodyPr/>
            <a:lstStyle/>
            <a:p>
              <a:pPr>
                <a:defRPr sz="1050" i="1"/>
              </a:pPr>
              <a:endParaRPr lang="ru-RU"/>
            </a:p>
          </c:txPr>
          <c:showCatName val="1"/>
          <c:showPercent val="1"/>
          <c:extLst xmlns:c16r2="http://schemas.microsoft.com/office/drawing/2015/06/chart">
            <c:ext xmlns:c15="http://schemas.microsoft.com/office/drawing/2012/chart" uri="{CE6537A1-D6FC-4f65-9D91-7224C49458BB}"/>
          </c:extLst>
        </c:dLbl>
      </c:pivotFmt>
      <c:pivotFmt>
        <c:idx val="27"/>
        <c:spPr>
          <a:solidFill>
            <a:srgbClr val="7030A0"/>
          </a:solidFill>
        </c:spPr>
        <c:dLbl>
          <c:idx val="0"/>
          <c:layout>
            <c:manualLayout>
              <c:x val="6.5473566815224357E-2"/>
              <c:y val="1.3184343805399762E-2"/>
            </c:manualLayout>
          </c:layout>
          <c:tx>
            <c:rich>
              <a:bodyPr/>
              <a:lstStyle/>
              <a:p>
                <a:r>
                  <a:rPr lang="ru-RU"/>
                  <a:t>Преподаватели вузов</a:t>
                </a:r>
                <a:r>
                  <a:rPr lang="en-US"/>
                  <a:t>
6%</a:t>
                </a:r>
              </a:p>
            </c:rich>
          </c:tx>
          <c:showCatName val="1"/>
          <c:showPercent val="1"/>
          <c:extLst xmlns:c16r2="http://schemas.microsoft.com/office/drawing/2015/06/chart">
            <c:ext xmlns:c15="http://schemas.microsoft.com/office/drawing/2012/chart" uri="{CE6537A1-D6FC-4f65-9D91-7224C49458BB}"/>
          </c:extLst>
        </c:dLbl>
      </c:pivotFmt>
      <c:pivotFmt>
        <c:idx val="28"/>
        <c:spPr>
          <a:solidFill>
            <a:srgbClr val="92D050"/>
          </a:solidFill>
        </c:spPr>
        <c:dLbl>
          <c:idx val="0"/>
          <c:layout>
            <c:manualLayout>
              <c:x val="-0.14057866975295116"/>
              <c:y val="0.13197952856799591"/>
            </c:manualLayout>
          </c:layout>
          <c:tx>
            <c:rich>
              <a:bodyPr/>
              <a:lstStyle/>
              <a:p>
                <a:r>
                  <a:rPr lang="ru-RU"/>
                  <a:t>Учителя английского языка</a:t>
                </a:r>
                <a:r>
                  <a:rPr lang="en-US"/>
                  <a:t>
14%</a:t>
                </a:r>
              </a:p>
            </c:rich>
          </c:tx>
          <c:showCatName val="1"/>
          <c:showPercent val="1"/>
          <c:extLst xmlns:c16r2="http://schemas.microsoft.com/office/drawing/2015/06/chart">
            <c:ext xmlns:c15="http://schemas.microsoft.com/office/drawing/2012/chart" uri="{CE6537A1-D6FC-4f65-9D91-7224C49458BB}"/>
          </c:extLst>
        </c:dLbl>
      </c:pivotFmt>
      <c:pivotFmt>
        <c:idx val="29"/>
        <c:spPr>
          <a:solidFill>
            <a:srgbClr val="FF33CC"/>
          </a:solidFill>
        </c:spPr>
        <c:dLbl>
          <c:idx val="0"/>
          <c:layout>
            <c:manualLayout>
              <c:x val="1.4343124897431767E-2"/>
              <c:y val="-6.0980384228884521E-2"/>
            </c:manualLayout>
          </c:layout>
          <c:tx>
            <c:rich>
              <a:bodyPr/>
              <a:lstStyle/>
              <a:p>
                <a:r>
                  <a:rPr lang="en-US"/>
                  <a:t>Ph.D</a:t>
                </a:r>
                <a:r>
                  <a:rPr lang="ru-RU"/>
                  <a:t>.</a:t>
                </a:r>
                <a:r>
                  <a:rPr lang="ru-RU" baseline="0"/>
                  <a:t> </a:t>
                </a:r>
                <a:r>
                  <a:rPr lang="ru-RU"/>
                  <a:t>программа</a:t>
                </a:r>
                <a:r>
                  <a:rPr lang="en-US"/>
                  <a:t>
0%</a:t>
                </a:r>
                <a:r>
                  <a:rPr lang="ru-RU"/>
                  <a:t> (2 участника)</a:t>
                </a:r>
                <a:endParaRPr lang="en-US"/>
              </a:p>
            </c:rich>
          </c:tx>
          <c:showCatName val="1"/>
          <c:showPercent val="1"/>
          <c:extLst xmlns:c16r2="http://schemas.microsoft.com/office/drawing/2015/06/chart">
            <c:ext xmlns:c15="http://schemas.microsoft.com/office/drawing/2012/chart" uri="{CE6537A1-D6FC-4f65-9D91-7224C49458BB}"/>
          </c:extLst>
        </c:dLbl>
      </c:pivotFmt>
      <c:pivotFmt>
        <c:idx val="30"/>
        <c:spPr>
          <a:solidFill>
            <a:schemeClr val="accent6"/>
          </a:solidFill>
        </c:spPr>
        <c:dLbl>
          <c:idx val="0"/>
          <c:layout>
            <c:manualLayout>
              <c:x val="2.0732107583478855E-2"/>
              <c:y val="1.5951353229503539E-2"/>
            </c:manualLayout>
          </c:layout>
          <c:tx>
            <c:rich>
              <a:bodyPr/>
              <a:lstStyle/>
              <a:p>
                <a:r>
                  <a:rPr lang="ru-RU"/>
                  <a:t>Ученые по программе </a:t>
                </a:r>
                <a:r>
                  <a:rPr lang="en-US"/>
                  <a:t>Kennan
3%</a:t>
                </a:r>
              </a:p>
            </c:rich>
          </c:tx>
          <c:showCatName val="1"/>
          <c:showPercent val="1"/>
          <c:extLst xmlns:c16r2="http://schemas.microsoft.com/office/drawing/2015/06/chart">
            <c:ext xmlns:c15="http://schemas.microsoft.com/office/drawing/2012/chart" uri="{CE6537A1-D6FC-4f65-9D91-7224C49458BB}"/>
          </c:extLst>
        </c:dLbl>
      </c:pivotFmt>
      <c:pivotFmt>
        <c:idx val="31"/>
        <c:spPr>
          <a:solidFill>
            <a:schemeClr val="accent1"/>
          </a:solidFill>
        </c:spPr>
        <c:dLbl>
          <c:idx val="0"/>
          <c:layout>
            <c:manualLayout>
              <c:x val="-1.0101739128193369E-2"/>
              <c:y val="1.0252152054522986E-2"/>
            </c:manualLayout>
          </c:layout>
          <c:tx>
            <c:rich>
              <a:bodyPr/>
              <a:lstStyle/>
              <a:p>
                <a:r>
                  <a:rPr lang="ru-RU"/>
                  <a:t>Сотрудники международных отделов вузов</a:t>
                </a:r>
                <a:r>
                  <a:rPr lang="en-US"/>
                  <a:t>
3%</a:t>
                </a:r>
              </a:p>
            </c:rich>
          </c:tx>
          <c:showCatName val="1"/>
          <c:showPercent val="1"/>
          <c:extLst xmlns:c16r2="http://schemas.microsoft.com/office/drawing/2015/06/chart">
            <c:ext xmlns:c15="http://schemas.microsoft.com/office/drawing/2012/chart" uri="{CE6537A1-D6FC-4f65-9D91-7224C49458BB}"/>
          </c:extLst>
        </c:dLbl>
      </c:pivotFmt>
      <c:pivotFmt>
        <c:idx val="32"/>
        <c:spPr>
          <a:solidFill>
            <a:srgbClr val="FFFF00"/>
          </a:solidFill>
        </c:spPr>
        <c:dLbl>
          <c:idx val="0"/>
          <c:layout>
            <c:manualLayout>
              <c:x val="4.249908064464878E-2"/>
              <c:y val="4.1772227213303641E-2"/>
            </c:manualLayout>
          </c:layout>
          <c:tx>
            <c:rich>
              <a:bodyPr/>
              <a:lstStyle/>
              <a:p>
                <a:r>
                  <a:rPr lang="ru-RU"/>
                  <a:t>Приглашенные ученые</a:t>
                </a:r>
                <a:r>
                  <a:rPr lang="en-US"/>
                  <a:t>
2%</a:t>
                </a:r>
              </a:p>
            </c:rich>
          </c:tx>
          <c:showCatName val="1"/>
          <c:showPercent val="1"/>
          <c:extLst xmlns:c16r2="http://schemas.microsoft.com/office/drawing/2015/06/chart">
            <c:ext xmlns:c15="http://schemas.microsoft.com/office/drawing/2012/chart" uri="{CE6537A1-D6FC-4f65-9D91-7224C49458BB}"/>
          </c:extLst>
        </c:dLbl>
      </c:pivotFmt>
      <c:pivotFmt>
        <c:idx val="33"/>
        <c:spPr>
          <a:solidFill>
            <a:srgbClr val="C00000"/>
          </a:solidFill>
          <a:ln>
            <a:noFill/>
          </a:ln>
        </c:spPr>
        <c:dLbl>
          <c:idx val="0"/>
          <c:layout>
            <c:manualLayout>
              <c:x val="-0.1432239107142704"/>
              <c:y val="-0.20125272304298389"/>
            </c:manualLayout>
          </c:layout>
          <c:tx>
            <c:rich>
              <a:bodyPr/>
              <a:lstStyle/>
              <a:p>
                <a:r>
                  <a:rPr lang="ru-RU"/>
                  <a:t>Студенты и аспиранты</a:t>
                </a:r>
                <a:r>
                  <a:rPr lang="en-US"/>
                  <a:t>
22%</a:t>
                </a:r>
              </a:p>
            </c:rich>
          </c:tx>
          <c:showCatName val="1"/>
          <c:showPercent val="1"/>
          <c:extLst xmlns:c16r2="http://schemas.microsoft.com/office/drawing/2015/06/chart">
            <c:ext xmlns:c15="http://schemas.microsoft.com/office/drawing/2012/chart" uri="{CE6537A1-D6FC-4f65-9D91-7224C49458BB}"/>
          </c:extLst>
        </c:dLbl>
      </c:pivotFmt>
      <c:pivotFmt>
        <c:idx val="34"/>
        <c:spPr>
          <a:solidFill>
            <a:srgbClr val="00B050"/>
          </a:solidFill>
        </c:spPr>
        <c:dLbl>
          <c:idx val="0"/>
          <c:layout>
            <c:manualLayout>
              <c:x val="0.23866840828657079"/>
              <c:y val="-0.10285024159353449"/>
            </c:manualLayout>
          </c:layout>
          <c:tx>
            <c:rich>
              <a:bodyPr/>
              <a:lstStyle/>
              <a:p>
                <a:r>
                  <a:rPr lang="ru-RU"/>
                  <a:t>Ученые</a:t>
                </a:r>
                <a:r>
                  <a:rPr lang="ru-RU" baseline="0"/>
                  <a:t> и деятели искусств</a:t>
                </a:r>
                <a:r>
                  <a:rPr lang="en-US"/>
                  <a:t>
50%</a:t>
                </a:r>
              </a:p>
            </c:rich>
          </c:tx>
          <c:showCatName val="1"/>
          <c:showPercent val="1"/>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0.19367639982502199"/>
          <c:y val="0.13023972725443669"/>
          <c:w val="0.5486961942257218"/>
          <c:h val="0.86426353736884354"/>
        </c:manualLayout>
      </c:layout>
      <c:doughnutChart>
        <c:varyColors val="1"/>
        <c:ser>
          <c:idx val="0"/>
          <c:order val="0"/>
          <c:tx>
            <c:strRef>
              <c:f>'PROGRAMS DATA'!$B$1</c:f>
              <c:strCache>
                <c:ptCount val="1"/>
                <c:pt idx="0">
                  <c:v>Итог</c:v>
                </c:pt>
              </c:strCache>
            </c:strRef>
          </c:tx>
          <c:dPt>
            <c:idx val="0"/>
            <c:spPr>
              <a:solidFill>
                <a:srgbClr val="C00000"/>
              </a:solidFill>
            </c:spPr>
            <c:extLst xmlns:c16r2="http://schemas.microsoft.com/office/drawing/2015/06/chart">
              <c:ext xmlns:c16="http://schemas.microsoft.com/office/drawing/2014/chart" uri="{C3380CC4-5D6E-409C-BE32-E72D297353CC}">
                <c16:uniqueId val="{00000001-3B7D-43D7-AD5F-8A2A77A6A919}"/>
              </c:ext>
            </c:extLst>
          </c:dPt>
          <c:dPt>
            <c:idx val="1"/>
            <c:spPr>
              <a:solidFill>
                <a:srgbClr val="FFC000"/>
              </a:solidFill>
            </c:spPr>
            <c:extLst xmlns:c16r2="http://schemas.microsoft.com/office/drawing/2015/06/chart">
              <c:ext xmlns:c16="http://schemas.microsoft.com/office/drawing/2014/chart" uri="{C3380CC4-5D6E-409C-BE32-E72D297353CC}">
                <c16:uniqueId val="{00000003-3B7D-43D7-AD5F-8A2A77A6A919}"/>
              </c:ext>
            </c:extLst>
          </c:dPt>
          <c:dPt>
            <c:idx val="2"/>
            <c:spPr>
              <a:solidFill>
                <a:srgbClr val="FF33CC"/>
              </a:solidFill>
            </c:spPr>
            <c:extLst xmlns:c16r2="http://schemas.microsoft.com/office/drawing/2015/06/chart">
              <c:ext xmlns:c16="http://schemas.microsoft.com/office/drawing/2014/chart" uri="{C3380CC4-5D6E-409C-BE32-E72D297353CC}">
                <c16:uniqueId val="{00000005-3B7D-43D7-AD5F-8A2A77A6A919}"/>
              </c:ext>
            </c:extLst>
          </c:dPt>
          <c:dPt>
            <c:idx val="3"/>
            <c:spPr>
              <a:solidFill>
                <a:schemeClr val="accent1">
                  <a:lumMod val="40000"/>
                  <a:lumOff val="60000"/>
                </a:schemeClr>
              </a:solidFill>
            </c:spPr>
            <c:extLst xmlns:c16r2="http://schemas.microsoft.com/office/drawing/2015/06/chart">
              <c:ext xmlns:c16="http://schemas.microsoft.com/office/drawing/2014/chart" uri="{C3380CC4-5D6E-409C-BE32-E72D297353CC}">
                <c16:uniqueId val="{00000007-3B7D-43D7-AD5F-8A2A77A6A919}"/>
              </c:ext>
            </c:extLst>
          </c:dPt>
          <c:dPt>
            <c:idx val="4"/>
            <c:spPr>
              <a:solidFill>
                <a:schemeClr val="accent6">
                  <a:lumMod val="50000"/>
                </a:schemeClr>
              </a:solidFill>
            </c:spPr>
            <c:extLst xmlns:c16r2="http://schemas.microsoft.com/office/drawing/2015/06/chart">
              <c:ext xmlns:c16="http://schemas.microsoft.com/office/drawing/2014/chart" uri="{C3380CC4-5D6E-409C-BE32-E72D297353CC}">
                <c16:uniqueId val="{00000009-3B7D-43D7-AD5F-8A2A77A6A919}"/>
              </c:ext>
            </c:extLst>
          </c:dPt>
          <c:dPt>
            <c:idx val="5"/>
            <c:spPr>
              <a:solidFill>
                <a:srgbClr val="FFFF00"/>
              </a:solidFill>
            </c:spPr>
            <c:extLst xmlns:c16r2="http://schemas.microsoft.com/office/drawing/2015/06/chart">
              <c:ext xmlns:c16="http://schemas.microsoft.com/office/drawing/2014/chart" uri="{C3380CC4-5D6E-409C-BE32-E72D297353CC}">
                <c16:uniqueId val="{0000000B-3B7D-43D7-AD5F-8A2A77A6A919}"/>
              </c:ext>
            </c:extLst>
          </c:dPt>
          <c:dPt>
            <c:idx val="6"/>
            <c:spPr>
              <a:solidFill>
                <a:srgbClr val="7030A0"/>
              </a:solidFill>
              <a:ln>
                <a:noFill/>
              </a:ln>
            </c:spPr>
            <c:extLst xmlns:c16r2="http://schemas.microsoft.com/office/drawing/2015/06/chart">
              <c:ext xmlns:c16="http://schemas.microsoft.com/office/drawing/2014/chart" uri="{C3380CC4-5D6E-409C-BE32-E72D297353CC}">
                <c16:uniqueId val="{0000000D-3B7D-43D7-AD5F-8A2A77A6A919}"/>
              </c:ext>
            </c:extLst>
          </c:dPt>
          <c:dPt>
            <c:idx val="7"/>
            <c:spPr>
              <a:solidFill>
                <a:srgbClr val="01769D"/>
              </a:solidFill>
            </c:spPr>
            <c:extLst xmlns:c16r2="http://schemas.microsoft.com/office/drawing/2015/06/chart">
              <c:ext xmlns:c16="http://schemas.microsoft.com/office/drawing/2014/chart" uri="{C3380CC4-5D6E-409C-BE32-E72D297353CC}">
                <c16:uniqueId val="{0000000F-3B7D-43D7-AD5F-8A2A77A6A919}"/>
              </c:ext>
            </c:extLst>
          </c:dPt>
          <c:cat>
            <c:strRef>
              <c:f>'PROGRAMS DATA'!$A$2:$A$10</c:f>
              <c:strCache>
                <c:ptCount val="8"/>
                <c:pt idx="0">
                  <c:v>Faculty Development Program</c:v>
                </c:pt>
                <c:pt idx="1">
                  <c:v>Foreign Language Teaching Assistant</c:v>
                </c:pt>
                <c:pt idx="2">
                  <c:v>International Science and Technology </c:v>
                </c:pt>
                <c:pt idx="3">
                  <c:v>Kennan</c:v>
                </c:pt>
                <c:pt idx="4">
                  <c:v>Russian International Education Administrators </c:v>
                </c:pt>
                <c:pt idx="5">
                  <c:v>Scholar in Residence </c:v>
                </c:pt>
                <c:pt idx="6">
                  <c:v>Visiting Graduate Student </c:v>
                </c:pt>
                <c:pt idx="7">
                  <c:v>Visiting Scholar</c:v>
                </c:pt>
              </c:strCache>
            </c:strRef>
          </c:cat>
          <c:val>
            <c:numRef>
              <c:f>'PROGRAMS DATA'!$B$2:$B$10</c:f>
              <c:numCache>
                <c:formatCode>General</c:formatCode>
                <c:ptCount val="8"/>
                <c:pt idx="0">
                  <c:v>114</c:v>
                </c:pt>
                <c:pt idx="1">
                  <c:v>241</c:v>
                </c:pt>
                <c:pt idx="2">
                  <c:v>2</c:v>
                </c:pt>
                <c:pt idx="3">
                  <c:v>52</c:v>
                </c:pt>
                <c:pt idx="4">
                  <c:v>58</c:v>
                </c:pt>
                <c:pt idx="5">
                  <c:v>27</c:v>
                </c:pt>
                <c:pt idx="6">
                  <c:v>397</c:v>
                </c:pt>
                <c:pt idx="7">
                  <c:v>876</c:v>
                </c:pt>
              </c:numCache>
            </c:numRef>
          </c:val>
          <c:extLst xmlns:c16r2="http://schemas.microsoft.com/office/drawing/2015/06/chart">
            <c:ext xmlns:c16="http://schemas.microsoft.com/office/drawing/2014/chart" uri="{C3380CC4-5D6E-409C-BE32-E72D297353CC}">
              <c16:uniqueId val="{00000010-3B7D-43D7-AD5F-8A2A77A6A919}"/>
            </c:ext>
          </c:extLst>
        </c:ser>
        <c:firstSliceAng val="0"/>
        <c:holeSize val="50"/>
      </c:doughnutChart>
    </c:plotArea>
    <c:plotVisOnly val="1"/>
    <c:dispBlanksAs val="zero"/>
  </c:chart>
  <c:externalData r:id="rId1"/>
  <c:extLst/>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A93B4-43C6-4394-AD12-BED6A426882B}"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en-US"/>
        </a:p>
      </dgm:t>
    </dgm:pt>
    <dgm:pt modelId="{ABE079A9-D98D-4F93-BCCF-37DE81B3D0A2}">
      <dgm:prSet phldrT="[Text]"/>
      <dgm:spPr/>
      <dgm:t>
        <a:bodyPr/>
        <a:lstStyle/>
        <a:p>
          <a:r>
            <a:rPr lang="ru-RU" b="1" u="none" dirty="0" smtClean="0">
              <a:solidFill>
                <a:schemeClr val="tx1"/>
              </a:solidFill>
            </a:rPr>
            <a:t>Первый тур</a:t>
          </a:r>
          <a:endParaRPr lang="en-US" u="none" dirty="0">
            <a:solidFill>
              <a:schemeClr val="tx1"/>
            </a:solidFill>
          </a:endParaRPr>
        </a:p>
      </dgm:t>
    </dgm:pt>
    <dgm:pt modelId="{776C840E-3C0D-42D5-9C50-9E8BCA09D6D0}" type="parTrans" cxnId="{73391F8D-7871-4A85-9AF4-4104F791BAB2}">
      <dgm:prSet/>
      <dgm:spPr/>
      <dgm:t>
        <a:bodyPr/>
        <a:lstStyle/>
        <a:p>
          <a:endParaRPr lang="en-US"/>
        </a:p>
      </dgm:t>
    </dgm:pt>
    <dgm:pt modelId="{E0D14BDE-E39F-48F1-9D98-28892E644943}" type="sibTrans" cxnId="{73391F8D-7871-4A85-9AF4-4104F791BAB2}">
      <dgm:prSet/>
      <dgm:spPr/>
      <dgm:t>
        <a:bodyPr/>
        <a:lstStyle/>
        <a:p>
          <a:endParaRPr lang="en-US"/>
        </a:p>
      </dgm:t>
    </dgm:pt>
    <dgm:pt modelId="{C5E3BC6D-E288-4D2C-A4B3-A115745882CD}">
      <dgm:prSet phldrT="[Text]" custT="1"/>
      <dgm:spPr/>
      <dgm:t>
        <a:bodyPr/>
        <a:lstStyle/>
        <a:p>
          <a:r>
            <a:rPr lang="ru-RU" sz="1800" b="1" dirty="0" smtClean="0"/>
            <a:t>Все заявки рецензируются и оцениваются российскими и американскими специалистами в соответствующих предметных областях.</a:t>
          </a:r>
          <a:endParaRPr lang="en-US" sz="1800" b="1" dirty="0"/>
        </a:p>
      </dgm:t>
    </dgm:pt>
    <dgm:pt modelId="{5799F021-1E01-4FA0-81F7-2DA36FF78128}" type="parTrans" cxnId="{8EEE40DE-3D15-402E-8D76-6FEC9C325C77}">
      <dgm:prSet/>
      <dgm:spPr/>
      <dgm:t>
        <a:bodyPr/>
        <a:lstStyle/>
        <a:p>
          <a:endParaRPr lang="en-US"/>
        </a:p>
      </dgm:t>
    </dgm:pt>
    <dgm:pt modelId="{1D9964A4-CF7E-4A7E-8728-950D98B07000}" type="sibTrans" cxnId="{8EEE40DE-3D15-402E-8D76-6FEC9C325C77}">
      <dgm:prSet/>
      <dgm:spPr/>
      <dgm:t>
        <a:bodyPr/>
        <a:lstStyle/>
        <a:p>
          <a:endParaRPr lang="en-US"/>
        </a:p>
      </dgm:t>
    </dgm:pt>
    <dgm:pt modelId="{93DD6374-60F3-4137-AC24-F8942369140D}">
      <dgm:prSet phldrT="[Text]"/>
      <dgm:spPr/>
      <dgm:t>
        <a:bodyPr/>
        <a:lstStyle/>
        <a:p>
          <a:r>
            <a:rPr lang="ru-RU" b="1" u="none" dirty="0" smtClean="0">
              <a:solidFill>
                <a:schemeClr val="tx1"/>
              </a:solidFill>
            </a:rPr>
            <a:t>Второй тур</a:t>
          </a:r>
          <a:endParaRPr lang="en-US" u="none" dirty="0">
            <a:solidFill>
              <a:schemeClr val="tx1"/>
            </a:solidFill>
          </a:endParaRPr>
        </a:p>
      </dgm:t>
    </dgm:pt>
    <dgm:pt modelId="{A0589724-9813-409E-BC43-08C34D87316D}" type="parTrans" cxnId="{08F1B330-2700-4B7C-92C7-88E48A00EA5C}">
      <dgm:prSet/>
      <dgm:spPr/>
      <dgm:t>
        <a:bodyPr/>
        <a:lstStyle/>
        <a:p>
          <a:endParaRPr lang="en-US"/>
        </a:p>
      </dgm:t>
    </dgm:pt>
    <dgm:pt modelId="{7E6979A4-8979-4787-ABC8-56D75816E809}" type="sibTrans" cxnId="{08F1B330-2700-4B7C-92C7-88E48A00EA5C}">
      <dgm:prSet/>
      <dgm:spPr/>
      <dgm:t>
        <a:bodyPr/>
        <a:lstStyle/>
        <a:p>
          <a:endParaRPr lang="en-US"/>
        </a:p>
      </dgm:t>
    </dgm:pt>
    <dgm:pt modelId="{1B4AE485-763E-49AF-8AC2-9680986C60B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1" dirty="0" smtClean="0"/>
            <a:t>Участники конкурса по программам </a:t>
          </a:r>
          <a:r>
            <a:rPr lang="en-US" sz="1800" b="1" dirty="0" smtClean="0"/>
            <a:t>Graduate Student, FFDP, RIEA, FLTA </a:t>
          </a:r>
          <a:r>
            <a:rPr lang="ru-RU" sz="1800" b="1" dirty="0" smtClean="0"/>
            <a:t>сдают тест по английскому языку TOEFL. Тест </a:t>
          </a:r>
          <a:r>
            <a:rPr lang="es-US" sz="1800" b="1" dirty="0" smtClean="0"/>
            <a:t>GRE </a:t>
          </a:r>
          <a:r>
            <a:rPr lang="ru-RU" sz="1800" b="1" dirty="0" smtClean="0"/>
            <a:t>сдают только </a:t>
          </a:r>
          <a:r>
            <a:rPr lang="en-US" sz="1800" b="1" dirty="0" smtClean="0"/>
            <a:t>Graduate Students </a:t>
          </a:r>
          <a:r>
            <a:rPr lang="ru-RU" sz="1800" b="1" dirty="0" smtClean="0"/>
            <a:t>и только, когда необходимо. Соискатели, набравшие проходной балл в первом туре, проходят собеседование на английском языке.</a:t>
          </a:r>
          <a:endParaRPr lang="en-US" sz="1800" b="1" dirty="0"/>
        </a:p>
      </dgm:t>
    </dgm:pt>
    <dgm:pt modelId="{7337B90D-0751-486F-8900-610C72D072A6}" type="parTrans" cxnId="{02256EFC-92E8-4AE2-9C9B-83AF4B805703}">
      <dgm:prSet/>
      <dgm:spPr/>
      <dgm:t>
        <a:bodyPr/>
        <a:lstStyle/>
        <a:p>
          <a:endParaRPr lang="en-US"/>
        </a:p>
      </dgm:t>
    </dgm:pt>
    <dgm:pt modelId="{30F470E5-BF20-43A8-BF24-DA5E87E2FAC9}" type="sibTrans" cxnId="{02256EFC-92E8-4AE2-9C9B-83AF4B805703}">
      <dgm:prSet/>
      <dgm:spPr/>
      <dgm:t>
        <a:bodyPr/>
        <a:lstStyle/>
        <a:p>
          <a:endParaRPr lang="en-US"/>
        </a:p>
      </dgm:t>
    </dgm:pt>
    <dgm:pt modelId="{6F1199D2-F2ED-4F1E-B0BC-A5A04233B2A6}">
      <dgm:prSet phldrT="[Text]"/>
      <dgm:spPr/>
      <dgm:t>
        <a:bodyPr/>
        <a:lstStyle/>
        <a:p>
          <a:r>
            <a:rPr lang="ru-RU" b="1" u="none" dirty="0" smtClean="0">
              <a:solidFill>
                <a:schemeClr val="tx1"/>
              </a:solidFill>
            </a:rPr>
            <a:t>Третий тур</a:t>
          </a:r>
          <a:endParaRPr lang="en-US" u="none" dirty="0">
            <a:solidFill>
              <a:schemeClr val="tx1"/>
            </a:solidFill>
          </a:endParaRPr>
        </a:p>
      </dgm:t>
    </dgm:pt>
    <dgm:pt modelId="{6A5E13C6-E0C4-4723-A26E-4DED02D11CA8}" type="parTrans" cxnId="{BD316D3F-3358-41A8-80F6-5025DD5327E0}">
      <dgm:prSet/>
      <dgm:spPr/>
      <dgm:t>
        <a:bodyPr/>
        <a:lstStyle/>
        <a:p>
          <a:endParaRPr lang="en-US"/>
        </a:p>
      </dgm:t>
    </dgm:pt>
    <dgm:pt modelId="{0B54495D-812D-4588-9540-D9B81432C4E4}" type="sibTrans" cxnId="{BD316D3F-3358-41A8-80F6-5025DD5327E0}">
      <dgm:prSet/>
      <dgm:spPr/>
      <dgm:t>
        <a:bodyPr/>
        <a:lstStyle/>
        <a:p>
          <a:endParaRPr lang="en-US"/>
        </a:p>
      </dgm:t>
    </dgm:pt>
    <dgm:pt modelId="{FBB04F6C-7AF9-4148-85C3-822E15243806}">
      <dgm:prSet phldrT="[Text]" custT="1"/>
      <dgm:spPr/>
      <dgm:t>
        <a:bodyPr/>
        <a:lstStyle/>
        <a:p>
          <a:r>
            <a:rPr lang="ru-RU" sz="1800" b="1" dirty="0" smtClean="0"/>
            <a:t>Проводится российско-американской комиссией при участии посольства США. По результатам первого и второго туров формируется список полуфиналистов.</a:t>
          </a:r>
          <a:endParaRPr lang="en-US" sz="1800" b="1" dirty="0"/>
        </a:p>
      </dgm:t>
    </dgm:pt>
    <dgm:pt modelId="{043A509E-5C8E-4CE2-860C-E7DB2C98899C}" type="parTrans" cxnId="{98E165E1-C50A-4823-A092-4421B44630E0}">
      <dgm:prSet/>
      <dgm:spPr/>
      <dgm:t>
        <a:bodyPr/>
        <a:lstStyle/>
        <a:p>
          <a:endParaRPr lang="en-US"/>
        </a:p>
      </dgm:t>
    </dgm:pt>
    <dgm:pt modelId="{38E0BD03-A394-48A0-8FE7-57A75A6D289A}" type="sibTrans" cxnId="{98E165E1-C50A-4823-A092-4421B44630E0}">
      <dgm:prSet/>
      <dgm:spPr/>
      <dgm:t>
        <a:bodyPr/>
        <a:lstStyle/>
        <a:p>
          <a:endParaRPr lang="en-US"/>
        </a:p>
      </dgm:t>
    </dgm:pt>
    <dgm:pt modelId="{3D7A6DBF-0EFA-4506-9A5E-20B66667ED00}" type="pres">
      <dgm:prSet presAssocID="{A8FA93B4-43C6-4394-AD12-BED6A426882B}" presName="linearFlow" presStyleCnt="0">
        <dgm:presLayoutVars>
          <dgm:dir/>
          <dgm:animLvl val="lvl"/>
          <dgm:resizeHandles val="exact"/>
        </dgm:presLayoutVars>
      </dgm:prSet>
      <dgm:spPr/>
      <dgm:t>
        <a:bodyPr/>
        <a:lstStyle/>
        <a:p>
          <a:endParaRPr lang="en-US"/>
        </a:p>
      </dgm:t>
    </dgm:pt>
    <dgm:pt modelId="{2D7B559E-F744-4B32-99FB-ED6131D772C3}" type="pres">
      <dgm:prSet presAssocID="{ABE079A9-D98D-4F93-BCCF-37DE81B3D0A2}" presName="composite" presStyleCnt="0"/>
      <dgm:spPr/>
    </dgm:pt>
    <dgm:pt modelId="{C8A0D4C8-3E73-4F13-9542-C8BFB483CF6D}" type="pres">
      <dgm:prSet presAssocID="{ABE079A9-D98D-4F93-BCCF-37DE81B3D0A2}" presName="parentText" presStyleLbl="alignNode1" presStyleIdx="0" presStyleCnt="3">
        <dgm:presLayoutVars>
          <dgm:chMax val="1"/>
          <dgm:bulletEnabled val="1"/>
        </dgm:presLayoutVars>
      </dgm:prSet>
      <dgm:spPr/>
      <dgm:t>
        <a:bodyPr/>
        <a:lstStyle/>
        <a:p>
          <a:endParaRPr lang="en-US"/>
        </a:p>
      </dgm:t>
    </dgm:pt>
    <dgm:pt modelId="{A825D724-9BA8-4288-B332-5D649106CAE0}" type="pres">
      <dgm:prSet presAssocID="{ABE079A9-D98D-4F93-BCCF-37DE81B3D0A2}" presName="descendantText" presStyleLbl="alignAcc1" presStyleIdx="0" presStyleCnt="3">
        <dgm:presLayoutVars>
          <dgm:bulletEnabled val="1"/>
        </dgm:presLayoutVars>
      </dgm:prSet>
      <dgm:spPr/>
      <dgm:t>
        <a:bodyPr/>
        <a:lstStyle/>
        <a:p>
          <a:endParaRPr lang="en-US"/>
        </a:p>
      </dgm:t>
    </dgm:pt>
    <dgm:pt modelId="{A50AE5FF-3D53-47B4-850E-509A1C8C7BD9}" type="pres">
      <dgm:prSet presAssocID="{E0D14BDE-E39F-48F1-9D98-28892E644943}" presName="sp" presStyleCnt="0"/>
      <dgm:spPr/>
    </dgm:pt>
    <dgm:pt modelId="{DD7FA775-529A-48C6-BB3F-1CC277AB2935}" type="pres">
      <dgm:prSet presAssocID="{93DD6374-60F3-4137-AC24-F8942369140D}" presName="composite" presStyleCnt="0"/>
      <dgm:spPr/>
    </dgm:pt>
    <dgm:pt modelId="{681A42C5-6AF6-4A25-AC9B-709973D162B0}" type="pres">
      <dgm:prSet presAssocID="{93DD6374-60F3-4137-AC24-F8942369140D}" presName="parentText" presStyleLbl="alignNode1" presStyleIdx="1" presStyleCnt="3">
        <dgm:presLayoutVars>
          <dgm:chMax val="1"/>
          <dgm:bulletEnabled val="1"/>
        </dgm:presLayoutVars>
      </dgm:prSet>
      <dgm:spPr/>
      <dgm:t>
        <a:bodyPr/>
        <a:lstStyle/>
        <a:p>
          <a:endParaRPr lang="en-US"/>
        </a:p>
      </dgm:t>
    </dgm:pt>
    <dgm:pt modelId="{28B65FD5-DB45-480F-8BE8-F2E537B3D846}" type="pres">
      <dgm:prSet presAssocID="{93DD6374-60F3-4137-AC24-F8942369140D}" presName="descendantText" presStyleLbl="alignAcc1" presStyleIdx="1" presStyleCnt="3" custScaleY="140208" custLinFactNeighborY="-5515">
        <dgm:presLayoutVars>
          <dgm:bulletEnabled val="1"/>
        </dgm:presLayoutVars>
      </dgm:prSet>
      <dgm:spPr/>
      <dgm:t>
        <a:bodyPr/>
        <a:lstStyle/>
        <a:p>
          <a:endParaRPr lang="en-US"/>
        </a:p>
      </dgm:t>
    </dgm:pt>
    <dgm:pt modelId="{DB033F19-D54D-4825-8514-609E04C373F6}" type="pres">
      <dgm:prSet presAssocID="{7E6979A4-8979-4787-ABC8-56D75816E809}" presName="sp" presStyleCnt="0"/>
      <dgm:spPr/>
    </dgm:pt>
    <dgm:pt modelId="{D5653CEF-5EED-4151-99FB-464163935B60}" type="pres">
      <dgm:prSet presAssocID="{6F1199D2-F2ED-4F1E-B0BC-A5A04233B2A6}" presName="composite" presStyleCnt="0"/>
      <dgm:spPr/>
    </dgm:pt>
    <dgm:pt modelId="{086F9D35-39AB-4118-80D1-CE7960E071B0}" type="pres">
      <dgm:prSet presAssocID="{6F1199D2-F2ED-4F1E-B0BC-A5A04233B2A6}" presName="parentText" presStyleLbl="alignNode1" presStyleIdx="2" presStyleCnt="3" custLinFactNeighborY="5461">
        <dgm:presLayoutVars>
          <dgm:chMax val="1"/>
          <dgm:bulletEnabled val="1"/>
        </dgm:presLayoutVars>
      </dgm:prSet>
      <dgm:spPr/>
      <dgm:t>
        <a:bodyPr/>
        <a:lstStyle/>
        <a:p>
          <a:endParaRPr lang="en-US"/>
        </a:p>
      </dgm:t>
    </dgm:pt>
    <dgm:pt modelId="{15907D2F-0E65-4FB9-B39C-512F9A83A540}" type="pres">
      <dgm:prSet presAssocID="{6F1199D2-F2ED-4F1E-B0BC-A5A04233B2A6}" presName="descendantText" presStyleLbl="alignAcc1" presStyleIdx="2" presStyleCnt="3" custLinFactNeighborY="6112">
        <dgm:presLayoutVars>
          <dgm:bulletEnabled val="1"/>
        </dgm:presLayoutVars>
      </dgm:prSet>
      <dgm:spPr/>
      <dgm:t>
        <a:bodyPr/>
        <a:lstStyle/>
        <a:p>
          <a:endParaRPr lang="en-US"/>
        </a:p>
      </dgm:t>
    </dgm:pt>
  </dgm:ptLst>
  <dgm:cxnLst>
    <dgm:cxn modelId="{DE8BBAB2-C741-4512-B03D-C944FDC5F0E1}" type="presOf" srcId="{6F1199D2-F2ED-4F1E-B0BC-A5A04233B2A6}" destId="{086F9D35-39AB-4118-80D1-CE7960E071B0}" srcOrd="0" destOrd="0" presId="urn:microsoft.com/office/officeart/2005/8/layout/chevron2"/>
    <dgm:cxn modelId="{BD316D3F-3358-41A8-80F6-5025DD5327E0}" srcId="{A8FA93B4-43C6-4394-AD12-BED6A426882B}" destId="{6F1199D2-F2ED-4F1E-B0BC-A5A04233B2A6}" srcOrd="2" destOrd="0" parTransId="{6A5E13C6-E0C4-4723-A26E-4DED02D11CA8}" sibTransId="{0B54495D-812D-4588-9540-D9B81432C4E4}"/>
    <dgm:cxn modelId="{08F1B330-2700-4B7C-92C7-88E48A00EA5C}" srcId="{A8FA93B4-43C6-4394-AD12-BED6A426882B}" destId="{93DD6374-60F3-4137-AC24-F8942369140D}" srcOrd="1" destOrd="0" parTransId="{A0589724-9813-409E-BC43-08C34D87316D}" sibTransId="{7E6979A4-8979-4787-ABC8-56D75816E809}"/>
    <dgm:cxn modelId="{02256EFC-92E8-4AE2-9C9B-83AF4B805703}" srcId="{93DD6374-60F3-4137-AC24-F8942369140D}" destId="{1B4AE485-763E-49AF-8AC2-9680986C60B2}" srcOrd="0" destOrd="0" parTransId="{7337B90D-0751-486F-8900-610C72D072A6}" sibTransId="{30F470E5-BF20-43A8-BF24-DA5E87E2FAC9}"/>
    <dgm:cxn modelId="{E48FC120-8DB0-49A9-8B2D-6629EFF8FC27}" type="presOf" srcId="{ABE079A9-D98D-4F93-BCCF-37DE81B3D0A2}" destId="{C8A0D4C8-3E73-4F13-9542-C8BFB483CF6D}" srcOrd="0" destOrd="0" presId="urn:microsoft.com/office/officeart/2005/8/layout/chevron2"/>
    <dgm:cxn modelId="{656C3F1C-A7C2-409A-B12A-6BECC956609B}" type="presOf" srcId="{93DD6374-60F3-4137-AC24-F8942369140D}" destId="{681A42C5-6AF6-4A25-AC9B-709973D162B0}" srcOrd="0" destOrd="0" presId="urn:microsoft.com/office/officeart/2005/8/layout/chevron2"/>
    <dgm:cxn modelId="{CE5D57B5-EA25-40DE-ADBF-73F73D7E5AA9}" type="presOf" srcId="{FBB04F6C-7AF9-4148-85C3-822E15243806}" destId="{15907D2F-0E65-4FB9-B39C-512F9A83A540}" srcOrd="0" destOrd="0" presId="urn:microsoft.com/office/officeart/2005/8/layout/chevron2"/>
    <dgm:cxn modelId="{98E165E1-C50A-4823-A092-4421B44630E0}" srcId="{6F1199D2-F2ED-4F1E-B0BC-A5A04233B2A6}" destId="{FBB04F6C-7AF9-4148-85C3-822E15243806}" srcOrd="0" destOrd="0" parTransId="{043A509E-5C8E-4CE2-860C-E7DB2C98899C}" sibTransId="{38E0BD03-A394-48A0-8FE7-57A75A6D289A}"/>
    <dgm:cxn modelId="{73391F8D-7871-4A85-9AF4-4104F791BAB2}" srcId="{A8FA93B4-43C6-4394-AD12-BED6A426882B}" destId="{ABE079A9-D98D-4F93-BCCF-37DE81B3D0A2}" srcOrd="0" destOrd="0" parTransId="{776C840E-3C0D-42D5-9C50-9E8BCA09D6D0}" sibTransId="{E0D14BDE-E39F-48F1-9D98-28892E644943}"/>
    <dgm:cxn modelId="{682E4FBA-6C2D-4C10-B3E6-FF3B6AA7ABA7}" type="presOf" srcId="{A8FA93B4-43C6-4394-AD12-BED6A426882B}" destId="{3D7A6DBF-0EFA-4506-9A5E-20B66667ED00}" srcOrd="0" destOrd="0" presId="urn:microsoft.com/office/officeart/2005/8/layout/chevron2"/>
    <dgm:cxn modelId="{5AF42E82-E820-40F8-9C9A-A10E36006E68}" type="presOf" srcId="{1B4AE485-763E-49AF-8AC2-9680986C60B2}" destId="{28B65FD5-DB45-480F-8BE8-F2E537B3D846}" srcOrd="0" destOrd="0" presId="urn:microsoft.com/office/officeart/2005/8/layout/chevron2"/>
    <dgm:cxn modelId="{8EEE40DE-3D15-402E-8D76-6FEC9C325C77}" srcId="{ABE079A9-D98D-4F93-BCCF-37DE81B3D0A2}" destId="{C5E3BC6D-E288-4D2C-A4B3-A115745882CD}" srcOrd="0" destOrd="0" parTransId="{5799F021-1E01-4FA0-81F7-2DA36FF78128}" sibTransId="{1D9964A4-CF7E-4A7E-8728-950D98B07000}"/>
    <dgm:cxn modelId="{34104ACD-C819-4356-86EA-DBBA99232FA8}" type="presOf" srcId="{C5E3BC6D-E288-4D2C-A4B3-A115745882CD}" destId="{A825D724-9BA8-4288-B332-5D649106CAE0}" srcOrd="0" destOrd="0" presId="urn:microsoft.com/office/officeart/2005/8/layout/chevron2"/>
    <dgm:cxn modelId="{EC485935-634E-496C-94EE-87816C69D9F2}" type="presParOf" srcId="{3D7A6DBF-0EFA-4506-9A5E-20B66667ED00}" destId="{2D7B559E-F744-4B32-99FB-ED6131D772C3}" srcOrd="0" destOrd="0" presId="urn:microsoft.com/office/officeart/2005/8/layout/chevron2"/>
    <dgm:cxn modelId="{498F9194-593B-43AE-8DA1-F2885BE68F1C}" type="presParOf" srcId="{2D7B559E-F744-4B32-99FB-ED6131D772C3}" destId="{C8A0D4C8-3E73-4F13-9542-C8BFB483CF6D}" srcOrd="0" destOrd="0" presId="urn:microsoft.com/office/officeart/2005/8/layout/chevron2"/>
    <dgm:cxn modelId="{1E0F59EC-62E3-4C93-9B7C-B6A3E4979482}" type="presParOf" srcId="{2D7B559E-F744-4B32-99FB-ED6131D772C3}" destId="{A825D724-9BA8-4288-B332-5D649106CAE0}" srcOrd="1" destOrd="0" presId="urn:microsoft.com/office/officeart/2005/8/layout/chevron2"/>
    <dgm:cxn modelId="{AEBDE2AE-EC30-4D48-9568-9B4A10FF721C}" type="presParOf" srcId="{3D7A6DBF-0EFA-4506-9A5E-20B66667ED00}" destId="{A50AE5FF-3D53-47B4-850E-509A1C8C7BD9}" srcOrd="1" destOrd="0" presId="urn:microsoft.com/office/officeart/2005/8/layout/chevron2"/>
    <dgm:cxn modelId="{003782CC-6D20-4894-9FB2-7024C3D46773}" type="presParOf" srcId="{3D7A6DBF-0EFA-4506-9A5E-20B66667ED00}" destId="{DD7FA775-529A-48C6-BB3F-1CC277AB2935}" srcOrd="2" destOrd="0" presId="urn:microsoft.com/office/officeart/2005/8/layout/chevron2"/>
    <dgm:cxn modelId="{3E0930B5-2D40-437D-9714-00B805199D08}" type="presParOf" srcId="{DD7FA775-529A-48C6-BB3F-1CC277AB2935}" destId="{681A42C5-6AF6-4A25-AC9B-709973D162B0}" srcOrd="0" destOrd="0" presId="urn:microsoft.com/office/officeart/2005/8/layout/chevron2"/>
    <dgm:cxn modelId="{730EBF60-0491-4A44-884F-F9005613881F}" type="presParOf" srcId="{DD7FA775-529A-48C6-BB3F-1CC277AB2935}" destId="{28B65FD5-DB45-480F-8BE8-F2E537B3D846}" srcOrd="1" destOrd="0" presId="urn:microsoft.com/office/officeart/2005/8/layout/chevron2"/>
    <dgm:cxn modelId="{8F190C7A-A8AA-4509-BBE0-BE207C81E83E}" type="presParOf" srcId="{3D7A6DBF-0EFA-4506-9A5E-20B66667ED00}" destId="{DB033F19-D54D-4825-8514-609E04C373F6}" srcOrd="3" destOrd="0" presId="urn:microsoft.com/office/officeart/2005/8/layout/chevron2"/>
    <dgm:cxn modelId="{2F4531F0-7C05-417E-89D4-910EADE0A13E}" type="presParOf" srcId="{3D7A6DBF-0EFA-4506-9A5E-20B66667ED00}" destId="{D5653CEF-5EED-4151-99FB-464163935B60}" srcOrd="4" destOrd="0" presId="urn:microsoft.com/office/officeart/2005/8/layout/chevron2"/>
    <dgm:cxn modelId="{7D28FD00-50C8-47E1-86A7-0FA6C0E3E76D}" type="presParOf" srcId="{D5653CEF-5EED-4151-99FB-464163935B60}" destId="{086F9D35-39AB-4118-80D1-CE7960E071B0}" srcOrd="0" destOrd="0" presId="urn:microsoft.com/office/officeart/2005/8/layout/chevron2"/>
    <dgm:cxn modelId="{8E2D6735-52F1-494F-8ACD-329382FEB1B1}" type="presParOf" srcId="{D5653CEF-5EED-4151-99FB-464163935B60}" destId="{15907D2F-0E65-4FB9-B39C-512F9A83A540}"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C4D58E6-2667-4564-9C20-B3771FE2F357}" type="datetimeFigureOut">
              <a:rPr lang="ru-RU"/>
              <a:pPr>
                <a:defRPr/>
              </a:pPr>
              <a:t>27.03.2018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F72D0A7-35F6-4006-A989-E6A27B8FBB64}"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5191A79-9002-4982-842E-CC5C000AAB8B}" type="datetimeFigureOut">
              <a:rPr lang="en-US"/>
              <a:pPr>
                <a:defRPr/>
              </a:pPr>
              <a:t>3/27/2018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84253AE-1CAE-4B38-943F-E4C2264698C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Slide Number Placeholder 3"/>
          <p:cNvSpPr>
            <a:spLocks noGrp="1"/>
          </p:cNvSpPr>
          <p:nvPr>
            <p:ph type="sldNum" sz="quarter" idx="5"/>
          </p:nvPr>
        </p:nvSpPr>
        <p:spPr/>
        <p:txBody>
          <a:bodyPr/>
          <a:lstStyle/>
          <a:p>
            <a:pPr>
              <a:defRPr/>
            </a:pPr>
            <a:fld id="{E12C6112-05DC-441D-B492-0C44FA192E1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Visiting Graduate Student Program- this program is for graduates students and university graduates to go to the United States either to obtain their Master’s degree or spend a year conducting research for their graduate degree in Russia.  Application Deadline: May 15, 2010</a:t>
            </a:r>
          </a:p>
        </p:txBody>
      </p:sp>
      <p:sp>
        <p:nvSpPr>
          <p:cNvPr id="4" name="Slide Number Placeholder 3"/>
          <p:cNvSpPr>
            <a:spLocks noGrp="1"/>
          </p:cNvSpPr>
          <p:nvPr>
            <p:ph type="sldNum" sz="quarter" idx="5"/>
          </p:nvPr>
        </p:nvSpPr>
        <p:spPr/>
        <p:txBody>
          <a:bodyPr/>
          <a:lstStyle/>
          <a:p>
            <a:pPr>
              <a:defRPr/>
            </a:pPr>
            <a:fld id="{5BE323C7-3326-4D1F-A890-924638532DEC}"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Specifics of grant:</a:t>
            </a:r>
          </a:p>
          <a:p>
            <a:r>
              <a:rPr lang="en-US" smtClean="0"/>
              <a:t>For university graduates- study to obtain a Master’s degree at a US university (no MBA or JD), grants last 1-2 years depending on program</a:t>
            </a:r>
          </a:p>
          <a:p>
            <a:r>
              <a:rPr lang="en-US" smtClean="0"/>
              <a:t>For Graduate students- to conduct research at a US university and/or archive to collect materials for your kandidatskaya dissertation, or study at a US universtiy for one year without receiving a degree.</a:t>
            </a:r>
          </a:p>
        </p:txBody>
      </p:sp>
      <p:sp>
        <p:nvSpPr>
          <p:cNvPr id="4" name="Slide Number Placeholder 3"/>
          <p:cNvSpPr>
            <a:spLocks noGrp="1"/>
          </p:cNvSpPr>
          <p:nvPr>
            <p:ph type="sldNum" sz="quarter" idx="5"/>
          </p:nvPr>
        </p:nvSpPr>
        <p:spPr/>
        <p:txBody>
          <a:bodyPr/>
          <a:lstStyle/>
          <a:p>
            <a:pPr>
              <a:defRPr/>
            </a:pPr>
            <a:fld id="{F1557906-DDDE-46A6-801C-280BE4340659}"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Specific requirements for the program:</a:t>
            </a:r>
          </a:p>
          <a:p>
            <a:pPr marL="228600" indent="-228600">
              <a:buFontTx/>
              <a:buAutoNum type="arabicParenR"/>
              <a:defRPr/>
            </a:pPr>
            <a:r>
              <a:rPr lang="en-US" dirty="0" smtClean="0"/>
              <a:t>Diploma of higher education by September of the year the candidate is applying </a:t>
            </a:r>
          </a:p>
          <a:p>
            <a:pPr marL="228600" indent="-228600">
              <a:buFontTx/>
              <a:buAutoNum type="arabicParenR"/>
              <a:defRPr/>
            </a:pPr>
            <a:r>
              <a:rPr lang="en-US" dirty="0" smtClean="0"/>
              <a:t>For participation in the graduate student program, official confirmation certifying the student’s status</a:t>
            </a:r>
          </a:p>
          <a:p>
            <a:pPr marL="228600" indent="-228600">
              <a:buFontTx/>
              <a:buAutoNum type="arabicParenR"/>
              <a:defRPr/>
            </a:pPr>
            <a:r>
              <a:rPr lang="en-US" dirty="0" smtClean="0"/>
              <a:t>The applicant must be under the age of 30</a:t>
            </a:r>
          </a:p>
          <a:p>
            <a:pPr marL="228600" indent="-228600">
              <a:buFontTx/>
              <a:buAutoNum type="arabicParenR"/>
              <a:defRPr/>
            </a:pPr>
            <a:r>
              <a:rPr lang="en-US" dirty="0" smtClean="0"/>
              <a:t>The applicants cannot have obtained their </a:t>
            </a:r>
            <a:r>
              <a:rPr lang="en-US" dirty="0" err="1" smtClean="0"/>
              <a:t>kandidatskaya</a:t>
            </a:r>
            <a:r>
              <a:rPr lang="en-US" dirty="0" smtClean="0"/>
              <a:t> degree yet</a:t>
            </a:r>
            <a:endParaRPr lang="en-US" dirty="0"/>
          </a:p>
        </p:txBody>
      </p:sp>
      <p:sp>
        <p:nvSpPr>
          <p:cNvPr id="4" name="Slide Number Placeholder 3"/>
          <p:cNvSpPr>
            <a:spLocks noGrp="1"/>
          </p:cNvSpPr>
          <p:nvPr>
            <p:ph type="sldNum" sz="quarter" idx="5"/>
          </p:nvPr>
        </p:nvSpPr>
        <p:spPr/>
        <p:txBody>
          <a:bodyPr/>
          <a:lstStyle/>
          <a:p>
            <a:pPr>
              <a:defRPr/>
            </a:pPr>
            <a:fld id="{8C3544A5-5BBC-4514-A204-6F7A3EB866C0}"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842281-4278-4FF0-8511-FFCCC46A48BF}"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Образ слайда 1"/>
          <p:cNvSpPr>
            <a:spLocks noGrp="1" noRot="1" noChangeAspect="1"/>
          </p:cNvSpPr>
          <p:nvPr>
            <p:ph type="sldImg"/>
          </p:nvPr>
        </p:nvSpPr>
        <p:spPr bwMode="auto">
          <a:noFill/>
          <a:ln>
            <a:solidFill>
              <a:srgbClr val="000000"/>
            </a:solidFill>
            <a:miter lim="800000"/>
            <a:headEnd/>
            <a:tailEnd/>
          </a:ln>
        </p:spPr>
      </p:sp>
      <p:sp>
        <p:nvSpPr>
          <p:cNvPr id="56322"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400" smtClean="0"/>
              <a:t>Так же существуют программы для российских университетов по приему американских участников программы Фулбрайта,  это программа ассистентов преподавателей английского языка и программа приглашения американского профессора для чтения лекций.</a:t>
            </a:r>
          </a:p>
          <a:p>
            <a:r>
              <a:rPr lang="ru-RU" sz="1400" smtClean="0"/>
              <a:t>Более подробно на этих программах я останавливаться не буду, если кому-то интересно о них узнать, пожалуйста, после презентации подойдите ко мне я расскажу о них в индивидуальном порядке.</a:t>
            </a:r>
          </a:p>
          <a:p>
            <a:endParaRPr lang="ru-RU" sz="1400" smtClean="0"/>
          </a:p>
        </p:txBody>
      </p:sp>
      <p:sp>
        <p:nvSpPr>
          <p:cNvPr id="4" name="Дата 3"/>
          <p:cNvSpPr>
            <a:spLocks noGrp="1"/>
          </p:cNvSpPr>
          <p:nvPr>
            <p:ph type="dt" sz="quarter" idx="1"/>
          </p:nvPr>
        </p:nvSpPr>
        <p:spPr/>
        <p:txBody>
          <a:bodyPr/>
          <a:lstStyle/>
          <a:p>
            <a:pPr>
              <a:defRPr/>
            </a:pPr>
            <a:fld id="{B6C570A3-7023-42AA-B5E9-710634DBBE12}" type="datetime1">
              <a:rPr lang="ru-RU" smtClean="0"/>
              <a:pPr>
                <a:defRPr/>
              </a:pPr>
              <a:t>27.03.2018</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Slide Number Placeholder 3"/>
          <p:cNvSpPr>
            <a:spLocks noGrp="1"/>
          </p:cNvSpPr>
          <p:nvPr>
            <p:ph type="sldNum" sz="quarter" idx="5"/>
          </p:nvPr>
        </p:nvSpPr>
        <p:spPr/>
        <p:txBody>
          <a:bodyPr/>
          <a:lstStyle/>
          <a:p>
            <a:pPr>
              <a:defRPr/>
            </a:pPr>
            <a:fld id="{9B86884D-01A1-44A6-81EB-7CDBA6413B2C}" type="slidenum">
              <a:rPr lang="en-US" smtClean="0"/>
              <a:pPr>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a:xfrm>
            <a:off x="685800" y="4343400"/>
            <a:ext cx="5486400" cy="2100263"/>
          </a:xfrm>
        </p:spPr>
        <p:style>
          <a:lnRef idx="2">
            <a:schemeClr val="accent1"/>
          </a:lnRef>
          <a:fillRef idx="1">
            <a:schemeClr val="lt1"/>
          </a:fillRef>
          <a:effectRef idx="0">
            <a:schemeClr val="accent1"/>
          </a:effectRef>
          <a:fontRef idx="minor">
            <a:schemeClr val="dk1"/>
          </a:fontRef>
        </p:style>
        <p:txBody>
          <a:bodyPr/>
          <a:lstStyle/>
          <a:p>
            <a:pPr>
              <a:defRPr/>
            </a:pPr>
            <a:r>
              <a:rPr lang="ru-RU" sz="1600" dirty="0"/>
              <a:t>Разрешите представиться, меня зовут Полина Бабушкина я координатор программ Фулбрайта.</a:t>
            </a:r>
          </a:p>
          <a:p>
            <a:pPr>
              <a:defRPr/>
            </a:pPr>
            <a:r>
              <a:rPr lang="ru-RU" sz="1600" dirty="0"/>
              <a:t>Сегодня я проведу для вас презентацию программ Фулбрайта, во время которой вы узнаете о том, что это за программа и для кого она предназначена. </a:t>
            </a:r>
          </a:p>
          <a:p>
            <a:pPr>
              <a:defRPr/>
            </a:pPr>
            <a:endParaRPr lang="ru-RU" sz="1600" dirty="0"/>
          </a:p>
          <a:p>
            <a:pPr>
              <a:defRPr/>
            </a:pPr>
            <a:r>
              <a:rPr lang="ru-RU" sz="1600" dirty="0"/>
              <a:t>Итак, несколько слов о программе и ее истории. </a:t>
            </a:r>
          </a:p>
        </p:txBody>
      </p:sp>
      <p:sp>
        <p:nvSpPr>
          <p:cNvPr id="6" name="Дата 5"/>
          <p:cNvSpPr>
            <a:spLocks noGrp="1"/>
          </p:cNvSpPr>
          <p:nvPr>
            <p:ph type="dt" sz="quarter" idx="1"/>
          </p:nvPr>
        </p:nvSpPr>
        <p:spPr/>
        <p:txBody>
          <a:bodyPr/>
          <a:lstStyle/>
          <a:p>
            <a:pPr>
              <a:defRPr/>
            </a:pPr>
            <a:fld id="{84830DBD-40CE-4937-B0CB-173EA020815C}" type="datetime1">
              <a:rPr lang="ru-RU" smtClean="0"/>
              <a:pPr>
                <a:defRPr/>
              </a:pPr>
              <a:t>27.03.2018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a:xfrm>
            <a:off x="685800" y="4343400"/>
            <a:ext cx="5486400" cy="2749550"/>
          </a:xfrm>
        </p:spPr>
        <p:style>
          <a:lnRef idx="2">
            <a:schemeClr val="accent1"/>
          </a:lnRef>
          <a:fillRef idx="1">
            <a:schemeClr val="lt1"/>
          </a:fillRef>
          <a:effectRef idx="0">
            <a:schemeClr val="accent1"/>
          </a:effectRef>
          <a:fontRef idx="minor">
            <a:schemeClr val="dk1"/>
          </a:fontRef>
        </p:style>
        <p:txBody>
          <a:bodyPr>
            <a:noAutofit/>
          </a:bodyPr>
          <a:lstStyle/>
          <a:p>
            <a:pPr>
              <a:defRPr/>
            </a:pPr>
            <a:r>
              <a:rPr lang="ru-RU" sz="1400" dirty="0"/>
              <a:t>Спустя 27 лет после основания, программа начала свою деятельность в Советском Союзе, в результате чего  шесть советских и шесть американских ученых стали </a:t>
            </a:r>
            <a:r>
              <a:rPr lang="ru-RU" sz="1400" dirty="0" err="1"/>
              <a:t>фулбрайтовцами</a:t>
            </a:r>
            <a:r>
              <a:rPr lang="ru-RU" sz="1400" dirty="0"/>
              <a:t>, получив гранты на проведение научных исследований и чтение лекций. </a:t>
            </a:r>
          </a:p>
          <a:p>
            <a:pPr>
              <a:defRPr/>
            </a:pPr>
            <a:endParaRPr lang="ru-RU" sz="1400" dirty="0"/>
          </a:p>
          <a:p>
            <a:pPr>
              <a:defRPr/>
            </a:pPr>
            <a:r>
              <a:rPr lang="ru-RU" sz="1400" dirty="0"/>
              <a:t>За 39 лет существования программы в России  около 1600 Российских граждан  получили гранты программы Фулбрайта.</a:t>
            </a:r>
          </a:p>
          <a:p>
            <a:pPr>
              <a:defRPr/>
            </a:pPr>
            <a:r>
              <a:rPr lang="ru-RU" sz="1400" dirty="0"/>
              <a:t> </a:t>
            </a:r>
          </a:p>
          <a:p>
            <a:pPr>
              <a:defRPr/>
            </a:pPr>
            <a:r>
              <a:rPr lang="ru-RU" sz="1400" dirty="0"/>
              <a:t>Ежегодно примерно 150 человек от России получают гранты на поездку в США и 80 американцев приезжают по грантам Фулбрайта в Россию. </a:t>
            </a:r>
          </a:p>
        </p:txBody>
      </p:sp>
      <p:sp>
        <p:nvSpPr>
          <p:cNvPr id="4" name="Дата 3"/>
          <p:cNvSpPr>
            <a:spLocks noGrp="1"/>
          </p:cNvSpPr>
          <p:nvPr>
            <p:ph type="dt" sz="quarter" idx="1"/>
          </p:nvPr>
        </p:nvSpPr>
        <p:spPr/>
        <p:txBody>
          <a:bodyPr/>
          <a:lstStyle/>
          <a:p>
            <a:pPr>
              <a:defRPr/>
            </a:pPr>
            <a:fld id="{B6C570A3-7023-42AA-B5E9-710634DBBE12}" type="datetime1">
              <a:rPr lang="ru-RU" smtClean="0"/>
              <a:pPr>
                <a:defRPr/>
              </a:pPr>
              <a:t>27.03.2018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es-US" smtClean="0"/>
              <a:t>We have programs for Students, English Teachers, Scholars and University teachers, Russian International Education Administrators, and for Russian Universities</a:t>
            </a:r>
            <a:endParaRPr lang="en-US" smtClean="0"/>
          </a:p>
        </p:txBody>
      </p:sp>
      <p:sp>
        <p:nvSpPr>
          <p:cNvPr id="4" name="Slide Number Placeholder 3"/>
          <p:cNvSpPr>
            <a:spLocks noGrp="1"/>
          </p:cNvSpPr>
          <p:nvPr>
            <p:ph type="sldNum" sz="quarter" idx="5"/>
          </p:nvPr>
        </p:nvSpPr>
        <p:spPr/>
        <p:txBody>
          <a:bodyPr/>
          <a:lstStyle/>
          <a:p>
            <a:pPr>
              <a:defRPr/>
            </a:pPr>
            <a:fld id="{11FA1FCD-7B49-4C7E-B70A-A2458CE9302C}"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s-US" smtClean="0"/>
              <a:t>All grants include: transportation to and from host institution</a:t>
            </a:r>
            <a:r>
              <a:rPr lang="en-US" smtClean="0"/>
              <a:t>, limited medical insurance, monthly living stipends</a:t>
            </a:r>
            <a:endParaRPr lang="es-US" smtClean="0"/>
          </a:p>
        </p:txBody>
      </p:sp>
      <p:sp>
        <p:nvSpPr>
          <p:cNvPr id="4" name="Slide Number Placeholder 3"/>
          <p:cNvSpPr>
            <a:spLocks noGrp="1"/>
          </p:cNvSpPr>
          <p:nvPr>
            <p:ph type="sldNum" sz="quarter" idx="5"/>
          </p:nvPr>
        </p:nvSpPr>
        <p:spPr/>
        <p:txBody>
          <a:bodyPr/>
          <a:lstStyle/>
          <a:p>
            <a:pPr>
              <a:defRPr/>
            </a:pPr>
            <a:fld id="{2D37AA1A-AC67-4083-B546-F2BE93A7A617}"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s-US" dirty="0" smtClean="0"/>
              <a:t>General </a:t>
            </a:r>
            <a:r>
              <a:rPr lang="es-US" dirty="0" err="1" smtClean="0"/>
              <a:t>requirements</a:t>
            </a:r>
            <a:r>
              <a:rPr lang="es-US" dirty="0" smtClean="0"/>
              <a:t> </a:t>
            </a:r>
            <a:r>
              <a:rPr lang="es-US" dirty="0" err="1" smtClean="0"/>
              <a:t>for</a:t>
            </a:r>
            <a:r>
              <a:rPr lang="es-US" dirty="0" smtClean="0"/>
              <a:t> </a:t>
            </a:r>
            <a:r>
              <a:rPr lang="es-US" dirty="0" err="1" smtClean="0"/>
              <a:t>all</a:t>
            </a:r>
            <a:r>
              <a:rPr lang="es-US" dirty="0" smtClean="0"/>
              <a:t> </a:t>
            </a:r>
            <a:r>
              <a:rPr lang="es-US" dirty="0" err="1" smtClean="0"/>
              <a:t>grantees</a:t>
            </a:r>
            <a:r>
              <a:rPr lang="es-US" dirty="0" smtClean="0"/>
              <a:t>: </a:t>
            </a:r>
          </a:p>
          <a:p>
            <a:pPr marL="228600" indent="-228600">
              <a:buFontTx/>
              <a:buAutoNum type="arabicParenR"/>
              <a:defRPr/>
            </a:pPr>
            <a:r>
              <a:rPr lang="en-US" dirty="0" smtClean="0"/>
              <a:t>all applicants must be Russian citizens, permanently living in Russia</a:t>
            </a:r>
          </a:p>
          <a:p>
            <a:pPr marL="228600" indent="-228600">
              <a:buFontTx/>
              <a:buAutoNum type="arabicParenR"/>
              <a:defRPr/>
            </a:pPr>
            <a:r>
              <a:rPr lang="en-US" dirty="0" smtClean="0"/>
              <a:t>All applicants must have a working knowledge of English sufficient to study or conduct research in the United States</a:t>
            </a:r>
            <a:endParaRPr lang="en-US" dirty="0"/>
          </a:p>
        </p:txBody>
      </p:sp>
      <p:sp>
        <p:nvSpPr>
          <p:cNvPr id="4" name="Slide Number Placeholder 3"/>
          <p:cNvSpPr>
            <a:spLocks noGrp="1"/>
          </p:cNvSpPr>
          <p:nvPr>
            <p:ph type="sldNum" sz="quarter" idx="5"/>
          </p:nvPr>
        </p:nvSpPr>
        <p:spPr/>
        <p:txBody>
          <a:bodyPr/>
          <a:lstStyle/>
          <a:p>
            <a:pPr>
              <a:defRPr/>
            </a:pPr>
            <a:fld id="{48542A79-0F74-40BD-A317-74EE4D78D38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The fellowship competition consists of 3 states:</a:t>
            </a:r>
          </a:p>
          <a:p>
            <a:pPr marL="228600" indent="-228600">
              <a:buFontTx/>
              <a:buAutoNum type="arabicParenR"/>
              <a:defRPr/>
            </a:pPr>
            <a:r>
              <a:rPr lang="en-US" dirty="0" smtClean="0"/>
              <a:t>All applications are evaluated by American and Russian specialist in the corresponding field of study</a:t>
            </a:r>
          </a:p>
          <a:p>
            <a:pPr marL="228600" indent="-228600">
              <a:buFontTx/>
              <a:buAutoNum type="arabicParenR"/>
              <a:defRPr/>
            </a:pPr>
            <a:r>
              <a:rPr lang="en-US" dirty="0" smtClean="0"/>
              <a:t>Interviews are held in Moscow and other cities around Russia.  All candidates who need to take the TOEFL exam and GRE for participation in the program will do so at this time as well.</a:t>
            </a:r>
          </a:p>
          <a:p>
            <a:pPr marL="228600" indent="-228600">
              <a:buFontTx/>
              <a:buAutoNum type="arabicParenR"/>
              <a:defRPr/>
            </a:pPr>
            <a:r>
              <a:rPr lang="en-US" dirty="0" smtClean="0"/>
              <a:t>A commission consisting of representatives from the Cultural Affairs section of the US Embassy in Moscow and American and Russian scholars evaluate the results from the first two rounds and recommend semi-finalists for the program.</a:t>
            </a:r>
            <a:endParaRPr lang="en-US" dirty="0"/>
          </a:p>
        </p:txBody>
      </p:sp>
      <p:sp>
        <p:nvSpPr>
          <p:cNvPr id="4" name="Slide Number Placeholder 3"/>
          <p:cNvSpPr>
            <a:spLocks noGrp="1"/>
          </p:cNvSpPr>
          <p:nvPr>
            <p:ph type="sldNum" sz="quarter" idx="5"/>
          </p:nvPr>
        </p:nvSpPr>
        <p:spPr/>
        <p:txBody>
          <a:bodyPr/>
          <a:lstStyle/>
          <a:p>
            <a:pPr>
              <a:defRPr/>
            </a:pPr>
            <a:fld id="{8F410A00-CC50-4B21-97BA-98D4331A2AF1}"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How does a semi-finalist become an official participant of the program?</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3DEEC1-0B76-405C-8884-764DB401DD00}"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arenR"/>
            </a:pPr>
            <a:r>
              <a:rPr lang="en-US" smtClean="0"/>
              <a:t>Test results from the TOEFL and GRE exam will be considered (for the appropriate programs)</a:t>
            </a:r>
          </a:p>
          <a:p>
            <a:pPr marL="228600" indent="-228600">
              <a:buFontTx/>
              <a:buAutoNum type="arabicParenR"/>
            </a:pPr>
            <a:r>
              <a:rPr lang="en-US" smtClean="0"/>
              <a:t>IIE/CIES will confirm placement at a university in the United States</a:t>
            </a:r>
          </a:p>
          <a:p>
            <a:pPr marL="228600" indent="-228600">
              <a:buFontTx/>
              <a:buAutoNum type="arabicParenR"/>
            </a:pPr>
            <a:r>
              <a:rPr lang="en-US" smtClean="0"/>
              <a:t>The Fulbright Scholarship Board must grant approval for each candidate</a:t>
            </a:r>
          </a:p>
          <a:p>
            <a:pPr marL="228600" indent="-228600">
              <a:buFontTx/>
              <a:buAutoNum type="arabicParenR"/>
            </a:pPr>
            <a:r>
              <a:rPr lang="en-US" smtClean="0"/>
              <a:t>All finalists much complete the On-line application</a:t>
            </a:r>
          </a:p>
          <a:p>
            <a:pPr marL="228600" indent="-228600">
              <a:buFontTx/>
              <a:buAutoNum type="arabicParenR"/>
            </a:pPr>
            <a:r>
              <a:rPr lang="en-US" smtClean="0"/>
              <a:t>All finalists much complete a Medical Form which must be approved by a medical committee in the United States</a:t>
            </a:r>
          </a:p>
          <a:p>
            <a:pPr marL="228600" indent="-228600"/>
            <a:endParaRPr lang="en-US" smtClean="0"/>
          </a:p>
        </p:txBody>
      </p:sp>
      <p:sp>
        <p:nvSpPr>
          <p:cNvPr id="4" name="Slide Number Placeholder 3"/>
          <p:cNvSpPr>
            <a:spLocks noGrp="1"/>
          </p:cNvSpPr>
          <p:nvPr>
            <p:ph type="sldNum" sz="quarter" idx="5"/>
          </p:nvPr>
        </p:nvSpPr>
        <p:spPr/>
        <p:txBody>
          <a:bodyPr/>
          <a:lstStyle/>
          <a:p>
            <a:pPr>
              <a:defRPr/>
            </a:pPr>
            <a:fld id="{BE628A33-F465-491B-A637-A41D99EFF54E}"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ru-R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pPr>
              <a:defRPr/>
            </a:pPr>
            <a:fld id="{6ACC9FB7-F4B7-4C60-8745-7FDBFD7DAC9B}" type="datetimeFigureOut">
              <a:rPr lang="en-US"/>
              <a:pPr>
                <a:defRPr/>
              </a:pPr>
              <a:t>3/27/2018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946294-D29C-42F2-A024-74978F56AC52}"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7C1FB25D-F62A-4066-8947-F1E2C980D457}" type="datetimeFigureOut">
              <a:rPr lang="en-US"/>
              <a:pPr>
                <a:defRPr/>
              </a:pPr>
              <a:t>3/27/2018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3A9112-08DE-4CC3-BB75-705F56B6BE1C}"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74E56EB5-CDD7-4B89-9DDA-62128AEF6A07}" type="datetimeFigureOut">
              <a:rPr lang="en-US"/>
              <a:pPr>
                <a:defRPr/>
              </a:pPr>
              <a:t>3/27/2018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F48873-E8B8-4302-B76C-AC25AE8C17D1}"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F4A6C32B-6120-43CD-91BA-5B8801BAB097}" type="datetimeFigureOut">
              <a:rPr lang="en-US"/>
              <a:pPr>
                <a:defRPr/>
              </a:pPr>
              <a:t>3/27/2018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5353CD-3149-4C5B-8F45-B120CB08E8AC}"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ru-R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074318-4676-4456-9153-0C3A6E4E9BC4}" type="datetimeFigureOut">
              <a:rPr lang="en-US"/>
              <a:pPr>
                <a:defRPr/>
              </a:pPr>
              <a:t>3/27/2018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6DC315-1C01-4A86-A208-E3C09F4FCA5A}"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3"/>
          <p:cNvSpPr>
            <a:spLocks noGrp="1"/>
          </p:cNvSpPr>
          <p:nvPr>
            <p:ph type="dt" sz="half" idx="10"/>
          </p:nvPr>
        </p:nvSpPr>
        <p:spPr/>
        <p:txBody>
          <a:bodyPr/>
          <a:lstStyle>
            <a:lvl1pPr>
              <a:defRPr/>
            </a:lvl1pPr>
          </a:lstStyle>
          <a:p>
            <a:pPr>
              <a:defRPr/>
            </a:pPr>
            <a:fld id="{BBABA2A2-A578-4CD5-963F-E93C48D83F22}" type="datetimeFigureOut">
              <a:rPr lang="en-US"/>
              <a:pPr>
                <a:defRPr/>
              </a:pPr>
              <a:t>3/27/2018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12CAB1-3169-45CD-8E9F-2DB51A95F7A0}"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3"/>
          <p:cNvSpPr>
            <a:spLocks noGrp="1"/>
          </p:cNvSpPr>
          <p:nvPr>
            <p:ph type="dt" sz="half" idx="10"/>
          </p:nvPr>
        </p:nvSpPr>
        <p:spPr/>
        <p:txBody>
          <a:bodyPr/>
          <a:lstStyle>
            <a:lvl1pPr>
              <a:defRPr/>
            </a:lvl1pPr>
          </a:lstStyle>
          <a:p>
            <a:pPr>
              <a:defRPr/>
            </a:pPr>
            <a:fld id="{6924B66A-2ADE-4520-A29B-CA33E71BE8AA}" type="datetimeFigureOut">
              <a:rPr lang="en-US"/>
              <a:pPr>
                <a:defRPr/>
              </a:pPr>
              <a:t>3/27/2018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654910D-9C09-4A70-B73F-75040B6246E7}"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3"/>
          <p:cNvSpPr>
            <a:spLocks noGrp="1"/>
          </p:cNvSpPr>
          <p:nvPr>
            <p:ph type="dt" sz="half" idx="10"/>
          </p:nvPr>
        </p:nvSpPr>
        <p:spPr/>
        <p:txBody>
          <a:bodyPr/>
          <a:lstStyle>
            <a:lvl1pPr>
              <a:defRPr/>
            </a:lvl1pPr>
          </a:lstStyle>
          <a:p>
            <a:pPr>
              <a:defRPr/>
            </a:pPr>
            <a:fld id="{A9999E63-2384-4379-9B94-9E1E7CB3BDC1}" type="datetimeFigureOut">
              <a:rPr lang="en-US"/>
              <a:pPr>
                <a:defRPr/>
              </a:pPr>
              <a:t>3/27/2018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B158E97-9D4C-4C80-B4D1-92DF1101D961}"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57B61F-EBC6-4C44-B889-405B98AFFE64}" type="datetimeFigureOut">
              <a:rPr lang="en-US"/>
              <a:pPr>
                <a:defRPr/>
              </a:pPr>
              <a:t>3/27/2018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6904F62-8FF8-48B6-88EE-4DBBA4446574}"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ru-R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29381E-CF57-43DF-8CB7-CE355D69ABDD}" type="datetimeFigureOut">
              <a:rPr lang="en-US"/>
              <a:pPr>
                <a:defRPr/>
              </a:pPr>
              <a:t>3/27/2018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6D2046-E7E5-4663-9904-32835B80D514}"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ru-R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ru-RU"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12DC88-7FA6-4A11-9681-111D7F2EA0BA}" type="datetimeFigureOut">
              <a:rPr lang="en-US"/>
              <a:pPr>
                <a:defRPr/>
              </a:pPr>
              <a:t>3/27/2018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9FA29A-0BCD-4761-BDBF-3127E622F555}"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95D8BC5C-8030-46AD-A3A6-09ED40DFFF37}" type="datetimeFigureOut">
              <a:rPr lang="en-US"/>
              <a:pPr>
                <a:defRPr/>
              </a:pPr>
              <a:t>3/27/2018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5BF54602-0DA1-4DAB-A6F6-037D5A326A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5" r:id="rId1"/>
    <p:sldLayoutId id="2147484064" r:id="rId2"/>
    <p:sldLayoutId id="2147484063" r:id="rId3"/>
    <p:sldLayoutId id="2147484062" r:id="rId4"/>
    <p:sldLayoutId id="2147484061" r:id="rId5"/>
    <p:sldLayoutId id="2147484060" r:id="rId6"/>
    <p:sldLayoutId id="2147484059" r:id="rId7"/>
    <p:sldLayoutId id="2147484058" r:id="rId8"/>
    <p:sldLayoutId id="2147484057" r:id="rId9"/>
    <p:sldLayoutId id="2147484056" r:id="rId10"/>
    <p:sldLayoutId id="2147484055" r:id="rId11"/>
  </p:sldLayoutIdLst>
  <p:transition spd="med">
    <p:fade thruBlk="1"/>
  </p:transition>
  <p:timing>
    <p:tnLst>
      <p:par>
        <p:cTn id="1" dur="indefinite" restart="never" nodeType="tmRoot"/>
      </p:par>
    </p:tnLst>
  </p:timing>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itchFamily="34" charset="0"/>
        </a:defRPr>
      </a:lvl2pPr>
      <a:lvl3pPr algn="l" defTabSz="685800" rtl="0" fontAlgn="base">
        <a:lnSpc>
          <a:spcPct val="90000"/>
        </a:lnSpc>
        <a:spcBef>
          <a:spcPct val="0"/>
        </a:spcBef>
        <a:spcAft>
          <a:spcPct val="0"/>
        </a:spcAft>
        <a:defRPr sz="3300">
          <a:solidFill>
            <a:schemeClr val="tx1"/>
          </a:solidFill>
          <a:latin typeface="Calibri Light" pitchFamily="34" charset="0"/>
        </a:defRPr>
      </a:lvl3pPr>
      <a:lvl4pPr algn="l" defTabSz="685800" rtl="0" fontAlgn="base">
        <a:lnSpc>
          <a:spcPct val="90000"/>
        </a:lnSpc>
        <a:spcBef>
          <a:spcPct val="0"/>
        </a:spcBef>
        <a:spcAft>
          <a:spcPct val="0"/>
        </a:spcAft>
        <a:defRPr sz="3300">
          <a:solidFill>
            <a:schemeClr val="tx1"/>
          </a:solidFill>
          <a:latin typeface="Calibri Light" pitchFamily="34" charset="0"/>
        </a:defRPr>
      </a:lvl4pPr>
      <a:lvl5pPr algn="l" defTabSz="685800" rtl="0" fontAlgn="base">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fulbright.ru/ru/russians/vgs" TargetMode="External"/><Relationship Id="rId7" Type="http://schemas.openxmlformats.org/officeDocument/2006/relationships/hyperlink" Target="http://fulbright.ru/ru/russians/scholar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fulbright.ru/ru/russians/riea" TargetMode="External"/><Relationship Id="rId5" Type="http://schemas.openxmlformats.org/officeDocument/2006/relationships/hyperlink" Target="http://fulbright.ru/ru/russians/ffdp" TargetMode="External"/><Relationship Id="rId4" Type="http://schemas.openxmlformats.org/officeDocument/2006/relationships/hyperlink" Target="http://fulbright.ru/ru/russians/flt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1524000" y="2590800"/>
            <a:ext cx="6781800" cy="369888"/>
          </a:xfrm>
          <a:prstGeom prst="rect">
            <a:avLst/>
          </a:prstGeom>
          <a:noFill/>
          <a:ln w="9525">
            <a:noFill/>
            <a:miter lim="800000"/>
            <a:headEnd/>
            <a:tailEnd/>
          </a:ln>
        </p:spPr>
        <p:txBody>
          <a:bodyPr>
            <a:spAutoFit/>
          </a:bodyPr>
          <a:lstStyle/>
          <a:p>
            <a:endParaRPr lang="ru-RU">
              <a:latin typeface="Lucida Sans Unicode" pitchFamily="34" charset="0"/>
            </a:endParaRPr>
          </a:p>
        </p:txBody>
      </p:sp>
      <p:sp>
        <p:nvSpPr>
          <p:cNvPr id="15363" name="TextBox 9"/>
          <p:cNvSpPr txBox="1">
            <a:spLocks noChangeArrowheads="1"/>
          </p:cNvSpPr>
          <p:nvPr/>
        </p:nvSpPr>
        <p:spPr bwMode="auto">
          <a:xfrm>
            <a:off x="149225" y="5497513"/>
            <a:ext cx="4297363" cy="584200"/>
          </a:xfrm>
          <a:prstGeom prst="rect">
            <a:avLst/>
          </a:prstGeom>
          <a:noFill/>
          <a:ln w="9525">
            <a:noFill/>
            <a:miter lim="800000"/>
            <a:headEnd/>
            <a:tailEnd/>
          </a:ln>
        </p:spPr>
        <p:txBody>
          <a:bodyPr>
            <a:spAutoFit/>
          </a:bodyPr>
          <a:lstStyle/>
          <a:p>
            <a:pPr algn="ctr"/>
            <a:r>
              <a:rPr lang="en-US" sz="3200" b="1">
                <a:solidFill>
                  <a:srgbClr val="003F6E"/>
                </a:solidFill>
                <a:latin typeface="Lucida Sans Unicode" pitchFamily="34" charset="0"/>
              </a:rPr>
              <a:t>www.fulbright.ru/ru</a:t>
            </a:r>
          </a:p>
        </p:txBody>
      </p:sp>
      <p:pic>
        <p:nvPicPr>
          <p:cNvPr id="15364" name="Рисунок 7" descr="Fulbright flyer New Horizons_FINAL 1.jpg"/>
          <p:cNvPicPr>
            <a:picLocks noChangeAspect="1"/>
          </p:cNvPicPr>
          <p:nvPr/>
        </p:nvPicPr>
        <p:blipFill>
          <a:blip r:embed="rId3"/>
          <a:srcRect l="52046"/>
          <a:stretch>
            <a:fillRect/>
          </a:stretch>
        </p:blipFill>
        <p:spPr bwMode="auto">
          <a:xfrm>
            <a:off x="4495800" y="0"/>
            <a:ext cx="4648200" cy="6858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5"/>
          <p:cNvGrpSpPr>
            <a:grpSpLocks/>
          </p:cNvGrpSpPr>
          <p:nvPr/>
        </p:nvGrpSpPr>
        <p:grpSpPr bwMode="auto">
          <a:xfrm>
            <a:off x="-7938" y="165100"/>
            <a:ext cx="9151938" cy="5538788"/>
            <a:chOff x="-8021" y="164432"/>
            <a:chExt cx="9152021" cy="5538979"/>
          </a:xfrm>
        </p:grpSpPr>
        <p:sp>
          <p:nvSpPr>
            <p:cNvPr id="3" name="Isosceles Triangle 2"/>
            <p:cNvSpPr/>
            <p:nvPr/>
          </p:nvSpPr>
          <p:spPr>
            <a:xfrm rot="10800000">
              <a:off x="-3258" y="4671500"/>
              <a:ext cx="9142496" cy="1031911"/>
            </a:xfrm>
            <a:prstGeom prs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Rectangle 4"/>
            <p:cNvSpPr/>
            <p:nvPr/>
          </p:nvSpPr>
          <p:spPr>
            <a:xfrm>
              <a:off x="-8021" y="164432"/>
              <a:ext cx="9152021" cy="4524315"/>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endParaRPr lang="ru-RU" sz="5400" b="1" dirty="0">
                <a:ln w="10541" cmpd="sng">
                  <a:solidFill>
                    <a:schemeClr val="accent1">
                      <a:shade val="88000"/>
                      <a:satMod val="110000"/>
                    </a:schemeClr>
                  </a:solidFill>
                  <a:prstDash val="solid"/>
                </a:ln>
                <a:solidFill>
                  <a:schemeClr val="accent3">
                    <a:lumMod val="20000"/>
                    <a:lumOff val="80000"/>
                  </a:schemeClr>
                </a:solidFill>
              </a:endParaRPr>
            </a:p>
            <a:p>
              <a:pPr algn="ctr" fontAlgn="auto">
                <a:spcBef>
                  <a:spcPts val="0"/>
                </a:spcBef>
                <a:spcAft>
                  <a:spcPts val="0"/>
                </a:spcAft>
                <a:defRPr/>
              </a:pPr>
              <a:r>
                <a:rPr lang="ru-RU" sz="6000" b="1" dirty="0">
                  <a:ln w="10541" cmpd="sng">
                    <a:noFill/>
                    <a:prstDash val="solid"/>
                  </a:ln>
                  <a:solidFill>
                    <a:schemeClr val="accent3">
                      <a:lumMod val="20000"/>
                      <a:lumOff val="80000"/>
                    </a:schemeClr>
                  </a:solidFill>
                  <a:latin typeface="+mj-lt"/>
                </a:rPr>
                <a:t>Как </a:t>
              </a:r>
              <a:r>
                <a:rPr lang="ru-RU" sz="6000" b="1" dirty="0">
                  <a:ln w="10541" cmpd="sng">
                    <a:noFill/>
                    <a:prstDash val="solid"/>
                  </a:ln>
                  <a:solidFill>
                    <a:schemeClr val="accent3">
                      <a:lumMod val="20000"/>
                      <a:lumOff val="80000"/>
                    </a:schemeClr>
                  </a:solidFill>
                  <a:latin typeface="+mj-lt"/>
                </a:rPr>
                <a:t>финалисты конкурса</a:t>
              </a:r>
            </a:p>
            <a:p>
              <a:pPr algn="ctr" fontAlgn="auto">
                <a:spcBef>
                  <a:spcPts val="0"/>
                </a:spcBef>
                <a:spcAft>
                  <a:spcPts val="0"/>
                </a:spcAft>
                <a:defRPr/>
              </a:pPr>
              <a:r>
                <a:rPr lang="ru-RU" sz="6000" b="1" dirty="0">
                  <a:ln w="10541" cmpd="sng">
                    <a:noFill/>
                    <a:prstDash val="solid"/>
                  </a:ln>
                  <a:solidFill>
                    <a:schemeClr val="accent3">
                      <a:lumMod val="20000"/>
                      <a:lumOff val="80000"/>
                    </a:schemeClr>
                  </a:solidFill>
                  <a:latin typeface="+mj-lt"/>
                </a:rPr>
                <a:t> становятся официальными </a:t>
              </a:r>
            </a:p>
            <a:p>
              <a:pPr algn="ctr" fontAlgn="auto">
                <a:spcBef>
                  <a:spcPts val="0"/>
                </a:spcBef>
                <a:spcAft>
                  <a:spcPts val="0"/>
                </a:spcAft>
                <a:defRPr/>
              </a:pPr>
              <a:r>
                <a:rPr lang="ru-RU" sz="6000" b="1" dirty="0">
                  <a:ln w="10541" cmpd="sng">
                    <a:noFill/>
                    <a:prstDash val="solid"/>
                  </a:ln>
                  <a:solidFill>
                    <a:schemeClr val="accent3">
                      <a:lumMod val="20000"/>
                      <a:lumOff val="80000"/>
                    </a:schemeClr>
                  </a:solidFill>
                  <a:latin typeface="+mj-lt"/>
                </a:rPr>
                <a:t>участниками </a:t>
              </a:r>
              <a:r>
                <a:rPr lang="ru-RU" sz="6000" b="1" dirty="0">
                  <a:ln w="10541" cmpd="sng">
                    <a:noFill/>
                    <a:prstDash val="solid"/>
                  </a:ln>
                  <a:solidFill>
                    <a:schemeClr val="accent3">
                      <a:lumMod val="20000"/>
                      <a:lumOff val="80000"/>
                    </a:schemeClr>
                  </a:solidFill>
                  <a:latin typeface="+mj-lt"/>
                </a:rPr>
                <a:t>Программы?</a:t>
              </a:r>
            </a:p>
            <a:p>
              <a:pPr algn="ctr" fontAlgn="auto">
                <a:spcBef>
                  <a:spcPts val="0"/>
                </a:spcBef>
                <a:spcAft>
                  <a:spcPts val="0"/>
                </a:spcAft>
                <a:defRPr/>
              </a:pPr>
              <a:endParaRPr lang="en-US" sz="5400" b="1" dirty="0">
                <a:ln w="10541" cmpd="sng">
                  <a:solidFill>
                    <a:schemeClr val="accent1">
                      <a:shade val="88000"/>
                      <a:satMod val="110000"/>
                    </a:schemeClr>
                  </a:solidFill>
                  <a:prstDash val="solid"/>
                </a:ln>
                <a:solidFill>
                  <a:schemeClr val="accent3">
                    <a:lumMod val="20000"/>
                    <a:lumOff val="80000"/>
                  </a:schemeClr>
                </a:solidFill>
              </a:endParaRPr>
            </a:p>
          </p:txBody>
        </p:sp>
      </p:grpSp>
    </p:spTree>
  </p:cSld>
  <p:clrMapOvr>
    <a:masterClrMapping/>
  </p:clrMapOvr>
  <p:transition spd="med" advTm="3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Title 2"/>
          <p:cNvSpPr txBox="1">
            <a:spLocks/>
          </p:cNvSpPr>
          <p:nvPr/>
        </p:nvSpPr>
        <p:spPr bwMode="auto">
          <a:xfrm>
            <a:off x="190500" y="192088"/>
            <a:ext cx="8763000" cy="5334000"/>
          </a:xfrm>
          <a:prstGeom prst="rect">
            <a:avLst/>
          </a:prstGeom>
          <a:noFill/>
          <a:ln w="9525">
            <a:noFill/>
            <a:miter lim="800000"/>
            <a:headEnd/>
            <a:tailEnd/>
          </a:ln>
        </p:spPr>
        <p:txBody>
          <a:bodyPr/>
          <a:lstStyle/>
          <a:p>
            <a:pPr marL="514350" indent="-514350" algn="just">
              <a:spcBef>
                <a:spcPts val="400"/>
              </a:spcBef>
              <a:buClr>
                <a:srgbClr val="003F6E"/>
              </a:buClr>
              <a:buSzPct val="100000"/>
              <a:buFont typeface="+mj-lt"/>
              <a:buAutoNum type="romanUcPeriod"/>
              <a:defRPr/>
            </a:pPr>
            <a:r>
              <a:rPr lang="ru-RU" sz="2200" b="1" dirty="0">
                <a:latin typeface="+mn-lt"/>
              </a:rPr>
              <a:t>Будут </a:t>
            </a:r>
            <a:r>
              <a:rPr lang="ru-RU" sz="2200" b="1" dirty="0">
                <a:latin typeface="+mn-lt"/>
              </a:rPr>
              <a:t>рассмотрены результаты экзаменов TOEFL </a:t>
            </a:r>
            <a:r>
              <a:rPr lang="ru-RU" sz="2200" b="1" dirty="0">
                <a:latin typeface="+mn-lt"/>
              </a:rPr>
              <a:t>и GRE (для студенческих </a:t>
            </a:r>
            <a:r>
              <a:rPr lang="ru-RU" sz="2200" b="1" dirty="0">
                <a:latin typeface="+mn-lt"/>
              </a:rPr>
              <a:t>программ</a:t>
            </a:r>
            <a:r>
              <a:rPr lang="ru-RU" sz="2200" b="1" dirty="0">
                <a:latin typeface="+mn-lt"/>
              </a:rPr>
              <a:t>);</a:t>
            </a:r>
          </a:p>
          <a:p>
            <a:pPr marL="514350" indent="-514350" algn="just">
              <a:spcBef>
                <a:spcPts val="400"/>
              </a:spcBef>
              <a:buClr>
                <a:srgbClr val="003F6E"/>
              </a:buClr>
              <a:buSzPct val="100000"/>
              <a:buFont typeface="+mj-lt"/>
              <a:buAutoNum type="romanUcPeriod"/>
              <a:defRPr/>
            </a:pPr>
            <a:endParaRPr lang="ru-RU" sz="2200" b="1" dirty="0">
              <a:latin typeface="+mn-lt"/>
            </a:endParaRPr>
          </a:p>
          <a:p>
            <a:pPr marL="514350" indent="-514350" algn="just">
              <a:spcBef>
                <a:spcPts val="400"/>
              </a:spcBef>
              <a:buClr>
                <a:srgbClr val="003F6E"/>
              </a:buClr>
              <a:buSzPct val="100000"/>
              <a:buFont typeface="+mj-lt"/>
              <a:buAutoNum type="romanUcPeriod"/>
              <a:defRPr/>
            </a:pPr>
            <a:r>
              <a:rPr lang="ru-RU" sz="2200" b="1" dirty="0">
                <a:latin typeface="+mn-lt"/>
              </a:rPr>
              <a:t>Институт </a:t>
            </a:r>
            <a:r>
              <a:rPr lang="ru-RU" sz="2200" b="1" dirty="0">
                <a:latin typeface="+mn-lt"/>
              </a:rPr>
              <a:t>международного </a:t>
            </a:r>
            <a:r>
              <a:rPr lang="ru-RU" sz="2200" b="1" dirty="0">
                <a:latin typeface="+mn-lt"/>
              </a:rPr>
              <a:t>образования (программы </a:t>
            </a:r>
            <a:r>
              <a:rPr lang="en-US" sz="2200" b="1" dirty="0">
                <a:latin typeface="+mn-lt"/>
              </a:rPr>
              <a:t>VGS,</a:t>
            </a:r>
            <a:r>
              <a:rPr lang="ru-RU" sz="2200" b="1" dirty="0">
                <a:latin typeface="+mn-lt"/>
              </a:rPr>
              <a:t> </a:t>
            </a:r>
            <a:r>
              <a:rPr lang="en-US" sz="2200" b="1" dirty="0">
                <a:latin typeface="+mn-lt"/>
              </a:rPr>
              <a:t>FFDP, RIEA, FLTA) </a:t>
            </a:r>
            <a:r>
              <a:rPr lang="ru-RU" sz="2200" b="1" dirty="0">
                <a:latin typeface="+mn-lt"/>
              </a:rPr>
              <a:t>или Совет по международным обменам ученых (программа для </a:t>
            </a:r>
            <a:r>
              <a:rPr lang="ru-RU" sz="2200" b="1" dirty="0">
                <a:latin typeface="+mn-lt"/>
              </a:rPr>
              <a:t>ученых</a:t>
            </a:r>
            <a:r>
              <a:rPr lang="ru-RU" sz="2200" b="1" dirty="0">
                <a:latin typeface="+mn-lt"/>
              </a:rPr>
              <a:t>) подтвердит </a:t>
            </a:r>
            <a:r>
              <a:rPr lang="ru-RU" sz="2200" b="1" dirty="0">
                <a:latin typeface="+mn-lt"/>
              </a:rPr>
              <a:t>факт </a:t>
            </a:r>
            <a:r>
              <a:rPr lang="ru-RU" sz="2200" b="1" dirty="0">
                <a:latin typeface="+mn-lt"/>
              </a:rPr>
              <a:t>распределения участника в </a:t>
            </a:r>
            <a:r>
              <a:rPr lang="ru-RU" sz="2200" b="1" dirty="0">
                <a:latin typeface="+mn-lt"/>
              </a:rPr>
              <a:t>один из </a:t>
            </a:r>
            <a:r>
              <a:rPr lang="ru-RU" sz="2200" b="1" dirty="0">
                <a:latin typeface="+mn-lt"/>
              </a:rPr>
              <a:t>университетов США;</a:t>
            </a:r>
          </a:p>
          <a:p>
            <a:pPr marL="514350" indent="-514350" algn="just">
              <a:spcBef>
                <a:spcPts val="400"/>
              </a:spcBef>
              <a:buClr>
                <a:srgbClr val="003F6E"/>
              </a:buClr>
              <a:buSzPct val="100000"/>
              <a:buFont typeface="+mj-lt"/>
              <a:buAutoNum type="romanUcPeriod"/>
              <a:defRPr/>
            </a:pPr>
            <a:endParaRPr lang="ru-RU" sz="2200" b="1" dirty="0">
              <a:latin typeface="+mn-lt"/>
            </a:endParaRPr>
          </a:p>
          <a:p>
            <a:pPr marL="514350" indent="-514350" algn="just">
              <a:spcBef>
                <a:spcPts val="400"/>
              </a:spcBef>
              <a:buClr>
                <a:srgbClr val="003F6E"/>
              </a:buClr>
              <a:buSzPct val="100000"/>
              <a:buFont typeface="+mj-lt"/>
              <a:buAutoNum type="romanUcPeriod"/>
              <a:defRPr/>
            </a:pPr>
            <a:r>
              <a:rPr lang="ru-RU" sz="2200" b="1" dirty="0">
                <a:latin typeface="+mn-lt"/>
              </a:rPr>
              <a:t>Кандидатура </a:t>
            </a:r>
            <a:r>
              <a:rPr lang="ru-RU" sz="2200" b="1" dirty="0">
                <a:latin typeface="+mn-lt"/>
              </a:rPr>
              <a:t>участника будет одобрена Советом </a:t>
            </a:r>
            <a:r>
              <a:rPr lang="ru-RU" sz="2200" b="1" dirty="0">
                <a:latin typeface="+mn-lt"/>
              </a:rPr>
              <a:t>по иностранным </a:t>
            </a:r>
            <a:r>
              <a:rPr lang="ru-RU" sz="2200" b="1" dirty="0">
                <a:latin typeface="+mn-lt"/>
              </a:rPr>
              <a:t>стипендиям Дж. Уильяма </a:t>
            </a:r>
            <a:r>
              <a:rPr lang="ru-RU" sz="2200" b="1" dirty="0" err="1">
                <a:latin typeface="+mn-lt"/>
              </a:rPr>
              <a:t>Фулбрайта</a:t>
            </a:r>
            <a:r>
              <a:rPr lang="ru-RU" sz="2200" b="1" dirty="0">
                <a:latin typeface="+mn-lt"/>
              </a:rPr>
              <a:t>;</a:t>
            </a:r>
            <a:endParaRPr lang="ru-RU" sz="2200" b="1" dirty="0">
              <a:latin typeface="+mn-lt"/>
            </a:endParaRPr>
          </a:p>
          <a:p>
            <a:pPr marL="514350" indent="-514350" algn="just">
              <a:spcBef>
                <a:spcPts val="400"/>
              </a:spcBef>
              <a:buClr>
                <a:srgbClr val="003F6E"/>
              </a:buClr>
              <a:buSzPct val="100000"/>
              <a:buFont typeface="+mj-lt"/>
              <a:buAutoNum type="romanUcPeriod"/>
              <a:defRPr/>
            </a:pPr>
            <a:endParaRPr lang="ru-RU" sz="2200" b="1" dirty="0">
              <a:latin typeface="+mn-lt"/>
            </a:endParaRPr>
          </a:p>
          <a:p>
            <a:pPr marL="514350" indent="-514350" algn="just">
              <a:spcBef>
                <a:spcPts val="400"/>
              </a:spcBef>
              <a:buClr>
                <a:srgbClr val="003F6E"/>
              </a:buClr>
              <a:buSzPct val="100000"/>
              <a:buFont typeface="+mj-lt"/>
              <a:buAutoNum type="romanUcPeriod"/>
              <a:defRPr/>
            </a:pPr>
            <a:r>
              <a:rPr lang="ru-RU" sz="2200" b="1" dirty="0">
                <a:latin typeface="+mn-lt"/>
              </a:rPr>
              <a:t>Финалист </a:t>
            </a:r>
            <a:r>
              <a:rPr lang="ru-RU" sz="2200" b="1" dirty="0">
                <a:latin typeface="+mn-lt"/>
              </a:rPr>
              <a:t>конкурса </a:t>
            </a:r>
            <a:r>
              <a:rPr lang="ru-RU" sz="2200" b="1" dirty="0">
                <a:latin typeface="+mn-lt"/>
              </a:rPr>
              <a:t>заполнит </a:t>
            </a:r>
            <a:r>
              <a:rPr lang="ru-RU" sz="2200" b="1" dirty="0">
                <a:latin typeface="+mn-lt"/>
              </a:rPr>
              <a:t>ON-LINE </a:t>
            </a:r>
            <a:r>
              <a:rPr lang="ru-RU" sz="2200" b="1" dirty="0">
                <a:latin typeface="+mn-lt"/>
              </a:rPr>
              <a:t>APPLICATION в случае, если заявка была подана другим способом;</a:t>
            </a:r>
          </a:p>
          <a:p>
            <a:pPr marL="514350" indent="-514350" algn="just">
              <a:spcBef>
                <a:spcPts val="400"/>
              </a:spcBef>
              <a:buClr>
                <a:srgbClr val="003F6E"/>
              </a:buClr>
              <a:buSzPct val="100000"/>
              <a:buFont typeface="+mj-lt"/>
              <a:buAutoNum type="romanUcPeriod"/>
              <a:defRPr/>
            </a:pPr>
            <a:endParaRPr lang="ru-RU" sz="2200" b="1" dirty="0">
              <a:latin typeface="+mn-lt"/>
            </a:endParaRPr>
          </a:p>
          <a:p>
            <a:pPr marL="514350" indent="-514350" algn="just">
              <a:spcBef>
                <a:spcPts val="400"/>
              </a:spcBef>
              <a:buClr>
                <a:srgbClr val="003F6E"/>
              </a:buClr>
              <a:buSzPct val="100000"/>
              <a:buFont typeface="+mj-lt"/>
              <a:buAutoNum type="romanUcPeriod"/>
              <a:defRPr/>
            </a:pPr>
            <a:r>
              <a:rPr lang="ru-RU" sz="2200" b="1" dirty="0">
                <a:latin typeface="+mn-lt"/>
              </a:rPr>
              <a:t>Заполненная и утвержденная медицинская форма финалиста  будет одобрена медицинской комиссией в США.  </a:t>
            </a:r>
            <a:endParaRPr lang="ru-RU" sz="2200" b="1" dirty="0">
              <a:latin typeface="+mn-lt"/>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a:xfrm>
            <a:off x="152400" y="252413"/>
            <a:ext cx="8185150" cy="1268412"/>
          </a:xfrm>
        </p:spPr>
        <p:txBody>
          <a:bodyPr/>
          <a:lstStyle/>
          <a:p>
            <a:r>
              <a:rPr lang="en-US" sz="3200" b="1" smtClean="0">
                <a:solidFill>
                  <a:schemeClr val="bg1"/>
                </a:solidFill>
              </a:rPr>
              <a:t>Visiting Graduate Student Program</a:t>
            </a:r>
            <a:r>
              <a:rPr lang="ru-RU" sz="3200" b="1" smtClean="0">
                <a:solidFill>
                  <a:schemeClr val="bg1"/>
                </a:solidFill>
              </a:rPr>
              <a:t/>
            </a:r>
            <a:br>
              <a:rPr lang="ru-RU" sz="3200" b="1" smtClean="0">
                <a:solidFill>
                  <a:schemeClr val="bg1"/>
                </a:solidFill>
              </a:rPr>
            </a:br>
            <a:r>
              <a:rPr lang="ru-RU" sz="3200" smtClean="0">
                <a:solidFill>
                  <a:schemeClr val="bg1"/>
                </a:solidFill>
              </a:rPr>
              <a:t>Программа для выпускников вузов и аспирантов</a:t>
            </a:r>
            <a:endParaRPr lang="en-US" sz="3200" smtClean="0">
              <a:solidFill>
                <a:schemeClr val="bg1"/>
              </a:solidFill>
            </a:endParaRPr>
          </a:p>
        </p:txBody>
      </p:sp>
      <p:sp>
        <p:nvSpPr>
          <p:cNvPr id="21506" name="Content Placeholder 1"/>
          <p:cNvSpPr>
            <a:spLocks noGrp="1"/>
          </p:cNvSpPr>
          <p:nvPr>
            <p:ph idx="1"/>
          </p:nvPr>
        </p:nvSpPr>
        <p:spPr>
          <a:xfrm>
            <a:off x="4038600" y="1828800"/>
            <a:ext cx="4800600" cy="4038600"/>
          </a:xfrm>
        </p:spPr>
        <p:txBody>
          <a:bodyPr>
            <a:noAutofit/>
          </a:bodyPr>
          <a:lstStyle/>
          <a:p>
            <a:pPr marL="109728" indent="0" algn="ctr" fontAlgn="auto">
              <a:spcAft>
                <a:spcPts val="0"/>
              </a:spcAft>
              <a:buFont typeface="Arial" panose="020B0604020202020204" pitchFamily="34" charset="0"/>
              <a:buNone/>
              <a:defRPr/>
            </a:pPr>
            <a:r>
              <a:rPr lang="ru-RU" sz="2800" dirty="0" smtClean="0"/>
              <a:t>Программа для выпускников вузов и аспирантов (или Магистерская/аспирантская) предоставляет гранты на поездки в университеты США на обучение или проведение исследований по всем предметным дисциплинам.  </a:t>
            </a:r>
          </a:p>
          <a:p>
            <a:pPr marL="269875" indent="-160338" algn="ctr" fontAlgn="auto">
              <a:spcAft>
                <a:spcPts val="0"/>
              </a:spcAft>
              <a:buFont typeface="Wingdings 3" pitchFamily="18" charset="2"/>
              <a:buNone/>
              <a:defRPr/>
            </a:pPr>
            <a:r>
              <a:rPr lang="ru-RU" sz="2800" b="1" dirty="0" smtClean="0">
                <a:solidFill>
                  <a:srgbClr val="C00000"/>
                </a:solidFill>
              </a:rPr>
              <a:t>Прием заявок до </a:t>
            </a:r>
            <a:r>
              <a:rPr lang="en-US" sz="2800" b="1" dirty="0" smtClean="0">
                <a:solidFill>
                  <a:srgbClr val="C00000"/>
                </a:solidFill>
              </a:rPr>
              <a:t>15 </a:t>
            </a:r>
            <a:r>
              <a:rPr lang="ru-RU" sz="2800" b="1" dirty="0" smtClean="0">
                <a:solidFill>
                  <a:srgbClr val="C00000"/>
                </a:solidFill>
              </a:rPr>
              <a:t>мая 2018 года</a:t>
            </a:r>
            <a:r>
              <a:rPr lang="en-US" sz="2800" b="1" dirty="0" smtClean="0">
                <a:solidFill>
                  <a:srgbClr val="C00000"/>
                </a:solidFill>
              </a:rPr>
              <a:t>.</a:t>
            </a:r>
            <a:endParaRPr lang="en-US" sz="2800" dirty="0" smtClean="0"/>
          </a:p>
        </p:txBody>
      </p:sp>
      <p:pic>
        <p:nvPicPr>
          <p:cNvPr id="35843" name="Рисунок 5" descr="Graduation College Ceremony.jpg"/>
          <p:cNvPicPr>
            <a:picLocks noChangeAspect="1"/>
          </p:cNvPicPr>
          <p:nvPr/>
        </p:nvPicPr>
        <p:blipFill>
          <a:blip r:embed="rId3"/>
          <a:srcRect/>
          <a:stretch>
            <a:fillRect/>
          </a:stretch>
        </p:blipFill>
        <p:spPr bwMode="auto">
          <a:xfrm>
            <a:off x="304800" y="2362200"/>
            <a:ext cx="3551238" cy="2663825"/>
          </a:xfrm>
          <a:prstGeom prst="rect">
            <a:avLst/>
          </a:prstGeom>
          <a:solidFill>
            <a:srgbClr val="EDEDED"/>
          </a:solidFill>
          <a:ln w="88900" cap="sq">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p:cNvSpPr>
            <a:spLocks noGrp="1"/>
          </p:cNvSpPr>
          <p:nvPr>
            <p:ph type="title"/>
          </p:nvPr>
        </p:nvSpPr>
        <p:spPr>
          <a:xfrm>
            <a:off x="433388" y="304800"/>
            <a:ext cx="8686800" cy="1143000"/>
          </a:xfrm>
        </p:spPr>
        <p:txBody>
          <a:bodyPr/>
          <a:lstStyle/>
          <a:p>
            <a:r>
              <a:rPr lang="ru-RU" sz="4400" b="1" smtClean="0">
                <a:solidFill>
                  <a:schemeClr val="bg1"/>
                </a:solidFill>
              </a:rPr>
              <a:t>Гранты на конкурсной основе выдаются:</a:t>
            </a:r>
            <a:endParaRPr lang="en-US" sz="4400" b="1" smtClean="0">
              <a:solidFill>
                <a:schemeClr val="bg1"/>
              </a:solidFill>
            </a:endParaRPr>
          </a:p>
        </p:txBody>
      </p:sp>
      <p:sp>
        <p:nvSpPr>
          <p:cNvPr id="14338" name="Content Placeholder 1"/>
          <p:cNvSpPr>
            <a:spLocks noGrp="1"/>
          </p:cNvSpPr>
          <p:nvPr>
            <p:ph idx="1"/>
          </p:nvPr>
        </p:nvSpPr>
        <p:spPr>
          <a:xfrm>
            <a:off x="152400" y="1828800"/>
            <a:ext cx="8763000" cy="4035425"/>
          </a:xfrm>
        </p:spPr>
        <p:txBody>
          <a:bodyPr>
            <a:noAutofit/>
          </a:bodyPr>
          <a:lstStyle/>
          <a:p>
            <a:pPr algn="just" fontAlgn="auto">
              <a:spcAft>
                <a:spcPts val="0"/>
              </a:spcAft>
              <a:buClr>
                <a:schemeClr val="accent1">
                  <a:lumMod val="75000"/>
                </a:schemeClr>
              </a:buClr>
              <a:buFont typeface="Wingdings" panose="05000000000000000000" pitchFamily="2" charset="2"/>
              <a:buChar char="§"/>
              <a:defRPr/>
            </a:pPr>
            <a:r>
              <a:rPr lang="ru-RU" sz="2500" b="1" dirty="0" smtClean="0"/>
              <a:t>Выпускникам вузов</a:t>
            </a:r>
            <a:r>
              <a:rPr lang="ru-RU" sz="2500" dirty="0" smtClean="0"/>
              <a:t> ( т.е. лицам, окончившим вуз или обучающимся на последнем курсе) – на обучение в магистратуре одного из университетов США с целью получения степени магистра (</a:t>
            </a:r>
            <a:r>
              <a:rPr lang="en-US" sz="2500" dirty="0" smtClean="0"/>
              <a:t>Master’s</a:t>
            </a:r>
            <a:r>
              <a:rPr lang="ru-RU" sz="2500" dirty="0" smtClean="0"/>
              <a:t>, кроме</a:t>
            </a:r>
            <a:r>
              <a:rPr lang="en-US" sz="2500" dirty="0" smtClean="0"/>
              <a:t> MBA)</a:t>
            </a:r>
            <a:r>
              <a:rPr lang="ru-RU" sz="2500" dirty="0" smtClean="0"/>
              <a:t>;</a:t>
            </a:r>
            <a:endParaRPr lang="en-US" sz="2500" dirty="0" smtClean="0"/>
          </a:p>
          <a:p>
            <a:pPr lvl="1" algn="just" fontAlgn="auto">
              <a:spcAft>
                <a:spcPts val="0"/>
              </a:spcAft>
              <a:buFont typeface="Arial" panose="020B0604020202020204" pitchFamily="34" charset="0"/>
              <a:buChar char="•"/>
              <a:defRPr/>
            </a:pPr>
            <a:r>
              <a:rPr lang="ru-RU" sz="2500" dirty="0" smtClean="0"/>
              <a:t>срок пребывания в США – 1-2 года, в зависимости от длительности магистерской программы</a:t>
            </a:r>
            <a:r>
              <a:rPr lang="ru-RU" sz="2500" dirty="0"/>
              <a:t>;</a:t>
            </a:r>
            <a:endParaRPr lang="en-US" sz="2500" dirty="0" smtClean="0"/>
          </a:p>
          <a:p>
            <a:pPr lvl="1" algn="just" fontAlgn="auto">
              <a:spcAft>
                <a:spcPts val="0"/>
              </a:spcAft>
              <a:buFont typeface="Arial" panose="020B0604020202020204" pitchFamily="34" charset="0"/>
              <a:buChar char="•"/>
              <a:defRPr/>
            </a:pPr>
            <a:endParaRPr lang="en-US" sz="2500" dirty="0" smtClean="0"/>
          </a:p>
          <a:p>
            <a:pPr algn="just" fontAlgn="auto">
              <a:spcAft>
                <a:spcPts val="0"/>
              </a:spcAft>
              <a:buClr>
                <a:schemeClr val="accent1">
                  <a:lumMod val="75000"/>
                </a:schemeClr>
              </a:buClr>
              <a:buFont typeface="Wingdings" panose="05000000000000000000" pitchFamily="2" charset="2"/>
              <a:buChar char="§"/>
              <a:defRPr/>
            </a:pPr>
            <a:r>
              <a:rPr lang="ru-RU" sz="2500" b="1" dirty="0" smtClean="0"/>
              <a:t>Аспирантам </a:t>
            </a:r>
            <a:r>
              <a:rPr lang="ru-RU" sz="2500" dirty="0" smtClean="0"/>
              <a:t>– на проведение научных исследований  и сбор</a:t>
            </a:r>
            <a:r>
              <a:rPr lang="en-US" sz="2500" dirty="0" smtClean="0"/>
              <a:t> </a:t>
            </a:r>
            <a:r>
              <a:rPr lang="ru-RU" sz="2500" dirty="0" smtClean="0"/>
              <a:t>материалов для кандидатской диссертации в университете или архиве США. </a:t>
            </a:r>
            <a:endParaRPr lang="en-US" sz="2500" dirty="0" smtClean="0"/>
          </a:p>
          <a:p>
            <a:pPr lvl="1" algn="just" fontAlgn="auto">
              <a:spcAft>
                <a:spcPts val="0"/>
              </a:spcAft>
              <a:buFont typeface="Arial" panose="020B0604020202020204" pitchFamily="34" charset="0"/>
              <a:buChar char="•"/>
              <a:defRPr/>
            </a:pPr>
            <a:r>
              <a:rPr lang="ru-RU" sz="2500" dirty="0" smtClean="0"/>
              <a:t>Длительность</a:t>
            </a:r>
            <a:r>
              <a:rPr lang="en-US" sz="2500" dirty="0" smtClean="0"/>
              <a:t> </a:t>
            </a:r>
            <a:r>
              <a:rPr lang="ru-RU" sz="2500" dirty="0" smtClean="0"/>
              <a:t>Программы для аспирантов – 1 учебный год.</a:t>
            </a:r>
            <a:endParaRPr lang="en-US" sz="2500" dirty="0" smtClean="0"/>
          </a:p>
          <a:p>
            <a:pPr fontAlgn="auto">
              <a:spcAft>
                <a:spcPts val="0"/>
              </a:spcAft>
              <a:buClr>
                <a:schemeClr val="accent1">
                  <a:lumMod val="75000"/>
                </a:schemeClr>
              </a:buClr>
              <a:buFont typeface="Wingdings" panose="05000000000000000000" pitchFamily="2" charset="2"/>
              <a:buChar char="§"/>
              <a:defRPr/>
            </a:pPr>
            <a:endParaRPr lang="en-US" sz="2500" dirty="0" smtClean="0"/>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p:cNvSpPr>
            <a:spLocks noGrp="1"/>
          </p:cNvSpPr>
          <p:nvPr>
            <p:ph type="title"/>
          </p:nvPr>
        </p:nvSpPr>
        <p:spPr>
          <a:xfrm>
            <a:off x="381000" y="457200"/>
            <a:ext cx="8229600" cy="792163"/>
          </a:xfrm>
        </p:spPr>
        <p:txBody>
          <a:bodyPr/>
          <a:lstStyle/>
          <a:p>
            <a:r>
              <a:rPr lang="ru-RU" sz="4400" b="1" smtClean="0">
                <a:solidFill>
                  <a:schemeClr val="bg1"/>
                </a:solidFill>
              </a:rPr>
              <a:t>Требования к соискателям:</a:t>
            </a:r>
            <a:endParaRPr lang="en-US" sz="4400" b="1" smtClean="0">
              <a:solidFill>
                <a:schemeClr val="bg1"/>
              </a:solidFill>
            </a:endParaRPr>
          </a:p>
        </p:txBody>
      </p:sp>
      <p:sp>
        <p:nvSpPr>
          <p:cNvPr id="15362" name="Content Placeholder 1"/>
          <p:cNvSpPr>
            <a:spLocks noGrp="1"/>
          </p:cNvSpPr>
          <p:nvPr>
            <p:ph idx="1"/>
          </p:nvPr>
        </p:nvSpPr>
        <p:spPr>
          <a:xfrm>
            <a:off x="160338" y="1905000"/>
            <a:ext cx="8959850" cy="4114800"/>
          </a:xfrm>
        </p:spPr>
        <p:txBody>
          <a:bodyPr>
            <a:noAutofit/>
          </a:bodyPr>
          <a:lstStyle/>
          <a:p>
            <a:pPr fontAlgn="auto">
              <a:spcAft>
                <a:spcPts val="0"/>
              </a:spcAft>
              <a:buClr>
                <a:schemeClr val="accent1">
                  <a:lumMod val="75000"/>
                </a:schemeClr>
              </a:buClr>
              <a:buFont typeface="Wingdings" panose="05000000000000000000" pitchFamily="2" charset="2"/>
              <a:buChar char="§"/>
              <a:defRPr/>
            </a:pPr>
            <a:r>
              <a:rPr lang="ru-RU" sz="1900" b="1" dirty="0" smtClean="0"/>
              <a:t>Наличие  диплома (бакалавра, специалиста или магистра) к сентябрю текущего года.</a:t>
            </a:r>
          </a:p>
          <a:p>
            <a:pPr fontAlgn="auto">
              <a:spcAft>
                <a:spcPts val="0"/>
              </a:spcAft>
              <a:buClr>
                <a:schemeClr val="accent1">
                  <a:lumMod val="75000"/>
                </a:schemeClr>
              </a:buClr>
              <a:buFont typeface="Wingdings" panose="05000000000000000000" pitchFamily="2" charset="2"/>
              <a:buChar char="§"/>
              <a:defRPr/>
            </a:pPr>
            <a:endParaRPr lang="en-US" sz="1000" b="1" dirty="0" smtClean="0"/>
          </a:p>
          <a:p>
            <a:pPr fontAlgn="auto">
              <a:spcAft>
                <a:spcPts val="0"/>
              </a:spcAft>
              <a:buClr>
                <a:schemeClr val="accent1">
                  <a:lumMod val="75000"/>
                </a:schemeClr>
              </a:buClr>
              <a:buFont typeface="Wingdings" panose="05000000000000000000" pitchFamily="2" charset="2"/>
              <a:buChar char="§"/>
              <a:defRPr/>
            </a:pPr>
            <a:r>
              <a:rPr lang="ru-RU" sz="1900" b="1" dirty="0" smtClean="0"/>
              <a:t>Для участников аспирантской Программы – справка об учебе в аспирантуре или об окончании аспирантуры.</a:t>
            </a:r>
          </a:p>
          <a:p>
            <a:pPr fontAlgn="auto">
              <a:spcAft>
                <a:spcPts val="0"/>
              </a:spcAft>
              <a:buClr>
                <a:schemeClr val="accent1">
                  <a:lumMod val="75000"/>
                </a:schemeClr>
              </a:buClr>
              <a:buFont typeface="Wingdings" panose="05000000000000000000" pitchFamily="2" charset="2"/>
              <a:buChar char="§"/>
              <a:defRPr/>
            </a:pPr>
            <a:endParaRPr lang="en-US" sz="1000" b="1" dirty="0" smtClean="0"/>
          </a:p>
          <a:p>
            <a:pPr fontAlgn="auto">
              <a:spcAft>
                <a:spcPts val="0"/>
              </a:spcAft>
              <a:buClr>
                <a:schemeClr val="accent1">
                  <a:lumMod val="75000"/>
                </a:schemeClr>
              </a:buClr>
              <a:buFont typeface="Wingdings" panose="05000000000000000000" pitchFamily="2" charset="2"/>
              <a:buChar char="§"/>
              <a:defRPr/>
            </a:pPr>
            <a:r>
              <a:rPr lang="ru-RU" sz="1900" b="1" dirty="0" smtClean="0"/>
              <a:t>Хорошее владение английским языком </a:t>
            </a:r>
            <a:r>
              <a:rPr lang="en-US" sz="1900" b="1" dirty="0" smtClean="0"/>
              <a:t>(Internet Based TOEFL </a:t>
            </a:r>
            <a:r>
              <a:rPr lang="ru-RU" sz="1900" b="1" dirty="0" smtClean="0"/>
              <a:t>не менее </a:t>
            </a:r>
            <a:r>
              <a:rPr lang="en-US" sz="1900" b="1" dirty="0" smtClean="0"/>
              <a:t>80 </a:t>
            </a:r>
            <a:r>
              <a:rPr lang="ru-RU" sz="1900" b="1" dirty="0" smtClean="0"/>
              <a:t>баллов, по некоторым дисциплинам 100 баллов)</a:t>
            </a:r>
            <a:r>
              <a:rPr lang="en-US" sz="1900" b="1" dirty="0" smtClean="0"/>
              <a:t>. </a:t>
            </a:r>
            <a:r>
              <a:rPr lang="ru-RU" sz="1900" b="1" dirty="0" smtClean="0"/>
              <a:t> Тестирование кандидатов на участие во втором туре будет проводиться летом 2017 года за счет программы. </a:t>
            </a:r>
          </a:p>
          <a:p>
            <a:pPr marL="280987" fontAlgn="auto">
              <a:spcAft>
                <a:spcPts val="0"/>
              </a:spcAft>
              <a:buClr>
                <a:schemeClr val="accent1">
                  <a:lumMod val="75000"/>
                </a:schemeClr>
              </a:buClr>
              <a:buFont typeface="Wingdings" panose="05000000000000000000" pitchFamily="2" charset="2"/>
              <a:buChar char="§"/>
              <a:defRPr/>
            </a:pPr>
            <a:endParaRPr lang="en-US" sz="1000" b="1" dirty="0" smtClean="0"/>
          </a:p>
          <a:p>
            <a:pPr fontAlgn="auto">
              <a:spcAft>
                <a:spcPts val="0"/>
              </a:spcAft>
              <a:buClr>
                <a:schemeClr val="accent1">
                  <a:lumMod val="75000"/>
                </a:schemeClr>
              </a:buClr>
              <a:buFont typeface="Wingdings" panose="05000000000000000000" pitchFamily="2" charset="2"/>
              <a:buChar char="§"/>
              <a:defRPr/>
            </a:pPr>
            <a:r>
              <a:rPr lang="ru-RU" sz="1900" b="1" dirty="0" smtClean="0"/>
              <a:t>Возраст соискателей</a:t>
            </a:r>
            <a:r>
              <a:rPr lang="en-US" sz="1900" b="1" dirty="0" smtClean="0"/>
              <a:t> – </a:t>
            </a:r>
            <a:r>
              <a:rPr lang="ru-RU" sz="1900" b="1" dirty="0" smtClean="0"/>
              <a:t>не старше 30</a:t>
            </a:r>
            <a:r>
              <a:rPr lang="en-US" sz="1900" b="1" dirty="0" smtClean="0"/>
              <a:t> </a:t>
            </a:r>
            <a:r>
              <a:rPr lang="ru-RU" sz="1900" b="1" dirty="0" smtClean="0"/>
              <a:t>лет на момент подачи документов</a:t>
            </a:r>
            <a:r>
              <a:rPr lang="en-US" sz="1900" b="1" dirty="0" smtClean="0"/>
              <a:t>.</a:t>
            </a:r>
            <a:endParaRPr lang="ru-RU" sz="1900" b="1" dirty="0"/>
          </a:p>
          <a:p>
            <a:pPr fontAlgn="auto">
              <a:spcAft>
                <a:spcPts val="0"/>
              </a:spcAft>
              <a:buClr>
                <a:schemeClr val="accent1">
                  <a:lumMod val="75000"/>
                </a:schemeClr>
              </a:buClr>
              <a:buFont typeface="Wingdings" panose="05000000000000000000" pitchFamily="2" charset="2"/>
              <a:buChar char="§"/>
              <a:defRPr/>
            </a:pPr>
            <a:endParaRPr lang="en-US" sz="1000" b="1" dirty="0" smtClean="0"/>
          </a:p>
          <a:p>
            <a:pPr fontAlgn="auto">
              <a:spcAft>
                <a:spcPts val="0"/>
              </a:spcAft>
              <a:buClr>
                <a:schemeClr val="accent1">
                  <a:lumMod val="75000"/>
                </a:schemeClr>
              </a:buClr>
              <a:buFont typeface="Wingdings" panose="05000000000000000000" pitchFamily="2" charset="2"/>
              <a:buChar char="§"/>
              <a:defRPr/>
            </a:pPr>
            <a:r>
              <a:rPr lang="ru-RU" sz="1900" b="1" dirty="0" smtClean="0"/>
              <a:t>Лица, защитившие кандидатскую диссертацию, к участию в Программе не допускаются.</a:t>
            </a:r>
            <a:endParaRPr lang="en-US" sz="1900" b="1" dirty="0" smtClean="0"/>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p:cNvSpPr>
            <a:spLocks noGrp="1"/>
          </p:cNvSpPr>
          <p:nvPr>
            <p:ph type="title"/>
          </p:nvPr>
        </p:nvSpPr>
        <p:spPr>
          <a:xfrm>
            <a:off x="168275" y="228600"/>
            <a:ext cx="8061325" cy="1371600"/>
          </a:xfrm>
        </p:spPr>
        <p:txBody>
          <a:bodyPr/>
          <a:lstStyle/>
          <a:p>
            <a:r>
              <a:rPr lang="es-US" sz="3200" b="1" smtClean="0">
                <a:solidFill>
                  <a:schemeClr val="bg1"/>
                </a:solidFill>
              </a:rPr>
              <a:t>Foreign Language Teaching Assistant Program</a:t>
            </a:r>
            <a:br>
              <a:rPr lang="es-US" sz="3200" b="1" smtClean="0">
                <a:solidFill>
                  <a:schemeClr val="bg1"/>
                </a:solidFill>
              </a:rPr>
            </a:br>
            <a:r>
              <a:rPr lang="ru-RU" sz="3200" smtClean="0">
                <a:solidFill>
                  <a:schemeClr val="bg1"/>
                </a:solidFill>
              </a:rPr>
              <a:t>Программа для преподавателей английского языка</a:t>
            </a:r>
            <a:endParaRPr lang="en-US" sz="3200" smtClean="0">
              <a:solidFill>
                <a:schemeClr val="bg1"/>
              </a:solidFill>
            </a:endParaRPr>
          </a:p>
        </p:txBody>
      </p:sp>
      <p:sp>
        <p:nvSpPr>
          <p:cNvPr id="16388" name="TextBox 5"/>
          <p:cNvSpPr txBox="1">
            <a:spLocks noChangeArrowheads="1"/>
          </p:cNvSpPr>
          <p:nvPr/>
        </p:nvSpPr>
        <p:spPr bwMode="auto">
          <a:xfrm>
            <a:off x="3779838" y="1700213"/>
            <a:ext cx="5162550" cy="5216525"/>
          </a:xfrm>
          <a:prstGeom prst="rect">
            <a:avLst/>
          </a:prstGeom>
          <a:noFill/>
          <a:ln w="9525">
            <a:noFill/>
            <a:miter lim="800000"/>
            <a:headEnd/>
            <a:tailEnd/>
          </a:ln>
        </p:spPr>
        <p:txBody>
          <a:bodyPr>
            <a:spAutoFit/>
          </a:bodyPr>
          <a:lstStyle/>
          <a:p>
            <a:pPr algn="ctr">
              <a:defRPr/>
            </a:pPr>
            <a:r>
              <a:rPr lang="ru-RU" sz="2800" dirty="0">
                <a:latin typeface="+mn-lt"/>
              </a:rPr>
              <a:t>П</a:t>
            </a:r>
            <a:r>
              <a:rPr lang="ru-RU" sz="2800" dirty="0">
                <a:latin typeface="+mn-lt"/>
              </a:rPr>
              <a:t>реподавателям </a:t>
            </a:r>
            <a:r>
              <a:rPr lang="ru-RU" sz="2800" dirty="0">
                <a:latin typeface="+mn-lt"/>
              </a:rPr>
              <a:t>английского языка предоставляется возможность улучшить свое педагогическое мастерство, уровень владения английским языком и одновременно ближе познакомиться с американской культурой и </a:t>
            </a:r>
            <a:r>
              <a:rPr lang="ru-RU" sz="2800" dirty="0">
                <a:latin typeface="+mn-lt"/>
              </a:rPr>
              <a:t>традициями.</a:t>
            </a:r>
          </a:p>
          <a:p>
            <a:pPr algn="ctr">
              <a:defRPr/>
            </a:pPr>
            <a:r>
              <a:rPr lang="ru-RU" sz="2800" b="1" dirty="0">
                <a:solidFill>
                  <a:srgbClr val="C00000"/>
                </a:solidFill>
                <a:latin typeface="+mn-lt"/>
              </a:rPr>
              <a:t>Прием </a:t>
            </a:r>
            <a:r>
              <a:rPr lang="ru-RU" sz="2800" b="1" dirty="0">
                <a:solidFill>
                  <a:srgbClr val="C00000"/>
                </a:solidFill>
                <a:latin typeface="+mn-lt"/>
              </a:rPr>
              <a:t>заявок до </a:t>
            </a:r>
            <a:r>
              <a:rPr lang="ru-RU" sz="2800" b="1" dirty="0">
                <a:solidFill>
                  <a:srgbClr val="C00000"/>
                </a:solidFill>
                <a:latin typeface="+mn-lt"/>
              </a:rPr>
              <a:t>1 июня 2018 г.</a:t>
            </a:r>
            <a:endParaRPr lang="ru-RU" sz="2800" b="1" dirty="0">
              <a:latin typeface="+mn-lt"/>
            </a:endParaRPr>
          </a:p>
        </p:txBody>
      </p:sp>
      <p:pic>
        <p:nvPicPr>
          <p:cNvPr id="41987" name="Рисунок 5" descr="DSCN7807.jpg"/>
          <p:cNvPicPr>
            <a:picLocks noChangeAspect="1"/>
          </p:cNvPicPr>
          <p:nvPr/>
        </p:nvPicPr>
        <p:blipFill>
          <a:blip r:embed="rId2"/>
          <a:srcRect/>
          <a:stretch>
            <a:fillRect/>
          </a:stretch>
        </p:blipFill>
        <p:spPr bwMode="auto">
          <a:xfrm>
            <a:off x="276225" y="2438400"/>
            <a:ext cx="3549650" cy="2662238"/>
          </a:xfrm>
          <a:prstGeom prst="rect">
            <a:avLst/>
          </a:prstGeom>
          <a:solidFill>
            <a:srgbClr val="EDEDED"/>
          </a:solidFill>
          <a:ln w="88900" cap="sq">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2"/>
          <p:cNvSpPr>
            <a:spLocks noGrp="1"/>
          </p:cNvSpPr>
          <p:nvPr>
            <p:ph type="title"/>
          </p:nvPr>
        </p:nvSpPr>
        <p:spPr>
          <a:xfrm>
            <a:off x="533400" y="592138"/>
            <a:ext cx="6705600" cy="609600"/>
          </a:xfrm>
        </p:spPr>
        <p:txBody>
          <a:bodyPr/>
          <a:lstStyle/>
          <a:p>
            <a:r>
              <a:rPr lang="ru-RU" sz="4400" b="1" smtClean="0">
                <a:solidFill>
                  <a:schemeClr val="bg1"/>
                </a:solidFill>
              </a:rPr>
              <a:t>Специфика Программы</a:t>
            </a:r>
            <a:endParaRPr lang="en-US" sz="4400" b="1" smtClean="0">
              <a:solidFill>
                <a:schemeClr val="bg1"/>
              </a:solidFill>
            </a:endParaRPr>
          </a:p>
        </p:txBody>
      </p:sp>
      <p:sp>
        <p:nvSpPr>
          <p:cNvPr id="6" name="TextBox 5"/>
          <p:cNvSpPr txBox="1"/>
          <p:nvPr/>
        </p:nvSpPr>
        <p:spPr>
          <a:xfrm>
            <a:off x="152400" y="1676400"/>
            <a:ext cx="8839200" cy="4211638"/>
          </a:xfrm>
          <a:prstGeom prst="rect">
            <a:avLst/>
          </a:prstGeom>
          <a:noFill/>
        </p:spPr>
        <p:txBody>
          <a:bodyPr>
            <a:spAutoFit/>
          </a:bodyPr>
          <a:lstStyle/>
          <a:p>
            <a:pPr marL="457200" indent="-457200">
              <a:buClr>
                <a:srgbClr val="2E75B6"/>
              </a:buClr>
              <a:buFont typeface="Wingdings" pitchFamily="2" charset="2"/>
              <a:buChar char="§"/>
            </a:pPr>
            <a:r>
              <a:rPr lang="ru-RU">
                <a:latin typeface="Lucida Sans Unicode (Body)"/>
                <a:cs typeface="Aharoni" pitchFamily="2" charset="-79"/>
              </a:rPr>
              <a:t>Работа в университете или колледже США в качестве ассистента преподавателя или преподавателя </a:t>
            </a:r>
            <a:r>
              <a:rPr lang="ru-RU" b="1">
                <a:solidFill>
                  <a:srgbClr val="003F6E"/>
                </a:solidFill>
                <a:latin typeface="Lucida Sans Unicode (Body)"/>
                <a:cs typeface="Aharoni" pitchFamily="2" charset="-79"/>
              </a:rPr>
              <a:t>русского языка</a:t>
            </a:r>
            <a:r>
              <a:rPr lang="ru-RU">
                <a:latin typeface="Lucida Sans Unicode (Body)"/>
                <a:cs typeface="Aharoni" pitchFamily="2" charset="-79"/>
              </a:rPr>
              <a:t>.</a:t>
            </a:r>
          </a:p>
          <a:p>
            <a:pPr marL="457200" indent="-457200">
              <a:buClr>
                <a:srgbClr val="2E75B6"/>
              </a:buClr>
              <a:buFont typeface="Wingdings" pitchFamily="2" charset="2"/>
              <a:buChar char="§"/>
            </a:pPr>
            <a:endParaRPr lang="en-US">
              <a:latin typeface="Lucida Sans Unicode (Body)"/>
              <a:cs typeface="Aharoni" pitchFamily="2" charset="-79"/>
            </a:endParaRPr>
          </a:p>
          <a:p>
            <a:pPr marL="457200" indent="-457200">
              <a:buClr>
                <a:srgbClr val="2E75B6"/>
              </a:buClr>
              <a:buFont typeface="Wingdings" pitchFamily="2" charset="2"/>
              <a:buChar char="§"/>
            </a:pPr>
            <a:r>
              <a:rPr lang="ru-RU">
                <a:latin typeface="Lucida Sans Unicode (Body)"/>
              </a:rPr>
              <a:t>Участники должны быть способны выполнять роль и студента, и ассистента преподавателя, и готовы к проживанию в одном  общежитии со студентами-бакалаврами. </a:t>
            </a:r>
          </a:p>
          <a:p>
            <a:pPr marL="457200" indent="-457200">
              <a:buClr>
                <a:srgbClr val="2E75B6"/>
              </a:buClr>
              <a:buFont typeface="Wingdings" pitchFamily="2" charset="2"/>
              <a:buChar char="§"/>
            </a:pPr>
            <a:endParaRPr lang="ru-RU">
              <a:latin typeface="Lucida Sans Unicode (Body)"/>
              <a:cs typeface="Aharoni" pitchFamily="2" charset="-79"/>
            </a:endParaRPr>
          </a:p>
          <a:p>
            <a:pPr marL="457200" indent="-457200">
              <a:buClr>
                <a:srgbClr val="2E75B6"/>
              </a:buClr>
              <a:buFont typeface="Wingdings" pitchFamily="2" charset="2"/>
              <a:buChar char="§"/>
            </a:pPr>
            <a:r>
              <a:rPr lang="ru-RU" b="1">
                <a:solidFill>
                  <a:srgbClr val="003F6E"/>
                </a:solidFill>
                <a:latin typeface="Lucida Sans Unicode (Body)"/>
                <a:cs typeface="Aharoni" pitchFamily="2" charset="-79"/>
              </a:rPr>
              <a:t>Преподавание русского языка/культуры своей страны </a:t>
            </a:r>
            <a:r>
              <a:rPr lang="ru-RU">
                <a:latin typeface="Lucida Sans Unicode (Body)"/>
                <a:cs typeface="Aharoni" pitchFamily="2" charset="-79"/>
              </a:rPr>
              <a:t>до 20 часов в неделю.</a:t>
            </a:r>
          </a:p>
          <a:p>
            <a:pPr marL="457200" indent="-457200">
              <a:buClr>
                <a:srgbClr val="2E75B6"/>
              </a:buClr>
              <a:buFont typeface="Wingdings" pitchFamily="2" charset="2"/>
              <a:buChar char="§"/>
            </a:pPr>
            <a:endParaRPr lang="ru-RU">
              <a:latin typeface="Lucida Sans Unicode (Body)"/>
              <a:cs typeface="Aharoni" pitchFamily="2" charset="-79"/>
            </a:endParaRPr>
          </a:p>
          <a:p>
            <a:pPr marL="457200" indent="-457200">
              <a:buClr>
                <a:srgbClr val="2E75B6"/>
              </a:buClr>
              <a:buFont typeface="Wingdings" pitchFamily="2" charset="2"/>
              <a:buChar char="§"/>
            </a:pPr>
            <a:r>
              <a:rPr lang="ru-RU">
                <a:latin typeface="Lucida Sans Unicode (Body)"/>
                <a:cs typeface="Aharoni" pitchFamily="2" charset="-79"/>
              </a:rPr>
              <a:t>Изучение 2-х предметов в течение каждого семестра.</a:t>
            </a:r>
          </a:p>
          <a:p>
            <a:pPr marL="457200" indent="-457200">
              <a:buClr>
                <a:srgbClr val="2E75B6"/>
              </a:buClr>
              <a:buFont typeface="Wingdings" pitchFamily="2" charset="2"/>
              <a:buChar char="§"/>
            </a:pPr>
            <a:r>
              <a:rPr lang="ru-RU">
                <a:latin typeface="Lucida Sans Unicode (Body)"/>
              </a:rPr>
              <a:t>Длительность Программы - 9 месяцев.</a:t>
            </a:r>
            <a:endParaRPr lang="en-US">
              <a:latin typeface="Lucida Sans Unicode (Body)"/>
            </a:endParaRPr>
          </a:p>
          <a:p>
            <a:pPr marL="457200" indent="-457200">
              <a:buClr>
                <a:srgbClr val="2E75B6"/>
              </a:buClr>
              <a:buFont typeface="Wingdings" pitchFamily="2" charset="2"/>
              <a:buChar char="§"/>
            </a:pPr>
            <a:r>
              <a:rPr lang="ru-RU" b="1"/>
              <a:t>родственникам участников программы FLTA не оказывается ни визовая, ни финансовая поддержка</a:t>
            </a:r>
            <a:r>
              <a:rPr lang="ru-RU"/>
              <a:t>, кандидаты, ожидающие ребенка, не могут участвовать в программе, если рождение ребенка планируется в период гранта (август 2019 - май-июнь 2020)</a:t>
            </a:r>
            <a:endParaRPr lang="en-US">
              <a:latin typeface="Lucida Sans Unicode (Body)"/>
              <a:cs typeface="Aharoni" pitchFamily="2" charset="-79"/>
            </a:endParaRP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84138" y="1981200"/>
            <a:ext cx="8839200" cy="3051175"/>
          </a:xfrm>
        </p:spPr>
        <p:txBody>
          <a:bodyPr wrap="square" numCol="1" anchor="t" anchorCtr="0" compatLnSpc="1">
            <a:prstTxWarp prst="textNoShape">
              <a:avLst/>
            </a:prstTxWarp>
            <a:noAutofit/>
          </a:bodyPr>
          <a:lstStyle/>
          <a:p>
            <a:pPr>
              <a:buClr>
                <a:srgbClr val="2E75B6"/>
              </a:buClr>
              <a:buFont typeface="Wingdings" pitchFamily="2" charset="2"/>
              <a:buChar char="§"/>
            </a:pPr>
            <a:r>
              <a:rPr lang="ru-RU" sz="2600" smtClean="0">
                <a:latin typeface="Calibri (Body)"/>
              </a:rPr>
              <a:t>Возраст: не моложе 21 года на момент подачи заявки; </a:t>
            </a:r>
            <a:endParaRPr lang="en-US" sz="2600" smtClean="0">
              <a:latin typeface="Calibri (Body)"/>
            </a:endParaRPr>
          </a:p>
          <a:p>
            <a:pPr>
              <a:buClr>
                <a:srgbClr val="2E75B6"/>
              </a:buClr>
              <a:buFont typeface="Wingdings" pitchFamily="2" charset="2"/>
              <a:buChar char="§"/>
            </a:pPr>
            <a:endParaRPr lang="ru-RU" sz="2600" smtClean="0">
              <a:latin typeface="Calibri (Body)"/>
            </a:endParaRPr>
          </a:p>
          <a:p>
            <a:pPr>
              <a:buFont typeface="Wingdings" pitchFamily="2" charset="2"/>
              <a:buChar char="§"/>
            </a:pPr>
            <a:r>
              <a:rPr lang="ru-RU" sz="2600" smtClean="0">
                <a:latin typeface="Calibri (Body)"/>
                <a:cs typeface="Arial" charset="0"/>
              </a:rPr>
              <a:t>Обязательно наличие диплома о высшем образовании по специальности «учитель английского языка» ИЛИ диплома по другой специальности, НО наличие опыта работы учителем английского языка. </a:t>
            </a:r>
          </a:p>
          <a:p>
            <a:pPr>
              <a:buFont typeface="Wingdings" pitchFamily="2" charset="2"/>
              <a:buChar char="§"/>
            </a:pPr>
            <a:endParaRPr lang="ru-RU" sz="2600" smtClean="0">
              <a:latin typeface="Calibri (Body)"/>
            </a:endParaRPr>
          </a:p>
          <a:p>
            <a:pPr>
              <a:buClr>
                <a:srgbClr val="2E75B6"/>
              </a:buClr>
              <a:buFont typeface="Wingdings" pitchFamily="2" charset="2"/>
              <a:buChar char="§"/>
            </a:pPr>
            <a:r>
              <a:rPr lang="ru-RU" sz="2600" smtClean="0">
                <a:latin typeface="Calibri (Body)"/>
              </a:rPr>
              <a:t>Наличие диплома бакалавра, специалиста или магистра одного из российских вузов к </a:t>
            </a:r>
            <a:r>
              <a:rPr lang="en-US" sz="2600" smtClean="0">
                <a:latin typeface="Calibri (Body)"/>
              </a:rPr>
              <a:t>1 </a:t>
            </a:r>
            <a:r>
              <a:rPr lang="ru-RU" sz="2600" smtClean="0">
                <a:latin typeface="Calibri (Body)"/>
              </a:rPr>
              <a:t>июня 2019 года.</a:t>
            </a:r>
            <a:r>
              <a:rPr lang="ru-RU" sz="2800" b="1" smtClean="0"/>
              <a:t> </a:t>
            </a:r>
            <a:endParaRPr lang="en-US" sz="2800" b="1" smtClean="0"/>
          </a:p>
        </p:txBody>
      </p:sp>
      <p:sp>
        <p:nvSpPr>
          <p:cNvPr id="44034" name="Title 2"/>
          <p:cNvSpPr>
            <a:spLocks noGrp="1"/>
          </p:cNvSpPr>
          <p:nvPr>
            <p:ph type="title"/>
          </p:nvPr>
        </p:nvSpPr>
        <p:spPr>
          <a:xfrm>
            <a:off x="457200" y="304800"/>
            <a:ext cx="7886700" cy="1325563"/>
          </a:xfrm>
        </p:spPr>
        <p:txBody>
          <a:bodyPr/>
          <a:lstStyle/>
          <a:p>
            <a:r>
              <a:rPr lang="ru-RU" sz="4400" b="1" smtClean="0">
                <a:solidFill>
                  <a:schemeClr val="bg1"/>
                </a:solidFill>
              </a:rPr>
              <a:t>Особые требования</a:t>
            </a:r>
            <a:endParaRPr lang="en-US" sz="4400" b="1"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p:cNvSpPr>
            <a:spLocks noGrp="1"/>
          </p:cNvSpPr>
          <p:nvPr>
            <p:ph type="title"/>
          </p:nvPr>
        </p:nvSpPr>
        <p:spPr>
          <a:xfrm>
            <a:off x="152400" y="304800"/>
            <a:ext cx="8229600" cy="1143000"/>
          </a:xfrm>
        </p:spPr>
        <p:txBody>
          <a:bodyPr/>
          <a:lstStyle/>
          <a:p>
            <a:r>
              <a:rPr lang="es-US" sz="3600" b="1" smtClean="0">
                <a:solidFill>
                  <a:schemeClr val="bg1"/>
                </a:solidFill>
              </a:rPr>
              <a:t>F</a:t>
            </a:r>
            <a:r>
              <a:rPr lang="en-US" sz="3600" b="1" smtClean="0">
                <a:solidFill>
                  <a:schemeClr val="bg1"/>
                </a:solidFill>
              </a:rPr>
              <a:t>ulbright </a:t>
            </a:r>
            <a:r>
              <a:rPr lang="es-US" sz="3600" b="1" smtClean="0">
                <a:solidFill>
                  <a:schemeClr val="bg1"/>
                </a:solidFill>
              </a:rPr>
              <a:t>Faculty Development Program</a:t>
            </a:r>
            <a:br>
              <a:rPr lang="es-US" sz="3600" b="1" smtClean="0">
                <a:solidFill>
                  <a:schemeClr val="bg1"/>
                </a:solidFill>
              </a:rPr>
            </a:br>
            <a:r>
              <a:rPr lang="ru-RU" sz="3600" smtClean="0">
                <a:solidFill>
                  <a:schemeClr val="bg1"/>
                </a:solidFill>
              </a:rPr>
              <a:t>Программа для преподавателей вузов</a:t>
            </a:r>
            <a:endParaRPr lang="en-US" sz="3600" smtClean="0">
              <a:solidFill>
                <a:schemeClr val="bg1"/>
              </a:solidFill>
            </a:endParaRPr>
          </a:p>
        </p:txBody>
      </p:sp>
      <p:sp>
        <p:nvSpPr>
          <p:cNvPr id="45058" name="Content Placeholder 1"/>
          <p:cNvSpPr>
            <a:spLocks noGrp="1"/>
          </p:cNvSpPr>
          <p:nvPr>
            <p:ph idx="1"/>
          </p:nvPr>
        </p:nvSpPr>
        <p:spPr bwMode="auto">
          <a:xfrm>
            <a:off x="4114800" y="2133600"/>
            <a:ext cx="4781550" cy="3584575"/>
          </a:xfrm>
        </p:spPr>
        <p:txBody>
          <a:bodyPr wrap="square" numCol="1" anchor="t" anchorCtr="0" compatLnSpc="1">
            <a:prstTxWarp prst="textNoShape">
              <a:avLst/>
            </a:prstTxWarp>
          </a:bodyPr>
          <a:lstStyle/>
          <a:p>
            <a:pPr marL="0" indent="0" algn="ctr">
              <a:buFont typeface="Arial" charset="0"/>
              <a:buNone/>
            </a:pPr>
            <a:r>
              <a:rPr lang="ru-RU" sz="2800" smtClean="0"/>
              <a:t>Грант программы для преподавателей вузов (FFDP) предоставляется для разработки нового учебного курса для российского вуза по заявленной соискателем дисциплине.</a:t>
            </a:r>
          </a:p>
          <a:p>
            <a:pPr marL="0" indent="0" algn="ctr">
              <a:buFont typeface="Arial" charset="0"/>
              <a:buNone/>
            </a:pPr>
            <a:r>
              <a:rPr lang="ru-RU" sz="2800" b="1" smtClean="0">
                <a:solidFill>
                  <a:srgbClr val="C00000"/>
                </a:solidFill>
              </a:rPr>
              <a:t>Прием заявок до 15 июня 2018 г.</a:t>
            </a:r>
            <a:endParaRPr lang="en-US" sz="2800" b="1" smtClean="0"/>
          </a:p>
        </p:txBody>
      </p:sp>
      <p:pic>
        <p:nvPicPr>
          <p:cNvPr id="45059" name="Рисунок 5" descr="Students1.jpg"/>
          <p:cNvPicPr>
            <a:picLocks noChangeAspect="1"/>
          </p:cNvPicPr>
          <p:nvPr/>
        </p:nvPicPr>
        <p:blipFill>
          <a:blip r:embed="rId2">
            <a:lum bright="10000"/>
          </a:blip>
          <a:srcRect r="5086" b="10437"/>
          <a:stretch>
            <a:fillRect/>
          </a:stretch>
        </p:blipFill>
        <p:spPr bwMode="auto">
          <a:xfrm>
            <a:off x="381000" y="2362200"/>
            <a:ext cx="3549650" cy="2511425"/>
          </a:xfrm>
          <a:prstGeom prst="rect">
            <a:avLst/>
          </a:prstGeom>
          <a:solidFill>
            <a:srgbClr val="EDEDED"/>
          </a:solidFill>
          <a:ln w="88900" cap="sq">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a:xfrm>
            <a:off x="285750" y="228600"/>
            <a:ext cx="7886700" cy="1325563"/>
          </a:xfrm>
        </p:spPr>
        <p:txBody>
          <a:bodyPr/>
          <a:lstStyle/>
          <a:p>
            <a:r>
              <a:rPr lang="ru-RU" sz="4400" b="1" smtClean="0">
                <a:solidFill>
                  <a:schemeClr val="bg1"/>
                </a:solidFill>
              </a:rPr>
              <a:t>Специфика Программы</a:t>
            </a:r>
            <a:endParaRPr lang="en-US" sz="4400" b="1" smtClean="0">
              <a:solidFill>
                <a:schemeClr val="bg1"/>
              </a:solidFill>
            </a:endParaRPr>
          </a:p>
        </p:txBody>
      </p:sp>
      <p:sp>
        <p:nvSpPr>
          <p:cNvPr id="20482" name="Content Placeholder 1"/>
          <p:cNvSpPr>
            <a:spLocks noGrp="1"/>
          </p:cNvSpPr>
          <p:nvPr>
            <p:ph idx="1"/>
          </p:nvPr>
        </p:nvSpPr>
        <p:spPr>
          <a:xfrm>
            <a:off x="285750" y="1981200"/>
            <a:ext cx="8229600" cy="3886200"/>
          </a:xfrm>
        </p:spPr>
        <p:txBody>
          <a:bodyPr>
            <a:noAutofit/>
          </a:bodyPr>
          <a:lstStyle/>
          <a:p>
            <a:pPr fontAlgn="auto">
              <a:spcAft>
                <a:spcPts val="0"/>
              </a:spcAft>
              <a:buClr>
                <a:schemeClr val="accent1">
                  <a:lumMod val="75000"/>
                </a:schemeClr>
              </a:buClr>
              <a:buFont typeface="Wingdings" panose="05000000000000000000" pitchFamily="2" charset="2"/>
              <a:buChar char="§"/>
              <a:defRPr/>
            </a:pPr>
            <a:r>
              <a:rPr lang="ru-RU" sz="2200" dirty="0" smtClean="0"/>
              <a:t>Вылет всех финалистов в США одной группой для участия в 2-дневном тематическом семинаре до начала индивидуальной стажировки. </a:t>
            </a:r>
          </a:p>
          <a:p>
            <a:pPr fontAlgn="auto">
              <a:spcAft>
                <a:spcPts val="0"/>
              </a:spcAft>
              <a:buClr>
                <a:schemeClr val="accent1">
                  <a:lumMod val="75000"/>
                </a:schemeClr>
              </a:buClr>
              <a:buFont typeface="Wingdings" panose="05000000000000000000" pitchFamily="2" charset="2"/>
              <a:buChar char="§"/>
              <a:defRPr/>
            </a:pPr>
            <a:endParaRPr lang="ru-RU" sz="2200" dirty="0" smtClean="0"/>
          </a:p>
          <a:p>
            <a:pPr fontAlgn="auto">
              <a:spcAft>
                <a:spcPts val="0"/>
              </a:spcAft>
              <a:buClr>
                <a:schemeClr val="accent1">
                  <a:lumMod val="75000"/>
                </a:schemeClr>
              </a:buClr>
              <a:buFont typeface="Wingdings" panose="05000000000000000000" pitchFamily="2" charset="2"/>
              <a:buChar char="§"/>
              <a:defRPr/>
            </a:pPr>
            <a:r>
              <a:rPr lang="ru-RU" sz="2200" dirty="0" smtClean="0"/>
              <a:t>Разработка учебного курса по конкретной дисциплине.</a:t>
            </a:r>
          </a:p>
          <a:p>
            <a:pPr fontAlgn="auto">
              <a:spcAft>
                <a:spcPts val="0"/>
              </a:spcAft>
              <a:buClr>
                <a:schemeClr val="accent1">
                  <a:lumMod val="75000"/>
                </a:schemeClr>
              </a:buClr>
              <a:buFont typeface="Wingdings" panose="05000000000000000000" pitchFamily="2" charset="2"/>
              <a:buChar char="§"/>
              <a:defRPr/>
            </a:pPr>
            <a:endParaRPr lang="ru-RU" sz="2200" dirty="0" smtClean="0"/>
          </a:p>
          <a:p>
            <a:pPr fontAlgn="auto">
              <a:spcAft>
                <a:spcPts val="0"/>
              </a:spcAft>
              <a:buClr>
                <a:schemeClr val="accent1">
                  <a:lumMod val="75000"/>
                </a:schemeClr>
              </a:buClr>
              <a:buFont typeface="Wingdings" panose="05000000000000000000" pitchFamily="2" charset="2"/>
              <a:buChar char="§"/>
              <a:defRPr/>
            </a:pPr>
            <a:r>
              <a:rPr lang="ru-RU" sz="2200" dirty="0" smtClean="0"/>
              <a:t>Длительность Программы – 5 месяцев (с августа по январь).</a:t>
            </a:r>
            <a:endParaRPr lang="en-US" sz="2200" dirty="0" smtClean="0"/>
          </a:p>
          <a:p>
            <a:pPr fontAlgn="auto">
              <a:spcAft>
                <a:spcPts val="0"/>
              </a:spcAft>
              <a:buClr>
                <a:schemeClr val="accent1">
                  <a:lumMod val="75000"/>
                </a:schemeClr>
              </a:buClr>
              <a:buFont typeface="Wingdings" panose="05000000000000000000" pitchFamily="2" charset="2"/>
              <a:buChar char="§"/>
              <a:defRPr/>
            </a:pPr>
            <a:r>
              <a:rPr lang="ru-RU" sz="2200" b="1" dirty="0"/>
              <a:t>родственникам участников программы </a:t>
            </a:r>
            <a:r>
              <a:rPr lang="en-US" sz="2200" b="1" dirty="0" smtClean="0"/>
              <a:t>FFDP</a:t>
            </a:r>
            <a:r>
              <a:rPr lang="ru-RU" sz="2200" b="1" dirty="0" smtClean="0"/>
              <a:t> </a:t>
            </a:r>
            <a:r>
              <a:rPr lang="ru-RU" sz="2200" b="1" dirty="0"/>
              <a:t>не оказывается ни визовая, ни финансовая поддержка</a:t>
            </a:r>
            <a:r>
              <a:rPr lang="ru-RU" sz="2200" dirty="0"/>
              <a:t>, кандидаты, ожидающие ребенка, не могут участвовать в программе, если рождение ребенка планируется в период </a:t>
            </a:r>
            <a:r>
              <a:rPr lang="ru-RU" sz="2200" dirty="0" smtClean="0"/>
              <a:t>гранта</a:t>
            </a:r>
            <a:endParaRPr lang="en-US" sz="2200" dirty="0">
              <a:latin typeface="Lucida Sans Unicode (Body)"/>
              <a:cs typeface="Aharoni" pitchFamily="2" charset="-79"/>
            </a:endParaRPr>
          </a:p>
          <a:p>
            <a:pPr fontAlgn="auto">
              <a:spcAft>
                <a:spcPts val="0"/>
              </a:spcAft>
              <a:buClr>
                <a:schemeClr val="accent1">
                  <a:lumMod val="75000"/>
                </a:schemeClr>
              </a:buClr>
              <a:buFont typeface="Wingdings" panose="05000000000000000000" pitchFamily="2" charset="2"/>
              <a:buChar char="§"/>
              <a:defRPr/>
            </a:pPr>
            <a:endParaRPr lang="ru-RU" sz="2200" b="1" dirty="0" smtClean="0"/>
          </a:p>
          <a:p>
            <a:pPr lvl="1" fontAlgn="auto">
              <a:spcAft>
                <a:spcPts val="0"/>
              </a:spcAft>
              <a:buClr>
                <a:schemeClr val="accent1">
                  <a:lumMod val="75000"/>
                </a:schemeClr>
              </a:buClr>
              <a:buFont typeface="Wingdings" panose="05000000000000000000" pitchFamily="2" charset="2"/>
              <a:buChar char="§"/>
              <a:defRPr/>
            </a:pPr>
            <a:endParaRPr lang="en-US" sz="2200" b="1" dirty="0" smtClean="0"/>
          </a:p>
          <a:p>
            <a:pPr fontAlgn="auto">
              <a:spcAft>
                <a:spcPts val="0"/>
              </a:spcAft>
              <a:buClr>
                <a:schemeClr val="accent1">
                  <a:lumMod val="75000"/>
                </a:schemeClr>
              </a:buClr>
              <a:buFont typeface="Wingdings" panose="05000000000000000000" pitchFamily="2" charset="2"/>
              <a:buChar char="§"/>
              <a:defRPr/>
            </a:pPr>
            <a:endParaRPr lang="ru-RU" sz="2200" b="1" dirty="0" smtClean="0"/>
          </a:p>
          <a:p>
            <a:pPr fontAlgn="auto">
              <a:spcAft>
                <a:spcPts val="0"/>
              </a:spcAft>
              <a:buClr>
                <a:schemeClr val="accent1">
                  <a:lumMod val="75000"/>
                </a:schemeClr>
              </a:buClr>
              <a:buFont typeface="Wingdings" panose="05000000000000000000" pitchFamily="2" charset="2"/>
              <a:buChar char="§"/>
              <a:defRPr/>
            </a:pPr>
            <a:endParaRPr lang="ru-RU" sz="2200" b="1" dirty="0" smtClean="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ctrTitle" idx="4294967295"/>
          </p:nvPr>
        </p:nvSpPr>
        <p:spPr>
          <a:xfrm>
            <a:off x="377825" y="407988"/>
            <a:ext cx="8116888" cy="1066800"/>
          </a:xfrm>
        </p:spPr>
        <p:txBody>
          <a:bodyPr/>
          <a:lstStyle/>
          <a:p>
            <a:r>
              <a:rPr lang="en-US" sz="3700" b="1" smtClean="0">
                <a:solidFill>
                  <a:schemeClr val="bg1"/>
                </a:solidFill>
                <a:cs typeface="Times New Roman" pitchFamily="18" charset="0"/>
              </a:rPr>
              <a:t>THE FULBRIGHT PROGRAM IN RUSSIA</a:t>
            </a:r>
            <a:r>
              <a:rPr lang="ru-RU" sz="3700" b="1" smtClean="0">
                <a:solidFill>
                  <a:schemeClr val="bg1"/>
                </a:solidFill>
                <a:cs typeface="Times New Roman" pitchFamily="18" charset="0"/>
              </a:rPr>
              <a:t> </a:t>
            </a:r>
            <a:r>
              <a:rPr lang="ru-RU" sz="3700" smtClean="0">
                <a:solidFill>
                  <a:schemeClr val="bg1"/>
                </a:solidFill>
                <a:cs typeface="Times New Roman" pitchFamily="18" charset="0"/>
              </a:rPr>
              <a:t>Программа Фулбрайта в России</a:t>
            </a:r>
            <a:endParaRPr lang="ru-RU" sz="3700" smtClean="0">
              <a:solidFill>
                <a:schemeClr val="bg1"/>
              </a:solidFill>
            </a:endParaRPr>
          </a:p>
        </p:txBody>
      </p:sp>
      <p:pic>
        <p:nvPicPr>
          <p:cNvPr id="17410" name="Рисунок 5" descr="connect with fulbright.JPG"/>
          <p:cNvPicPr>
            <a:picLocks noChangeAspect="1"/>
          </p:cNvPicPr>
          <p:nvPr/>
        </p:nvPicPr>
        <p:blipFill>
          <a:blip r:embed="rId3"/>
          <a:srcRect l="5968" t="57858" r="4509" b="2551"/>
          <a:stretch>
            <a:fillRect/>
          </a:stretch>
        </p:blipFill>
        <p:spPr bwMode="auto">
          <a:xfrm>
            <a:off x="7835900" y="5221288"/>
            <a:ext cx="1093788" cy="620712"/>
          </a:xfrm>
          <a:prstGeom prst="rect">
            <a:avLst/>
          </a:prstGeom>
          <a:noFill/>
          <a:ln w="9525">
            <a:noFill/>
            <a:miter lim="800000"/>
            <a:headEnd/>
            <a:tailEnd/>
          </a:ln>
        </p:spPr>
      </p:pic>
      <p:pic>
        <p:nvPicPr>
          <p:cNvPr id="17411" name="Рисунок 7" descr="connect with fulbright.JPG"/>
          <p:cNvPicPr>
            <a:picLocks noChangeAspect="1"/>
          </p:cNvPicPr>
          <p:nvPr/>
        </p:nvPicPr>
        <p:blipFill>
          <a:blip r:embed="rId4"/>
          <a:srcRect t="10001" r="2618" b="41637"/>
          <a:stretch>
            <a:fillRect/>
          </a:stretch>
        </p:blipFill>
        <p:spPr bwMode="auto">
          <a:xfrm>
            <a:off x="4413250" y="5214938"/>
            <a:ext cx="973138" cy="619125"/>
          </a:xfrm>
          <a:prstGeom prst="rect">
            <a:avLst/>
          </a:prstGeom>
          <a:noFill/>
          <a:ln w="9525">
            <a:noFill/>
            <a:miter lim="800000"/>
            <a:headEnd/>
            <a:tailEnd/>
          </a:ln>
        </p:spPr>
      </p:pic>
      <p:sp>
        <p:nvSpPr>
          <p:cNvPr id="7" name="TextBox 6"/>
          <p:cNvSpPr txBox="1"/>
          <p:nvPr/>
        </p:nvSpPr>
        <p:spPr>
          <a:xfrm>
            <a:off x="5281613" y="5133975"/>
            <a:ext cx="2701925" cy="708025"/>
          </a:xfrm>
          <a:prstGeom prst="rect">
            <a:avLst/>
          </a:prstGeom>
          <a:noFill/>
        </p:spPr>
        <p:txBody>
          <a:bodyPr>
            <a:spAutoFit/>
          </a:bodyPr>
          <a:lstStyle/>
          <a:p>
            <a:pPr algn="ctr">
              <a:defRPr/>
            </a:pPr>
            <a:r>
              <a:rPr lang="en-US" sz="2000" b="1" dirty="0">
                <a:solidFill>
                  <a:srgbClr val="003F6E"/>
                </a:solidFill>
                <a:latin typeface="+mj-lt"/>
              </a:rPr>
              <a:t>www.fulbright.ru/ru</a:t>
            </a:r>
            <a:endParaRPr lang="ru-RU" sz="2000" b="1" dirty="0">
              <a:solidFill>
                <a:srgbClr val="003F6E"/>
              </a:solidFill>
              <a:latin typeface="+mj-lt"/>
            </a:endParaRPr>
          </a:p>
          <a:p>
            <a:pPr algn="ctr">
              <a:defRPr/>
            </a:pPr>
            <a:r>
              <a:rPr lang="en-US" sz="2000" b="1" dirty="0">
                <a:solidFill>
                  <a:srgbClr val="003F6E"/>
                </a:solidFill>
                <a:latin typeface="+mj-lt"/>
              </a:rPr>
              <a:t>info@fulbright.ru</a:t>
            </a:r>
            <a:r>
              <a:rPr lang="ru-RU" sz="2000" b="1" dirty="0">
                <a:solidFill>
                  <a:srgbClr val="003F6E"/>
                </a:solidFill>
                <a:latin typeface="+mj-lt"/>
              </a:rPr>
              <a:t> </a:t>
            </a:r>
          </a:p>
        </p:txBody>
      </p:sp>
      <p:sp>
        <p:nvSpPr>
          <p:cNvPr id="5" name="Прямоугольник 4"/>
          <p:cNvSpPr/>
          <p:nvPr/>
        </p:nvSpPr>
        <p:spPr>
          <a:xfrm>
            <a:off x="180975" y="4425950"/>
            <a:ext cx="3965575" cy="368300"/>
          </a:xfrm>
          <a:prstGeom prst="rect">
            <a:avLst/>
          </a:prstGeom>
        </p:spPr>
        <p:txBody>
          <a:bodyPr>
            <a:spAutoFit/>
          </a:bodyPr>
          <a:lstStyle/>
          <a:p>
            <a:pPr>
              <a:defRPr/>
            </a:pPr>
            <a:r>
              <a:rPr lang="ru-RU" b="1" dirty="0">
                <a:solidFill>
                  <a:srgbClr val="002060"/>
                </a:solidFill>
                <a:latin typeface="+mj-lt"/>
                <a:cs typeface="Arial" pitchFamily="34" charset="0"/>
              </a:rPr>
              <a:t>Сенатор Уильям </a:t>
            </a:r>
            <a:r>
              <a:rPr lang="ru-RU" b="1" dirty="0" err="1">
                <a:solidFill>
                  <a:srgbClr val="002060"/>
                </a:solidFill>
                <a:latin typeface="+mj-lt"/>
                <a:cs typeface="Arial" pitchFamily="34" charset="0"/>
              </a:rPr>
              <a:t>Фулбрайт</a:t>
            </a:r>
            <a:endParaRPr lang="ru-RU" b="1" dirty="0">
              <a:solidFill>
                <a:srgbClr val="002060"/>
              </a:solidFill>
              <a:latin typeface="+mj-lt"/>
              <a:cs typeface="Arial" pitchFamily="34" charset="0"/>
            </a:endParaRPr>
          </a:p>
        </p:txBody>
      </p:sp>
      <p:sp>
        <p:nvSpPr>
          <p:cNvPr id="17414" name="TextBox 9"/>
          <p:cNvSpPr txBox="1">
            <a:spLocks noChangeArrowheads="1"/>
          </p:cNvSpPr>
          <p:nvPr/>
        </p:nvSpPr>
        <p:spPr bwMode="auto">
          <a:xfrm>
            <a:off x="4379913" y="1812925"/>
            <a:ext cx="4344987" cy="3000375"/>
          </a:xfrm>
          <a:prstGeom prst="rect">
            <a:avLst/>
          </a:prstGeom>
          <a:noFill/>
          <a:ln w="9525">
            <a:noFill/>
            <a:miter lim="800000"/>
            <a:headEnd/>
            <a:tailEnd/>
          </a:ln>
        </p:spPr>
        <p:txBody>
          <a:bodyPr>
            <a:spAutoFit/>
          </a:bodyPr>
          <a:lstStyle/>
          <a:p>
            <a:pPr algn="just">
              <a:lnSpc>
                <a:spcPct val="200000"/>
              </a:lnSpc>
            </a:pPr>
            <a:r>
              <a:rPr lang="ru-RU" sz="1200">
                <a:latin typeface="Segoe Print" pitchFamily="2" charset="0"/>
                <a:ea typeface="Malgun Gothic" pitchFamily="34" charset="-127"/>
              </a:rPr>
              <a:t>«Мой собственный опыт родсовского стипендиата открыл мне глаза. Подобный опыт излечивает от представлений, что за границей живут какие-то другие люди, не такие, как мы, враги. Живя за границей, перестаешь верить, что все иностранцы плохи.»</a:t>
            </a:r>
            <a:r>
              <a:rPr lang="en-US" sz="1200">
                <a:latin typeface="Segoe Print" pitchFamily="2" charset="0"/>
                <a:ea typeface="Malgun Gothic" pitchFamily="34" charset="-127"/>
              </a:rPr>
              <a:t> </a:t>
            </a:r>
            <a:r>
              <a:rPr lang="ru-RU" sz="1200">
                <a:latin typeface="Segoe Print" pitchFamily="2" charset="0"/>
                <a:ea typeface="Malgun Gothic" pitchFamily="34" charset="-127"/>
              </a:rPr>
              <a:t>(из интервью сенатора Дж. Уильяма Фулбрайта с Леонардом Зусманом)  (Вашингтон, 1991)</a:t>
            </a:r>
          </a:p>
        </p:txBody>
      </p:sp>
      <p:pic>
        <p:nvPicPr>
          <p:cNvPr id="17415" name="Picture 10"/>
          <p:cNvPicPr>
            <a:picLocks noChangeAspect="1"/>
          </p:cNvPicPr>
          <p:nvPr/>
        </p:nvPicPr>
        <p:blipFill>
          <a:blip r:embed="rId5"/>
          <a:srcRect b="10692"/>
          <a:stretch>
            <a:fillRect/>
          </a:stretch>
        </p:blipFill>
        <p:spPr bwMode="auto">
          <a:xfrm>
            <a:off x="196850" y="2098675"/>
            <a:ext cx="3949700" cy="2324100"/>
          </a:xfrm>
          <a:prstGeom prst="rect">
            <a:avLst/>
          </a:prstGeom>
          <a:noFill/>
          <a:ln w="9525">
            <a:noFill/>
            <a:miter lim="800000"/>
            <a:headEnd/>
            <a:tailEnd/>
          </a:ln>
        </p:spPr>
      </p:pic>
    </p:spTree>
  </p:cSld>
  <p:clrMapOvr>
    <a:masterClrMapping/>
  </p:clrMapOvr>
  <p:transition advTm="1563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2"/>
          <p:cNvSpPr>
            <a:spLocks noGrp="1"/>
          </p:cNvSpPr>
          <p:nvPr>
            <p:ph type="title"/>
          </p:nvPr>
        </p:nvSpPr>
        <p:spPr>
          <a:xfrm>
            <a:off x="457200" y="304800"/>
            <a:ext cx="7886700" cy="1325563"/>
          </a:xfrm>
        </p:spPr>
        <p:txBody>
          <a:bodyPr/>
          <a:lstStyle/>
          <a:p>
            <a:r>
              <a:rPr lang="ru-RU" sz="4400" b="1" smtClean="0">
                <a:solidFill>
                  <a:schemeClr val="bg1"/>
                </a:solidFill>
              </a:rPr>
              <a:t>Особые требования</a:t>
            </a:r>
            <a:endParaRPr lang="en-US" sz="4400" b="1" smtClean="0">
              <a:solidFill>
                <a:schemeClr val="bg1"/>
              </a:solidFill>
            </a:endParaRPr>
          </a:p>
        </p:txBody>
      </p:sp>
      <p:sp>
        <p:nvSpPr>
          <p:cNvPr id="21506" name="Content Placeholder 1"/>
          <p:cNvSpPr>
            <a:spLocks noGrp="1"/>
          </p:cNvSpPr>
          <p:nvPr>
            <p:ph idx="1"/>
          </p:nvPr>
        </p:nvSpPr>
        <p:spPr>
          <a:xfrm>
            <a:off x="457200" y="2057400"/>
            <a:ext cx="7886700" cy="3508375"/>
          </a:xfrm>
        </p:spPr>
        <p:txBody>
          <a:bodyPr/>
          <a:lstStyle/>
          <a:p>
            <a:pPr fontAlgn="auto">
              <a:spcAft>
                <a:spcPts val="0"/>
              </a:spcAft>
              <a:buClr>
                <a:schemeClr val="accent1">
                  <a:lumMod val="75000"/>
                </a:schemeClr>
              </a:buClr>
              <a:buFont typeface="Wingdings" panose="05000000000000000000" pitchFamily="2" charset="2"/>
              <a:buChar char="§"/>
              <a:defRPr/>
            </a:pPr>
            <a:r>
              <a:rPr lang="ru-RU" sz="2800" dirty="0" smtClean="0"/>
              <a:t>Возраст соискателей: не старше 39 лет на момент подачи документов.  </a:t>
            </a:r>
            <a:endParaRPr lang="es-US" sz="2800" dirty="0" smtClean="0"/>
          </a:p>
          <a:p>
            <a:pPr fontAlgn="auto">
              <a:spcAft>
                <a:spcPts val="0"/>
              </a:spcAft>
              <a:buClr>
                <a:schemeClr val="accent1">
                  <a:lumMod val="75000"/>
                </a:schemeClr>
              </a:buClr>
              <a:buFont typeface="Wingdings" panose="05000000000000000000" pitchFamily="2" charset="2"/>
              <a:buChar char="§"/>
              <a:defRPr/>
            </a:pPr>
            <a:endParaRPr lang="es-US" sz="2800" dirty="0" smtClean="0"/>
          </a:p>
          <a:p>
            <a:pPr fontAlgn="auto">
              <a:spcAft>
                <a:spcPts val="0"/>
              </a:spcAft>
              <a:buClr>
                <a:schemeClr val="accent1">
                  <a:lumMod val="75000"/>
                </a:schemeClr>
              </a:buClr>
              <a:buFont typeface="Wingdings" panose="05000000000000000000" pitchFamily="2" charset="2"/>
              <a:buChar char="§"/>
              <a:defRPr/>
            </a:pPr>
            <a:r>
              <a:rPr lang="ru-RU" sz="2800" dirty="0" smtClean="0"/>
              <a:t>Наличие стажа работы преподавателем вуза по выбранной дисциплине </a:t>
            </a:r>
            <a:r>
              <a:rPr lang="ru-RU" sz="2800" b="1" dirty="0" smtClean="0"/>
              <a:t>не менее 3-х лет</a:t>
            </a:r>
            <a:r>
              <a:rPr lang="ru-RU" sz="2800" dirty="0" smtClean="0"/>
              <a:t>.</a:t>
            </a:r>
            <a:endParaRPr lang="es-US" sz="2800" dirty="0" smtClean="0"/>
          </a:p>
          <a:p>
            <a:pPr fontAlgn="auto">
              <a:spcAft>
                <a:spcPts val="0"/>
              </a:spcAft>
              <a:buClr>
                <a:schemeClr val="accent1">
                  <a:lumMod val="75000"/>
                </a:schemeClr>
              </a:buClr>
              <a:buFont typeface="Wingdings" panose="05000000000000000000" pitchFamily="2" charset="2"/>
              <a:buChar char="§"/>
              <a:defRPr/>
            </a:pPr>
            <a:endParaRPr lang="es-US" sz="2800" dirty="0" smtClean="0"/>
          </a:p>
          <a:p>
            <a:pPr fontAlgn="auto">
              <a:spcAft>
                <a:spcPts val="0"/>
              </a:spcAft>
              <a:buClr>
                <a:schemeClr val="accent1">
                  <a:lumMod val="75000"/>
                </a:schemeClr>
              </a:buClr>
              <a:buFont typeface="Wingdings" panose="05000000000000000000" pitchFamily="2" charset="2"/>
              <a:buChar char="§"/>
              <a:defRPr/>
            </a:pPr>
            <a:r>
              <a:rPr lang="ru-RU" sz="2800" dirty="0" smtClean="0"/>
              <a:t>Наличие ученой степени необязательно.</a:t>
            </a: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a:spLocks noGrp="1"/>
          </p:cNvSpPr>
          <p:nvPr>
            <p:ph type="title"/>
          </p:nvPr>
        </p:nvSpPr>
        <p:spPr>
          <a:xfrm>
            <a:off x="152400" y="304800"/>
            <a:ext cx="8534400" cy="1143000"/>
          </a:xfrm>
        </p:spPr>
        <p:txBody>
          <a:bodyPr/>
          <a:lstStyle/>
          <a:p>
            <a:r>
              <a:rPr lang="ru-RU" sz="4400" b="1" smtClean="0">
                <a:solidFill>
                  <a:schemeClr val="bg1"/>
                </a:solidFill>
              </a:rPr>
              <a:t>Программа для ученых и деятелей искусств </a:t>
            </a:r>
            <a:endParaRPr lang="en-US" sz="4400" b="1" smtClean="0">
              <a:solidFill>
                <a:schemeClr val="bg1"/>
              </a:solidFill>
            </a:endParaRPr>
          </a:p>
        </p:txBody>
      </p:sp>
      <p:sp>
        <p:nvSpPr>
          <p:cNvPr id="22530" name="Content Placeholder 1"/>
          <p:cNvSpPr>
            <a:spLocks noGrp="1"/>
          </p:cNvSpPr>
          <p:nvPr>
            <p:ph idx="1"/>
          </p:nvPr>
        </p:nvSpPr>
        <p:spPr>
          <a:xfrm>
            <a:off x="3868738" y="1981200"/>
            <a:ext cx="4970462" cy="2176463"/>
          </a:xfrm>
        </p:spPr>
        <p:txBody>
          <a:bodyPr>
            <a:noAutofit/>
          </a:bodyPr>
          <a:lstStyle/>
          <a:p>
            <a:pPr marL="0" indent="0" algn="ctr" fontAlgn="auto">
              <a:spcAft>
                <a:spcPts val="0"/>
              </a:spcAft>
              <a:buClr>
                <a:srgbClr val="2DA2BF"/>
              </a:buClr>
              <a:buFont typeface="Arial" panose="020B0604020202020204" pitchFamily="34" charset="0"/>
              <a:buNone/>
              <a:defRPr/>
            </a:pPr>
            <a:r>
              <a:rPr lang="ru-RU" sz="2800" dirty="0" smtClean="0">
                <a:solidFill>
                  <a:prstClr val="black"/>
                </a:solidFill>
              </a:rPr>
              <a:t>Гранты предоставляются на поездку в какой-либо университет США для чтения лекций, проведения научных исследований или проведения мастер-классов (по творческим дисциплинам). </a:t>
            </a:r>
            <a:r>
              <a:rPr lang="es-US" sz="2800" dirty="0" smtClean="0">
                <a:solidFill>
                  <a:prstClr val="black"/>
                </a:solidFill>
              </a:rPr>
              <a:t> </a:t>
            </a:r>
            <a:endParaRPr lang="ru-RU" sz="2800" dirty="0" smtClean="0">
              <a:solidFill>
                <a:prstClr val="black"/>
              </a:solidFill>
            </a:endParaRPr>
          </a:p>
          <a:p>
            <a:pPr marL="363538" indent="-254000" algn="ctr" fontAlgn="auto">
              <a:spcAft>
                <a:spcPts val="0"/>
              </a:spcAft>
              <a:buFont typeface="Arial" panose="020B0604020202020204" pitchFamily="34" charset="0"/>
              <a:buNone/>
              <a:defRPr/>
            </a:pPr>
            <a:r>
              <a:rPr lang="ru-RU" sz="2800" b="1" dirty="0" smtClean="0">
                <a:solidFill>
                  <a:srgbClr val="C00000"/>
                </a:solidFill>
              </a:rPr>
              <a:t>Прием заявок до 15 июля 2018 г.</a:t>
            </a:r>
            <a:endParaRPr lang="ru-RU" sz="2800" dirty="0" smtClean="0"/>
          </a:p>
        </p:txBody>
      </p:sp>
      <p:pic>
        <p:nvPicPr>
          <p:cNvPr id="48131" name="Рисунок 8" descr="DSC08231.jpg"/>
          <p:cNvPicPr>
            <a:picLocks noChangeAspect="1"/>
          </p:cNvPicPr>
          <p:nvPr/>
        </p:nvPicPr>
        <p:blipFill>
          <a:blip r:embed="rId2">
            <a:lum bright="10000"/>
          </a:blip>
          <a:srcRect/>
          <a:stretch>
            <a:fillRect/>
          </a:stretch>
        </p:blipFill>
        <p:spPr bwMode="auto">
          <a:xfrm>
            <a:off x="284163" y="2381250"/>
            <a:ext cx="3549650" cy="2622550"/>
          </a:xfrm>
          <a:prstGeom prst="rect">
            <a:avLst/>
          </a:prstGeom>
          <a:solidFill>
            <a:srgbClr val="EDEDED"/>
          </a:solidFill>
          <a:ln w="88900" cap="sq">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
          <p:cNvSpPr>
            <a:spLocks noGrp="1"/>
          </p:cNvSpPr>
          <p:nvPr>
            <p:ph type="title"/>
          </p:nvPr>
        </p:nvSpPr>
        <p:spPr>
          <a:xfrm>
            <a:off x="152400" y="533400"/>
            <a:ext cx="8534400" cy="685800"/>
          </a:xfrm>
        </p:spPr>
        <p:txBody>
          <a:bodyPr/>
          <a:lstStyle/>
          <a:p>
            <a:r>
              <a:rPr lang="ru-RU" sz="4400" b="1" smtClean="0">
                <a:solidFill>
                  <a:schemeClr val="bg1"/>
                </a:solidFill>
              </a:rPr>
              <a:t>Специфика программы</a:t>
            </a:r>
            <a:r>
              <a:rPr lang="en-US" sz="4400" b="1" smtClean="0">
                <a:solidFill>
                  <a:schemeClr val="bg1"/>
                </a:solidFill>
              </a:rPr>
              <a:t> </a:t>
            </a:r>
            <a:r>
              <a:rPr lang="ru-RU" sz="4400" b="1" smtClean="0">
                <a:solidFill>
                  <a:schemeClr val="bg1"/>
                </a:solidFill>
              </a:rPr>
              <a:t>для ученых </a:t>
            </a:r>
            <a:endParaRPr lang="en-US" sz="4400" b="1" smtClean="0">
              <a:solidFill>
                <a:schemeClr val="bg1"/>
              </a:solidFill>
            </a:endParaRPr>
          </a:p>
        </p:txBody>
      </p:sp>
      <p:sp>
        <p:nvSpPr>
          <p:cNvPr id="34818" name="Content Placeholder 1"/>
          <p:cNvSpPr>
            <a:spLocks noGrp="1"/>
          </p:cNvSpPr>
          <p:nvPr>
            <p:ph idx="1"/>
          </p:nvPr>
        </p:nvSpPr>
        <p:spPr>
          <a:xfrm>
            <a:off x="304800" y="2057400"/>
            <a:ext cx="8229600" cy="3962400"/>
          </a:xfrm>
        </p:spPr>
        <p:txBody>
          <a:bodyPr>
            <a:noAutofit/>
          </a:bodyPr>
          <a:lstStyle/>
          <a:p>
            <a:pPr fontAlgn="auto">
              <a:spcAft>
                <a:spcPts val="0"/>
              </a:spcAft>
              <a:buClr>
                <a:schemeClr val="accent1">
                  <a:lumMod val="75000"/>
                </a:schemeClr>
              </a:buClr>
              <a:buFont typeface="Wingdings" panose="05000000000000000000" pitchFamily="2" charset="2"/>
              <a:buChar char="§"/>
              <a:defRPr/>
            </a:pPr>
            <a:r>
              <a:rPr lang="ru-RU" sz="2000" dirty="0" smtClean="0"/>
              <a:t>Конкурсант (ученый) </a:t>
            </a:r>
            <a:r>
              <a:rPr lang="ru-RU" sz="2000" dirty="0"/>
              <a:t>имеет право выбора принимающего </a:t>
            </a:r>
            <a:r>
              <a:rPr lang="ru-RU" sz="2000" dirty="0" smtClean="0"/>
              <a:t>университета;</a:t>
            </a:r>
            <a:endParaRPr lang="en-US" sz="2000" dirty="0" smtClean="0"/>
          </a:p>
          <a:p>
            <a:pPr fontAlgn="auto">
              <a:spcAft>
                <a:spcPts val="0"/>
              </a:spcAft>
              <a:buClr>
                <a:schemeClr val="accent1">
                  <a:lumMod val="75000"/>
                </a:schemeClr>
              </a:buClr>
              <a:buFont typeface="Wingdings" panose="05000000000000000000" pitchFamily="2" charset="2"/>
              <a:buChar char="§"/>
              <a:defRPr/>
            </a:pPr>
            <a:r>
              <a:rPr lang="ru-RU" sz="2000" dirty="0" smtClean="0"/>
              <a:t>Для конкурсантов, планирующих чтение лекций и проведение мастер-классов, обязательно наличие пригласительного письма;</a:t>
            </a:r>
          </a:p>
          <a:p>
            <a:pPr fontAlgn="auto">
              <a:spcAft>
                <a:spcPts val="0"/>
              </a:spcAft>
              <a:buClr>
                <a:schemeClr val="accent1">
                  <a:lumMod val="75000"/>
                </a:schemeClr>
              </a:buClr>
              <a:buFont typeface="Wingdings" panose="05000000000000000000" pitchFamily="2" charset="2"/>
              <a:buChar char="§"/>
              <a:defRPr/>
            </a:pPr>
            <a:endParaRPr lang="ru-RU" sz="2000" dirty="0" smtClean="0"/>
          </a:p>
          <a:p>
            <a:pPr fontAlgn="auto">
              <a:spcAft>
                <a:spcPts val="0"/>
              </a:spcAft>
              <a:buClr>
                <a:schemeClr val="accent1">
                  <a:lumMod val="75000"/>
                </a:schemeClr>
              </a:buClr>
              <a:buFont typeface="Wingdings" panose="05000000000000000000" pitchFamily="2" charset="2"/>
              <a:buChar char="§"/>
              <a:defRPr/>
            </a:pPr>
            <a:r>
              <a:rPr lang="ru-RU" sz="2000" dirty="0"/>
              <a:t>Исследовательские </a:t>
            </a:r>
            <a:r>
              <a:rPr lang="ru-RU" sz="2000" dirty="0" smtClean="0"/>
              <a:t>гранты: от </a:t>
            </a:r>
            <a:r>
              <a:rPr lang="ru-RU" sz="2000" dirty="0"/>
              <a:t>3 до 6 </a:t>
            </a:r>
            <a:r>
              <a:rPr lang="ru-RU" sz="2000" dirty="0" smtClean="0"/>
              <a:t>месяцев</a:t>
            </a:r>
            <a:r>
              <a:rPr lang="ru-RU" sz="2000" dirty="0"/>
              <a:t>;</a:t>
            </a:r>
            <a:endParaRPr lang="ru-RU" sz="2000" dirty="0" smtClean="0"/>
          </a:p>
          <a:p>
            <a:pPr fontAlgn="auto">
              <a:spcAft>
                <a:spcPts val="0"/>
              </a:spcAft>
              <a:buClr>
                <a:schemeClr val="accent1">
                  <a:lumMod val="75000"/>
                </a:schemeClr>
              </a:buClr>
              <a:buFont typeface="Wingdings" panose="05000000000000000000" pitchFamily="2" charset="2"/>
              <a:buChar char="§"/>
              <a:defRPr/>
            </a:pPr>
            <a:endParaRPr lang="ru-RU" sz="2000" dirty="0"/>
          </a:p>
          <a:p>
            <a:pPr fontAlgn="auto">
              <a:spcAft>
                <a:spcPts val="0"/>
              </a:spcAft>
              <a:buClr>
                <a:schemeClr val="accent1">
                  <a:lumMod val="75000"/>
                </a:schemeClr>
              </a:buClr>
              <a:buFont typeface="Wingdings" panose="05000000000000000000" pitchFamily="2" charset="2"/>
              <a:buChar char="§"/>
              <a:defRPr/>
            </a:pPr>
            <a:r>
              <a:rPr lang="ru-RU" sz="2000" dirty="0" smtClean="0"/>
              <a:t>Гранты на чтение лекций: от 3 до 9 месяцев</a:t>
            </a:r>
            <a:r>
              <a:rPr lang="ru-RU" sz="2000" dirty="0"/>
              <a:t>;</a:t>
            </a:r>
            <a:endParaRPr lang="ru-RU" sz="2000" dirty="0" smtClean="0"/>
          </a:p>
          <a:p>
            <a:pPr fontAlgn="auto">
              <a:spcAft>
                <a:spcPts val="0"/>
              </a:spcAft>
              <a:buClr>
                <a:schemeClr val="accent1">
                  <a:lumMod val="75000"/>
                </a:schemeClr>
              </a:buClr>
              <a:buFont typeface="Wingdings" panose="05000000000000000000" pitchFamily="2" charset="2"/>
              <a:buChar char="§"/>
              <a:defRPr/>
            </a:pPr>
            <a:endParaRPr lang="ru-RU" sz="2000" dirty="0" smtClean="0"/>
          </a:p>
          <a:p>
            <a:pPr fontAlgn="auto">
              <a:spcAft>
                <a:spcPts val="0"/>
              </a:spcAft>
              <a:buClr>
                <a:schemeClr val="accent1">
                  <a:lumMod val="75000"/>
                </a:schemeClr>
              </a:buClr>
              <a:buFont typeface="Wingdings" panose="05000000000000000000" pitchFamily="2" charset="2"/>
              <a:buChar char="§"/>
              <a:defRPr/>
            </a:pPr>
            <a:r>
              <a:rPr lang="ru-RU" sz="2000" dirty="0" smtClean="0"/>
              <a:t>Во время поездки участника могут сопровождать члены его семьи (супруги и дети до 21 года). Финансирование на членов семьи НЕ распространяется.</a:t>
            </a:r>
          </a:p>
          <a:p>
            <a:pPr marL="566928" indent="-457200" fontAlgn="auto">
              <a:spcAft>
                <a:spcPts val="0"/>
              </a:spcAft>
              <a:buClr>
                <a:schemeClr val="accent1">
                  <a:lumMod val="75000"/>
                </a:schemeClr>
              </a:buClr>
              <a:buFont typeface="Wingdings" panose="05000000000000000000" pitchFamily="2" charset="2"/>
              <a:buChar char="§"/>
              <a:defRPr/>
            </a:pPr>
            <a:endParaRPr lang="ru-RU" sz="2000" dirty="0" smtClean="0"/>
          </a:p>
          <a:p>
            <a:pPr marL="566928" indent="-457200" fontAlgn="auto">
              <a:spcAft>
                <a:spcPts val="0"/>
              </a:spcAft>
              <a:buClr>
                <a:schemeClr val="accent1">
                  <a:lumMod val="75000"/>
                </a:schemeClr>
              </a:buClr>
              <a:buFont typeface="Wingdings" panose="05000000000000000000" pitchFamily="2" charset="2"/>
              <a:buChar char="§"/>
              <a:defRPr/>
            </a:pPr>
            <a:endParaRPr lang="ru-RU" sz="2000" dirty="0" smtClean="0"/>
          </a:p>
          <a:p>
            <a:pPr marL="566928" indent="-457200" fontAlgn="auto">
              <a:spcAft>
                <a:spcPts val="0"/>
              </a:spcAft>
              <a:buClr>
                <a:schemeClr val="accent1">
                  <a:lumMod val="75000"/>
                </a:schemeClr>
              </a:buClr>
              <a:buFont typeface="Wingdings" panose="05000000000000000000" pitchFamily="2" charset="2"/>
              <a:buChar char="§"/>
              <a:defRPr/>
            </a:pPr>
            <a:endParaRPr lang="ru-RU" sz="2000" b="1" dirty="0" smtClean="0"/>
          </a:p>
          <a:p>
            <a:pPr marL="566928" indent="-457200" fontAlgn="auto">
              <a:spcAft>
                <a:spcPts val="0"/>
              </a:spcAft>
              <a:buClr>
                <a:schemeClr val="accent1">
                  <a:lumMod val="75000"/>
                </a:schemeClr>
              </a:buClr>
              <a:buFont typeface="Wingdings" panose="05000000000000000000" pitchFamily="2" charset="2"/>
              <a:buChar char="§"/>
              <a:defRPr/>
            </a:pPr>
            <a:endParaRPr lang="ru-RU" sz="2000" dirty="0" smtClean="0"/>
          </a:p>
          <a:p>
            <a:pPr marL="566928" indent="-457200" fontAlgn="auto">
              <a:spcAft>
                <a:spcPts val="0"/>
              </a:spcAft>
              <a:buClr>
                <a:schemeClr val="accent1">
                  <a:lumMod val="75000"/>
                </a:schemeClr>
              </a:buClr>
              <a:buFont typeface="Wingdings" panose="05000000000000000000" pitchFamily="2" charset="2"/>
              <a:buChar char="§"/>
              <a:defRPr/>
            </a:pPr>
            <a:endParaRPr lang="ru-RU" sz="2000" dirty="0" smtClean="0"/>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2"/>
          <p:cNvSpPr>
            <a:spLocks noGrp="1"/>
          </p:cNvSpPr>
          <p:nvPr>
            <p:ph type="title"/>
          </p:nvPr>
        </p:nvSpPr>
        <p:spPr>
          <a:xfrm>
            <a:off x="228600" y="228600"/>
            <a:ext cx="7886700" cy="1325563"/>
          </a:xfrm>
        </p:spPr>
        <p:txBody>
          <a:bodyPr/>
          <a:lstStyle/>
          <a:p>
            <a:r>
              <a:rPr lang="ru-RU" sz="4400" b="1" smtClean="0">
                <a:solidFill>
                  <a:schemeClr val="bg1"/>
                </a:solidFill>
              </a:rPr>
              <a:t>Особые требования</a:t>
            </a:r>
            <a:br>
              <a:rPr lang="ru-RU" sz="4400" b="1" smtClean="0">
                <a:solidFill>
                  <a:schemeClr val="bg1"/>
                </a:solidFill>
              </a:rPr>
            </a:br>
            <a:r>
              <a:rPr lang="ru-RU" sz="4400" smtClean="0">
                <a:solidFill>
                  <a:schemeClr val="bg1"/>
                </a:solidFill>
              </a:rPr>
              <a:t>Программа для ученых </a:t>
            </a:r>
          </a:p>
        </p:txBody>
      </p:sp>
      <p:sp>
        <p:nvSpPr>
          <p:cNvPr id="24578" name="Content Placeholder 1"/>
          <p:cNvSpPr>
            <a:spLocks noGrp="1"/>
          </p:cNvSpPr>
          <p:nvPr>
            <p:ph idx="1"/>
          </p:nvPr>
        </p:nvSpPr>
        <p:spPr>
          <a:xfrm>
            <a:off x="304800" y="1816100"/>
            <a:ext cx="8229600" cy="4351338"/>
          </a:xfrm>
        </p:spPr>
        <p:txBody>
          <a:bodyPr>
            <a:noAutofit/>
          </a:bodyPr>
          <a:lstStyle/>
          <a:p>
            <a:pPr fontAlgn="auto">
              <a:spcAft>
                <a:spcPts val="0"/>
              </a:spcAft>
              <a:buClr>
                <a:schemeClr val="accent1">
                  <a:lumMod val="75000"/>
                </a:schemeClr>
              </a:buClr>
              <a:buFont typeface="Wingdings" panose="05000000000000000000" pitchFamily="2" charset="2"/>
              <a:buChar char="§"/>
              <a:defRPr/>
            </a:pPr>
            <a:r>
              <a:rPr lang="ru-RU" sz="2800" dirty="0" smtClean="0"/>
              <a:t>Заявки принимаются по всем дисциплинам. </a:t>
            </a:r>
          </a:p>
          <a:p>
            <a:pPr fontAlgn="auto">
              <a:spcAft>
                <a:spcPts val="0"/>
              </a:spcAft>
              <a:buClr>
                <a:schemeClr val="accent1">
                  <a:lumMod val="75000"/>
                </a:schemeClr>
              </a:buClr>
              <a:buFont typeface="Wingdings" panose="05000000000000000000" pitchFamily="2" charset="2"/>
              <a:buChar char="§"/>
              <a:defRPr/>
            </a:pPr>
            <a:endParaRPr lang="ru-RU" sz="2000" dirty="0" smtClean="0"/>
          </a:p>
          <a:p>
            <a:pPr fontAlgn="auto">
              <a:spcAft>
                <a:spcPts val="0"/>
              </a:spcAft>
              <a:buClr>
                <a:schemeClr val="accent1">
                  <a:lumMod val="75000"/>
                </a:schemeClr>
              </a:buClr>
              <a:buFont typeface="Wingdings" panose="05000000000000000000" pitchFamily="2" charset="2"/>
              <a:buChar char="§"/>
              <a:defRPr/>
            </a:pPr>
            <a:r>
              <a:rPr lang="ru-RU" sz="2800" dirty="0" smtClean="0"/>
              <a:t>Обязательно наличие ученой степени кандидата или доктора наук (кроме творческих дисциплин и некоторых прикладных).</a:t>
            </a:r>
          </a:p>
          <a:p>
            <a:pPr fontAlgn="auto">
              <a:spcAft>
                <a:spcPts val="0"/>
              </a:spcAft>
              <a:buClr>
                <a:schemeClr val="accent1">
                  <a:lumMod val="75000"/>
                </a:schemeClr>
              </a:buClr>
              <a:buFont typeface="Wingdings" panose="05000000000000000000" pitchFamily="2" charset="2"/>
              <a:buChar char="§"/>
              <a:defRPr/>
            </a:pPr>
            <a:endParaRPr lang="ru-RU" sz="2000" dirty="0" smtClean="0"/>
          </a:p>
          <a:p>
            <a:pPr fontAlgn="auto">
              <a:spcAft>
                <a:spcPts val="0"/>
              </a:spcAft>
              <a:buClr>
                <a:schemeClr val="accent1">
                  <a:lumMod val="75000"/>
                </a:schemeClr>
              </a:buClr>
              <a:buFont typeface="Wingdings" panose="05000000000000000000" pitchFamily="2" charset="2"/>
              <a:buChar char="§"/>
              <a:defRPr/>
            </a:pPr>
            <a:r>
              <a:rPr lang="ru-RU" sz="2800" dirty="0" smtClean="0"/>
              <a:t>Возраст соискателей не ограничен.</a:t>
            </a:r>
          </a:p>
          <a:p>
            <a:pPr fontAlgn="auto">
              <a:spcAft>
                <a:spcPts val="0"/>
              </a:spcAft>
              <a:buClr>
                <a:schemeClr val="accent1">
                  <a:lumMod val="75000"/>
                </a:schemeClr>
              </a:buClr>
              <a:buFont typeface="Wingdings" panose="05000000000000000000" pitchFamily="2" charset="2"/>
              <a:buChar char="§"/>
              <a:defRPr/>
            </a:pPr>
            <a:endParaRPr lang="ru-RU" sz="2000" dirty="0" smtClean="0"/>
          </a:p>
          <a:p>
            <a:pPr fontAlgn="auto">
              <a:spcAft>
                <a:spcPts val="0"/>
              </a:spcAft>
              <a:buClr>
                <a:schemeClr val="accent1">
                  <a:lumMod val="75000"/>
                </a:schemeClr>
              </a:buClr>
              <a:buFont typeface="Wingdings" panose="05000000000000000000" pitchFamily="2" charset="2"/>
              <a:buChar char="§"/>
              <a:defRPr/>
            </a:pPr>
            <a:r>
              <a:rPr lang="ru-RU" sz="2800" dirty="0" smtClean="0"/>
              <a:t>На конкурс принимаются только индивидуальные проекты.</a:t>
            </a:r>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Рисунок 5" descr="world[1].gif"/>
          <p:cNvPicPr>
            <a:picLocks noChangeAspect="1"/>
          </p:cNvPicPr>
          <p:nvPr/>
        </p:nvPicPr>
        <p:blipFill>
          <a:blip r:embed="rId2"/>
          <a:srcRect/>
          <a:stretch>
            <a:fillRect/>
          </a:stretch>
        </p:blipFill>
        <p:spPr bwMode="auto">
          <a:xfrm>
            <a:off x="190500" y="2370138"/>
            <a:ext cx="2879725" cy="2879725"/>
          </a:xfrm>
          <a:prstGeom prst="rect">
            <a:avLst/>
          </a:prstGeom>
          <a:noFill/>
          <a:ln w="9525">
            <a:noFill/>
            <a:miter lim="800000"/>
            <a:headEnd/>
            <a:tailEnd/>
          </a:ln>
        </p:spPr>
      </p:pic>
      <p:sp>
        <p:nvSpPr>
          <p:cNvPr id="51202" name="Title 1"/>
          <p:cNvSpPr>
            <a:spLocks noGrp="1"/>
          </p:cNvSpPr>
          <p:nvPr>
            <p:ph type="title"/>
          </p:nvPr>
        </p:nvSpPr>
        <p:spPr>
          <a:xfrm>
            <a:off x="190500" y="198438"/>
            <a:ext cx="7886700" cy="1325562"/>
          </a:xfrm>
        </p:spPr>
        <p:txBody>
          <a:bodyPr/>
          <a:lstStyle/>
          <a:p>
            <a:r>
              <a:rPr lang="ru-RU" sz="3600" b="1" smtClean="0">
                <a:solidFill>
                  <a:schemeClr val="bg1"/>
                </a:solidFill>
              </a:rPr>
              <a:t>Программы для сотрудников международных отделов вузов (</a:t>
            </a:r>
            <a:r>
              <a:rPr lang="es-US" sz="3600" b="1" smtClean="0">
                <a:solidFill>
                  <a:schemeClr val="bg1"/>
                </a:solidFill>
              </a:rPr>
              <a:t>RIEA)</a:t>
            </a:r>
            <a:endParaRPr lang="en-US" sz="3600" b="1" smtClean="0">
              <a:solidFill>
                <a:schemeClr val="bg1"/>
              </a:solidFill>
            </a:endParaRPr>
          </a:p>
        </p:txBody>
      </p:sp>
      <p:sp>
        <p:nvSpPr>
          <p:cNvPr id="2" name="TextBox 1"/>
          <p:cNvSpPr txBox="1"/>
          <p:nvPr/>
        </p:nvSpPr>
        <p:spPr>
          <a:xfrm>
            <a:off x="2819400" y="1731963"/>
            <a:ext cx="6324600" cy="4156075"/>
          </a:xfrm>
          <a:prstGeom prst="rect">
            <a:avLst/>
          </a:prstGeom>
          <a:noFill/>
        </p:spPr>
        <p:txBody>
          <a:bodyPr>
            <a:spAutoFit/>
          </a:bodyPr>
          <a:lstStyle/>
          <a:p>
            <a:pPr algn="ctr">
              <a:defRPr/>
            </a:pPr>
            <a:r>
              <a:rPr lang="ru-RU" sz="2400" dirty="0">
                <a:latin typeface="+mn-lt"/>
              </a:rPr>
              <a:t>Стажировка в международном отделе одного из университетов США. Целью Программы является повышение профессионального мастерства сотрудников международных отделов вузов, принимающих иностранных студентов и преподавателей, включая профессорско-преподавательский состав и студентов из США. </a:t>
            </a:r>
            <a:endParaRPr lang="ru-RU" sz="2400" dirty="0">
              <a:latin typeface="+mn-lt"/>
            </a:endParaRPr>
          </a:p>
          <a:p>
            <a:pPr algn="ctr">
              <a:defRPr/>
            </a:pPr>
            <a:r>
              <a:rPr lang="ru-RU" sz="2400" dirty="0">
                <a:latin typeface="+mn-lt"/>
              </a:rPr>
              <a:t>К моменту начала гранта (Январь, 2018г) стаж работы должен составлять не менее 2х лет.</a:t>
            </a:r>
          </a:p>
          <a:p>
            <a:pPr algn="ctr">
              <a:defRPr/>
            </a:pPr>
            <a:r>
              <a:rPr lang="ru-RU" sz="2400" b="1" dirty="0">
                <a:solidFill>
                  <a:srgbClr val="C00000"/>
                </a:solidFill>
                <a:latin typeface="+mn-lt"/>
              </a:rPr>
              <a:t>Прием заявок до </a:t>
            </a:r>
            <a:r>
              <a:rPr lang="en-US" sz="2400" b="1" dirty="0">
                <a:solidFill>
                  <a:srgbClr val="C00000"/>
                </a:solidFill>
                <a:latin typeface="+mn-lt"/>
              </a:rPr>
              <a:t>01</a:t>
            </a:r>
            <a:r>
              <a:rPr lang="ru-RU" sz="2400" b="1" dirty="0">
                <a:solidFill>
                  <a:srgbClr val="C00000"/>
                </a:solidFill>
                <a:latin typeface="+mn-lt"/>
              </a:rPr>
              <a:t> июля </a:t>
            </a:r>
            <a:r>
              <a:rPr lang="ru-RU" sz="2400" b="1" dirty="0">
                <a:solidFill>
                  <a:srgbClr val="C00000"/>
                </a:solidFill>
                <a:latin typeface="+mn-lt"/>
              </a:rPr>
              <a:t>2018 </a:t>
            </a:r>
            <a:r>
              <a:rPr lang="ru-RU" sz="2400" b="1" dirty="0">
                <a:solidFill>
                  <a:srgbClr val="C00000"/>
                </a:solidFill>
                <a:latin typeface="+mn-lt"/>
              </a:rPr>
              <a:t>г</a:t>
            </a:r>
            <a:r>
              <a:rPr lang="ru-RU" sz="2400" b="1" dirty="0">
                <a:solidFill>
                  <a:srgbClr val="C00000"/>
                </a:solidFill>
                <a:latin typeface="+mn-lt"/>
              </a:rPr>
              <a:t>.</a:t>
            </a:r>
            <a:endParaRPr lang="es-US" sz="2400" dirty="0">
              <a:latin typeface="+mn-lt"/>
            </a:endParaRP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575" y="381000"/>
            <a:ext cx="7454900" cy="923925"/>
          </a:xfrm>
          <a:prstGeom prst="rect">
            <a:avLst/>
          </a:prstGeom>
          <a:noFill/>
          <a:ln>
            <a:noFill/>
          </a:ln>
        </p:spPr>
        <p:txBody>
          <a:bodyPr wrap="none">
            <a:spAutoFit/>
          </a:bodyPr>
          <a:lstStyle/>
          <a:p>
            <a:pPr algn="ctr" fontAlgn="auto">
              <a:spcBef>
                <a:spcPts val="0"/>
              </a:spcBef>
              <a:spcAft>
                <a:spcPts val="0"/>
              </a:spcAft>
              <a:defRPr/>
            </a:pPr>
            <a:r>
              <a:rPr lang="ru-RU" sz="5400" b="1" dirty="0">
                <a:ln w="10541" cmpd="sng">
                  <a:noFill/>
                  <a:prstDash val="solid"/>
                </a:ln>
                <a:solidFill>
                  <a:schemeClr val="bg1"/>
                </a:solidFill>
                <a:latin typeface="+mj-lt"/>
                <a:cs typeface="+mn-cs"/>
              </a:rPr>
              <a:t>Документы </a:t>
            </a:r>
            <a:r>
              <a:rPr lang="ru-RU" sz="5400" b="1" dirty="0">
                <a:ln w="10541" cmpd="sng">
                  <a:noFill/>
                  <a:prstDash val="solid"/>
                </a:ln>
                <a:solidFill>
                  <a:schemeClr val="bg1"/>
                </a:solidFill>
                <a:latin typeface="+mj-lt"/>
                <a:cs typeface="+mn-cs"/>
              </a:rPr>
              <a:t>принимаются</a:t>
            </a:r>
            <a:endParaRPr lang="en-US" sz="5400" b="1" dirty="0">
              <a:ln w="10541" cmpd="sng">
                <a:noFill/>
                <a:prstDash val="solid"/>
              </a:ln>
              <a:solidFill>
                <a:schemeClr val="bg1"/>
              </a:solidFill>
              <a:latin typeface="+mj-lt"/>
              <a:cs typeface="+mn-cs"/>
            </a:endParaRPr>
          </a:p>
        </p:txBody>
      </p:sp>
      <p:sp>
        <p:nvSpPr>
          <p:cNvPr id="6" name="TextBox 5"/>
          <p:cNvSpPr txBox="1"/>
          <p:nvPr/>
        </p:nvSpPr>
        <p:spPr>
          <a:xfrm>
            <a:off x="152400" y="1828800"/>
            <a:ext cx="8382000" cy="4246563"/>
          </a:xfrm>
          <a:prstGeom prst="rect">
            <a:avLst/>
          </a:prstGeom>
          <a:noFill/>
        </p:spPr>
        <p:txBody>
          <a:bodyPr>
            <a:spAutoFit/>
          </a:bodyPr>
          <a:lstStyle/>
          <a:p>
            <a:pPr algn="ctr" fontAlgn="auto">
              <a:spcBef>
                <a:spcPts val="0"/>
              </a:spcBef>
              <a:spcAft>
                <a:spcPts val="0"/>
              </a:spcAft>
              <a:defRPr/>
            </a:pPr>
            <a:r>
              <a:rPr lang="ru-RU" b="1" dirty="0">
                <a:solidFill>
                  <a:srgbClr val="C00000"/>
                </a:solidFill>
                <a:latin typeface="+mn-lt"/>
                <a:cs typeface="+mn-cs"/>
              </a:rPr>
              <a:t>В настоящее время (со 2 февраля 2018 года) проходят конкурсы по программам:</a:t>
            </a:r>
            <a:endParaRPr lang="ru-RU" b="1" dirty="0">
              <a:solidFill>
                <a:srgbClr val="C00000"/>
              </a:solidFill>
              <a:latin typeface="+mn-lt"/>
            </a:endParaRPr>
          </a:p>
          <a:p>
            <a:pPr marL="342900" indent="-342900" fontAlgn="auto">
              <a:spcBef>
                <a:spcPts val="0"/>
              </a:spcBef>
              <a:spcAft>
                <a:spcPts val="0"/>
              </a:spcAft>
              <a:buClr>
                <a:schemeClr val="accent1">
                  <a:lumMod val="75000"/>
                </a:schemeClr>
              </a:buClr>
              <a:buFont typeface="Wingdings" panose="05000000000000000000" pitchFamily="2" charset="2"/>
              <a:buChar char="§"/>
              <a:defRPr/>
            </a:pPr>
            <a:r>
              <a:rPr lang="ru-RU" b="1" dirty="0">
                <a:latin typeface="+mn-lt"/>
              </a:rPr>
              <a:t>Магистерская/аспирантская программа</a:t>
            </a:r>
            <a:r>
              <a:rPr lang="es-US" b="1" dirty="0">
                <a:latin typeface="+mn-lt"/>
              </a:rPr>
              <a:t> (VGS) </a:t>
            </a:r>
            <a:r>
              <a:rPr lang="es-US" b="1" dirty="0">
                <a:latin typeface="+mn-lt"/>
                <a:hlinkClick r:id="rId3"/>
              </a:rPr>
              <a:t>http://fulbright.ru/ru/russians/vgs</a:t>
            </a:r>
            <a:endParaRPr lang="es-US" b="1" dirty="0">
              <a:latin typeface="+mn-lt"/>
            </a:endParaRPr>
          </a:p>
          <a:p>
            <a:pPr marL="342900" indent="-342900" fontAlgn="auto">
              <a:spcBef>
                <a:spcPts val="0"/>
              </a:spcBef>
              <a:spcAft>
                <a:spcPts val="0"/>
              </a:spcAft>
              <a:buClr>
                <a:schemeClr val="accent1">
                  <a:lumMod val="75000"/>
                </a:schemeClr>
              </a:buClr>
              <a:buFont typeface="Wingdings" panose="05000000000000000000" pitchFamily="2" charset="2"/>
              <a:buChar char="§"/>
              <a:defRPr/>
            </a:pPr>
            <a:endParaRPr lang="ru-RU" b="1" dirty="0">
              <a:solidFill>
                <a:schemeClr val="tx1">
                  <a:lumMod val="85000"/>
                  <a:lumOff val="15000"/>
                </a:schemeClr>
              </a:solidFill>
              <a:latin typeface="+mn-lt"/>
            </a:endParaRPr>
          </a:p>
          <a:p>
            <a:pPr marL="342900" indent="-342900" fontAlgn="auto">
              <a:spcBef>
                <a:spcPts val="0"/>
              </a:spcBef>
              <a:spcAft>
                <a:spcPts val="0"/>
              </a:spcAft>
              <a:buClr>
                <a:schemeClr val="accent1">
                  <a:lumMod val="75000"/>
                </a:schemeClr>
              </a:buClr>
              <a:buFont typeface="Wingdings" panose="05000000000000000000" pitchFamily="2" charset="2"/>
              <a:buChar char="§"/>
              <a:defRPr/>
            </a:pPr>
            <a:r>
              <a:rPr lang="ru-RU" b="1" dirty="0">
                <a:solidFill>
                  <a:schemeClr val="tx1">
                    <a:lumMod val="85000"/>
                    <a:lumOff val="15000"/>
                  </a:schemeClr>
                </a:solidFill>
                <a:latin typeface="+mn-lt"/>
              </a:rPr>
              <a:t>Программа для российских преподавателей английского языка</a:t>
            </a:r>
            <a:r>
              <a:rPr lang="es-US" b="1" dirty="0">
                <a:solidFill>
                  <a:schemeClr val="tx1">
                    <a:lumMod val="85000"/>
                    <a:lumOff val="15000"/>
                  </a:schemeClr>
                </a:solidFill>
                <a:latin typeface="+mn-lt"/>
              </a:rPr>
              <a:t> (FLTA)</a:t>
            </a:r>
            <a:r>
              <a:rPr lang="ru-RU" b="1" dirty="0">
                <a:solidFill>
                  <a:schemeClr val="tx1">
                    <a:lumMod val="85000"/>
                    <a:lumOff val="15000"/>
                  </a:schemeClr>
                </a:solidFill>
                <a:latin typeface="+mn-lt"/>
              </a:rPr>
              <a:t> </a:t>
            </a:r>
            <a:r>
              <a:rPr lang="en-US" b="1" dirty="0">
                <a:solidFill>
                  <a:schemeClr val="accent6">
                    <a:lumMod val="50000"/>
                  </a:schemeClr>
                </a:solidFill>
                <a:latin typeface="+mn-lt"/>
                <a:hlinkClick r:id="rId4"/>
              </a:rPr>
              <a:t>http://fulbright.ru/ru/russians/flta</a:t>
            </a:r>
            <a:endParaRPr lang="en-US" b="1" dirty="0">
              <a:solidFill>
                <a:schemeClr val="accent6">
                  <a:lumMod val="50000"/>
                </a:schemeClr>
              </a:solidFill>
              <a:latin typeface="+mn-lt"/>
            </a:endParaRPr>
          </a:p>
          <a:p>
            <a:pPr marL="342900" indent="-342900" fontAlgn="auto">
              <a:spcBef>
                <a:spcPts val="0"/>
              </a:spcBef>
              <a:spcAft>
                <a:spcPts val="0"/>
              </a:spcAft>
              <a:buClr>
                <a:schemeClr val="accent1">
                  <a:lumMod val="75000"/>
                </a:schemeClr>
              </a:buClr>
              <a:buFont typeface="Wingdings" panose="05000000000000000000" pitchFamily="2" charset="2"/>
              <a:buChar char="§"/>
              <a:defRPr/>
            </a:pPr>
            <a:endParaRPr lang="ru-RU" b="1" dirty="0">
              <a:solidFill>
                <a:schemeClr val="tx1">
                  <a:lumMod val="85000"/>
                  <a:lumOff val="15000"/>
                </a:schemeClr>
              </a:solidFill>
              <a:latin typeface="+mn-lt"/>
            </a:endParaRPr>
          </a:p>
          <a:p>
            <a:pPr marL="342900" indent="-342900" fontAlgn="auto">
              <a:spcBef>
                <a:spcPts val="0"/>
              </a:spcBef>
              <a:spcAft>
                <a:spcPts val="0"/>
              </a:spcAft>
              <a:buClr>
                <a:schemeClr val="accent1">
                  <a:lumMod val="75000"/>
                </a:schemeClr>
              </a:buClr>
              <a:buFont typeface="Wingdings" panose="05000000000000000000" pitchFamily="2" charset="2"/>
              <a:buChar char="§"/>
              <a:defRPr/>
            </a:pPr>
            <a:r>
              <a:rPr lang="ru-RU" b="1" dirty="0">
                <a:solidFill>
                  <a:schemeClr val="tx1">
                    <a:lumMod val="85000"/>
                    <a:lumOff val="15000"/>
                  </a:schemeClr>
                </a:solidFill>
                <a:latin typeface="+mn-lt"/>
              </a:rPr>
              <a:t>Программа для преподавателей вузов (</a:t>
            </a:r>
            <a:r>
              <a:rPr lang="es-US" b="1" dirty="0">
                <a:solidFill>
                  <a:schemeClr val="tx1">
                    <a:lumMod val="85000"/>
                    <a:lumOff val="15000"/>
                  </a:schemeClr>
                </a:solidFill>
                <a:latin typeface="+mn-lt"/>
              </a:rPr>
              <a:t>FFDP)</a:t>
            </a:r>
            <a:r>
              <a:rPr lang="ru-RU" b="1" dirty="0">
                <a:solidFill>
                  <a:schemeClr val="tx1">
                    <a:lumMod val="85000"/>
                    <a:lumOff val="15000"/>
                  </a:schemeClr>
                </a:solidFill>
                <a:latin typeface="+mn-lt"/>
              </a:rPr>
              <a:t> </a:t>
            </a:r>
            <a:r>
              <a:rPr lang="es-US" b="1" dirty="0">
                <a:solidFill>
                  <a:schemeClr val="tx1">
                    <a:lumMod val="85000"/>
                    <a:lumOff val="15000"/>
                  </a:schemeClr>
                </a:solidFill>
                <a:latin typeface="+mn-lt"/>
                <a:hlinkClick r:id="rId5"/>
              </a:rPr>
              <a:t>http://fulbright.ru/ru/russians/ffdp</a:t>
            </a:r>
            <a:endParaRPr lang="es-US" b="1" dirty="0">
              <a:solidFill>
                <a:schemeClr val="tx1">
                  <a:lumMod val="85000"/>
                  <a:lumOff val="15000"/>
                </a:schemeClr>
              </a:solidFill>
              <a:latin typeface="+mn-lt"/>
            </a:endParaRPr>
          </a:p>
          <a:p>
            <a:pPr marL="342900" indent="-342900" fontAlgn="auto">
              <a:spcBef>
                <a:spcPts val="0"/>
              </a:spcBef>
              <a:spcAft>
                <a:spcPts val="0"/>
              </a:spcAft>
              <a:buClr>
                <a:schemeClr val="accent1">
                  <a:lumMod val="75000"/>
                </a:schemeClr>
              </a:buClr>
              <a:buFont typeface="Wingdings" panose="05000000000000000000" pitchFamily="2" charset="2"/>
              <a:buChar char="§"/>
              <a:defRPr/>
            </a:pPr>
            <a:endParaRPr lang="ru-RU" b="1" dirty="0">
              <a:solidFill>
                <a:schemeClr val="accent6">
                  <a:lumMod val="50000"/>
                </a:schemeClr>
              </a:solidFill>
              <a:latin typeface="+mn-lt"/>
            </a:endParaRPr>
          </a:p>
          <a:p>
            <a:pPr marL="342900" indent="-342900" fontAlgn="auto">
              <a:spcBef>
                <a:spcPts val="0"/>
              </a:spcBef>
              <a:spcAft>
                <a:spcPts val="0"/>
              </a:spcAft>
              <a:buClr>
                <a:schemeClr val="accent1">
                  <a:lumMod val="75000"/>
                </a:schemeClr>
              </a:buClr>
              <a:buFont typeface="Wingdings" panose="05000000000000000000" pitchFamily="2" charset="2"/>
              <a:buChar char="§"/>
              <a:defRPr/>
            </a:pPr>
            <a:r>
              <a:rPr lang="ru-RU" b="1" dirty="0">
                <a:latin typeface="+mn-lt"/>
              </a:rPr>
              <a:t>Программа для сотрудников международных отделов вузов (</a:t>
            </a:r>
            <a:r>
              <a:rPr lang="es-US" b="1" dirty="0">
                <a:latin typeface="+mn-lt"/>
              </a:rPr>
              <a:t>RIEA)</a:t>
            </a:r>
            <a:r>
              <a:rPr lang="ru-RU" b="1" dirty="0">
                <a:latin typeface="+mn-lt"/>
              </a:rPr>
              <a:t> </a:t>
            </a:r>
            <a:r>
              <a:rPr lang="en-US" b="1" dirty="0">
                <a:solidFill>
                  <a:schemeClr val="accent6">
                    <a:lumMod val="50000"/>
                  </a:schemeClr>
                </a:solidFill>
                <a:latin typeface="+mn-lt"/>
                <a:hlinkClick r:id="rId6"/>
              </a:rPr>
              <a:t>http://fulbright.ru/ru/russians/riea</a:t>
            </a:r>
            <a:endParaRPr lang="ru-RU" b="1" dirty="0">
              <a:solidFill>
                <a:schemeClr val="accent6">
                  <a:lumMod val="50000"/>
                </a:schemeClr>
              </a:solidFill>
              <a:latin typeface="+mn-lt"/>
            </a:endParaRPr>
          </a:p>
          <a:p>
            <a:pPr marL="342900" indent="-342900" fontAlgn="auto">
              <a:spcBef>
                <a:spcPts val="0"/>
              </a:spcBef>
              <a:spcAft>
                <a:spcPts val="0"/>
              </a:spcAft>
              <a:buClr>
                <a:schemeClr val="accent1">
                  <a:lumMod val="75000"/>
                </a:schemeClr>
              </a:buClr>
              <a:buFont typeface="Wingdings" panose="05000000000000000000" pitchFamily="2" charset="2"/>
              <a:buChar char="§"/>
              <a:defRPr/>
            </a:pPr>
            <a:endParaRPr lang="ru-RU" b="1" dirty="0">
              <a:solidFill>
                <a:schemeClr val="accent6">
                  <a:lumMod val="50000"/>
                </a:schemeClr>
              </a:solidFill>
              <a:latin typeface="+mn-lt"/>
            </a:endParaRPr>
          </a:p>
          <a:p>
            <a:pPr marL="342900" indent="-342900" fontAlgn="auto">
              <a:spcBef>
                <a:spcPts val="0"/>
              </a:spcBef>
              <a:spcAft>
                <a:spcPts val="0"/>
              </a:spcAft>
              <a:buClr>
                <a:schemeClr val="accent1">
                  <a:lumMod val="75000"/>
                </a:schemeClr>
              </a:buClr>
              <a:buFont typeface="Wingdings" panose="05000000000000000000" pitchFamily="2" charset="2"/>
              <a:buChar char="§"/>
              <a:defRPr/>
            </a:pPr>
            <a:r>
              <a:rPr lang="ru-RU" b="1" dirty="0">
                <a:latin typeface="+mn-lt"/>
              </a:rPr>
              <a:t>Программа для ученых и деятелей искусств (</a:t>
            </a:r>
            <a:r>
              <a:rPr lang="en-US" b="1" dirty="0">
                <a:latin typeface="+mn-lt"/>
              </a:rPr>
              <a:t>VS)</a:t>
            </a:r>
            <a:r>
              <a:rPr lang="ru-RU" b="1" dirty="0">
                <a:latin typeface="+mn-lt"/>
              </a:rPr>
              <a:t> </a:t>
            </a:r>
            <a:r>
              <a:rPr lang="en-US" b="1" dirty="0">
                <a:latin typeface="+mn-lt"/>
                <a:hlinkClick r:id="rId7"/>
              </a:rPr>
              <a:t>http://fulbright.ru/ru/russians/scholars</a:t>
            </a:r>
            <a:endParaRPr lang="ru-RU" b="1" dirty="0">
              <a:latin typeface="+mn-lt"/>
            </a:endParaRP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950" y="150813"/>
            <a:ext cx="8569325" cy="1446212"/>
          </a:xfrm>
          <a:prstGeom prst="rect">
            <a:avLst/>
          </a:prstGeom>
          <a:noFill/>
        </p:spPr>
        <p:txBody>
          <a:bodyPr>
            <a:spAutoFit/>
          </a:bodyPr>
          <a:lstStyle/>
          <a:p>
            <a:pPr>
              <a:defRPr/>
            </a:pPr>
            <a:r>
              <a:rPr lang="ru-RU" sz="4400" b="1" dirty="0">
                <a:ln w="0"/>
                <a:solidFill>
                  <a:schemeClr val="bg1"/>
                </a:solidFill>
                <a:latin typeface="+mj-lt"/>
                <a:cs typeface="Arial" pitchFamily="34" charset="0"/>
              </a:rPr>
              <a:t>Летние школы Программы </a:t>
            </a:r>
            <a:r>
              <a:rPr lang="ru-RU" sz="4400" b="1" dirty="0" err="1">
                <a:ln w="0"/>
                <a:solidFill>
                  <a:schemeClr val="bg1"/>
                </a:solidFill>
                <a:latin typeface="+mj-lt"/>
                <a:cs typeface="Arial" pitchFamily="34" charset="0"/>
              </a:rPr>
              <a:t>Фулбрайта</a:t>
            </a:r>
            <a:endParaRPr lang="ru-RU" sz="4400" b="1" dirty="0">
              <a:ln w="0"/>
              <a:solidFill>
                <a:schemeClr val="bg1"/>
              </a:solidFill>
              <a:latin typeface="+mj-lt"/>
              <a:cs typeface="Arial" pitchFamily="34" charset="0"/>
            </a:endParaRPr>
          </a:p>
        </p:txBody>
      </p:sp>
      <p:sp>
        <p:nvSpPr>
          <p:cNvPr id="6" name="Прямоугольник 5"/>
          <p:cNvSpPr/>
          <p:nvPr/>
        </p:nvSpPr>
        <p:spPr>
          <a:xfrm>
            <a:off x="179388" y="1916113"/>
            <a:ext cx="8785225" cy="708025"/>
          </a:xfrm>
          <a:prstGeom prst="rect">
            <a:avLst/>
          </a:prstGeom>
          <a:noFill/>
        </p:spPr>
        <p:txBody>
          <a:bodyPr>
            <a:spAutoFit/>
          </a:bodyPr>
          <a:lstStyle/>
          <a:p>
            <a:endParaRPr lang="ru-RU" sz="2000" i="1">
              <a:solidFill>
                <a:srgbClr val="2F5597"/>
              </a:solidFill>
            </a:endParaRPr>
          </a:p>
          <a:p>
            <a:endParaRPr lang="ru-RU" sz="2000">
              <a:solidFill>
                <a:srgbClr val="3B3838"/>
              </a:solidFill>
              <a:latin typeface="Lucida Sans Unicode" pitchFamily="34" charset="0"/>
            </a:endParaRPr>
          </a:p>
        </p:txBody>
      </p:sp>
      <p:sp>
        <p:nvSpPr>
          <p:cNvPr id="9" name="Прямоугольник 8"/>
          <p:cNvSpPr/>
          <p:nvPr/>
        </p:nvSpPr>
        <p:spPr>
          <a:xfrm>
            <a:off x="25400" y="1676400"/>
            <a:ext cx="8785225" cy="4578350"/>
          </a:xfrm>
          <a:prstGeom prst="rect">
            <a:avLst/>
          </a:prstGeom>
          <a:noFill/>
        </p:spPr>
        <p:txBody>
          <a:bodyPr>
            <a:spAutoFit/>
          </a:bodyPr>
          <a:lstStyle/>
          <a:p>
            <a:pPr marL="271463">
              <a:defRPr/>
            </a:pPr>
            <a:r>
              <a:rPr lang="ru-RU" sz="1900" b="1" dirty="0">
                <a:latin typeface="+mn-lt"/>
                <a:cs typeface="Arial" pitchFamily="34" charset="0"/>
              </a:rPr>
              <a:t>Летние школы программы Фулбрайта проводятся  ежегодно на базе ведущих российских вузов при поддержке программы Фулбрайта</a:t>
            </a:r>
          </a:p>
          <a:p>
            <a:pPr marL="704850" indent="-342900">
              <a:lnSpc>
                <a:spcPct val="150000"/>
              </a:lnSpc>
              <a:buClr>
                <a:schemeClr val="accent1">
                  <a:lumMod val="75000"/>
                </a:schemeClr>
              </a:buClr>
              <a:buFont typeface="Wingdings" panose="05000000000000000000" pitchFamily="2" charset="2"/>
              <a:buChar char="§"/>
              <a:defRPr/>
            </a:pPr>
            <a:r>
              <a:rPr lang="ru-RU" sz="1900" dirty="0">
                <a:latin typeface="+mn-lt"/>
                <a:cs typeface="Arial" pitchFamily="34" charset="0"/>
              </a:rPr>
              <a:t>Актуальные темы</a:t>
            </a:r>
          </a:p>
          <a:p>
            <a:pPr marL="704850" indent="-342900">
              <a:lnSpc>
                <a:spcPct val="150000"/>
              </a:lnSpc>
              <a:buClr>
                <a:schemeClr val="accent1">
                  <a:lumMod val="75000"/>
                </a:schemeClr>
              </a:buClr>
              <a:buFont typeface="Wingdings" panose="05000000000000000000" pitchFamily="2" charset="2"/>
              <a:buChar char="§"/>
              <a:defRPr/>
            </a:pPr>
            <a:r>
              <a:rPr lang="ru-RU" sz="1900" dirty="0">
                <a:latin typeface="+mn-lt"/>
                <a:cs typeface="Arial" pitchFamily="34" charset="0"/>
              </a:rPr>
              <a:t>1-2 недели интенсивных занятий с известными профессорами из России и других стран</a:t>
            </a:r>
          </a:p>
          <a:p>
            <a:pPr marL="704850" indent="-342900">
              <a:lnSpc>
                <a:spcPct val="150000"/>
              </a:lnSpc>
              <a:buClr>
                <a:schemeClr val="accent1">
                  <a:lumMod val="75000"/>
                </a:schemeClr>
              </a:buClr>
              <a:buFont typeface="Wingdings" panose="05000000000000000000" pitchFamily="2" charset="2"/>
              <a:buChar char="§"/>
              <a:defRPr/>
            </a:pPr>
            <a:r>
              <a:rPr lang="ru-RU" sz="1900" dirty="0">
                <a:latin typeface="+mn-lt"/>
                <a:cs typeface="Arial" pitchFamily="34" charset="0"/>
              </a:rPr>
              <a:t>  Международный опыт</a:t>
            </a:r>
          </a:p>
          <a:p>
            <a:pPr marL="704850" indent="-342900">
              <a:lnSpc>
                <a:spcPct val="150000"/>
              </a:lnSpc>
              <a:buClr>
                <a:schemeClr val="accent1">
                  <a:lumMod val="75000"/>
                </a:schemeClr>
              </a:buClr>
              <a:buFont typeface="Wingdings" panose="05000000000000000000" pitchFamily="2" charset="2"/>
              <a:buChar char="§"/>
              <a:defRPr/>
            </a:pPr>
            <a:r>
              <a:rPr lang="ru-RU" sz="1900" dirty="0">
                <a:latin typeface="+mn-lt"/>
                <a:cs typeface="Arial" pitchFamily="34" charset="0"/>
              </a:rPr>
              <a:t>  Профессиональные контакты</a:t>
            </a:r>
          </a:p>
          <a:p>
            <a:pPr marL="704850" indent="-342900">
              <a:lnSpc>
                <a:spcPct val="150000"/>
              </a:lnSpc>
              <a:buClr>
                <a:schemeClr val="accent1">
                  <a:lumMod val="75000"/>
                </a:schemeClr>
              </a:buClr>
              <a:buFont typeface="Wingdings" panose="05000000000000000000" pitchFamily="2" charset="2"/>
              <a:buChar char="§"/>
              <a:defRPr/>
            </a:pPr>
            <a:r>
              <a:rPr lang="ru-RU" sz="1900" dirty="0">
                <a:latin typeface="+mn-lt"/>
                <a:cs typeface="Arial" pitchFamily="34" charset="0"/>
              </a:rPr>
              <a:t>  20-25 участников со всей России, конкурсный отбор</a:t>
            </a:r>
          </a:p>
          <a:p>
            <a:pPr marL="704850" indent="-342900">
              <a:lnSpc>
                <a:spcPct val="150000"/>
              </a:lnSpc>
              <a:buClr>
                <a:schemeClr val="accent1">
                  <a:lumMod val="75000"/>
                </a:schemeClr>
              </a:buClr>
              <a:buFont typeface="Wingdings" panose="05000000000000000000" pitchFamily="2" charset="2"/>
              <a:buChar char="§"/>
              <a:defRPr/>
            </a:pPr>
            <a:r>
              <a:rPr lang="ru-RU" sz="1900" dirty="0">
                <a:latin typeface="+mn-lt"/>
                <a:cs typeface="Arial" pitchFamily="34" charset="0"/>
              </a:rPr>
              <a:t>  Оплачивается проезд в </a:t>
            </a:r>
            <a:r>
              <a:rPr lang="ru-RU" sz="1900" dirty="0">
                <a:latin typeface="+mn-lt"/>
                <a:cs typeface="Arial" pitchFamily="34" charset="0"/>
              </a:rPr>
              <a:t>город проведения школы, </a:t>
            </a:r>
            <a:r>
              <a:rPr lang="ru-RU" sz="1900" dirty="0">
                <a:latin typeface="+mn-lt"/>
                <a:cs typeface="Arial" pitchFamily="34" charset="0"/>
              </a:rPr>
              <a:t>проживание и питание </a:t>
            </a:r>
            <a:r>
              <a:rPr lang="ru-RU" sz="1900" dirty="0">
                <a:latin typeface="+mn-lt"/>
                <a:cs typeface="Arial" pitchFamily="34" charset="0"/>
              </a:rPr>
              <a:t>участников</a:t>
            </a:r>
          </a:p>
          <a:p>
            <a:pPr marL="704850" indent="-342900">
              <a:lnSpc>
                <a:spcPct val="150000"/>
              </a:lnSpc>
              <a:buClr>
                <a:schemeClr val="accent1">
                  <a:lumMod val="75000"/>
                </a:schemeClr>
              </a:buClr>
              <a:buFont typeface="Wingdings" panose="05000000000000000000" pitchFamily="2" charset="2"/>
              <a:buChar char="§"/>
              <a:defRPr/>
            </a:pPr>
            <a:r>
              <a:rPr lang="ru-RU" sz="1900" dirty="0">
                <a:latin typeface="+mn-lt"/>
                <a:cs typeface="Arial" pitchFamily="34" charset="0"/>
              </a:rPr>
              <a:t>По окончании школы выдается сертификат о повышении квалификации</a:t>
            </a:r>
            <a:endParaRPr lang="ru-RU" sz="1900" dirty="0">
              <a:latin typeface="+mn-lt"/>
              <a:cs typeface="Arial" pitchFamily="34" charset="0"/>
            </a:endParaRP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313" y="228600"/>
            <a:ext cx="9056687" cy="1323975"/>
          </a:xfrm>
          <a:prstGeom prst="rect">
            <a:avLst/>
          </a:prstGeom>
          <a:noFill/>
          <a:ln>
            <a:noFill/>
          </a:ln>
        </p:spPr>
        <p:txBody>
          <a:bodyPr>
            <a:spAutoFit/>
          </a:bodyPr>
          <a:lstStyle/>
          <a:p>
            <a:pPr>
              <a:defRPr/>
            </a:pPr>
            <a:r>
              <a:rPr lang="ru-RU" sz="4000" dirty="0">
                <a:ln w="10541" cmpd="sng">
                  <a:noFill/>
                  <a:prstDash val="solid"/>
                </a:ln>
                <a:solidFill>
                  <a:schemeClr val="bg1"/>
                </a:solidFill>
                <a:latin typeface="+mn-lt"/>
                <a:cs typeface="Arial" pitchFamily="34" charset="0"/>
              </a:rPr>
              <a:t>Программы для российских университетов</a:t>
            </a:r>
            <a:endParaRPr lang="ru-RU" sz="4000" dirty="0">
              <a:ln w="10541" cmpd="sng">
                <a:noFill/>
                <a:prstDash val="solid"/>
              </a:ln>
              <a:solidFill>
                <a:schemeClr val="bg1"/>
              </a:solidFill>
              <a:latin typeface="+mn-lt"/>
              <a:cs typeface="Arial" pitchFamily="34" charset="0"/>
            </a:endParaRPr>
          </a:p>
        </p:txBody>
      </p:sp>
      <p:sp>
        <p:nvSpPr>
          <p:cNvPr id="9" name="Прямоугольник 8"/>
          <p:cNvSpPr/>
          <p:nvPr/>
        </p:nvSpPr>
        <p:spPr>
          <a:xfrm>
            <a:off x="304800" y="2209800"/>
            <a:ext cx="8077200" cy="3446463"/>
          </a:xfrm>
          <a:prstGeom prst="rect">
            <a:avLst/>
          </a:prstGeom>
          <a:noFill/>
        </p:spPr>
        <p:txBody>
          <a:bodyPr>
            <a:spAutoFit/>
          </a:bodyPr>
          <a:lstStyle/>
          <a:p>
            <a:r>
              <a:rPr lang="ru-RU" sz="2300" b="1">
                <a:latin typeface="Calibri" pitchFamily="34" charset="0"/>
              </a:rPr>
              <a:t>Российские университеты имеют возможность пригласить к себе из США:</a:t>
            </a:r>
          </a:p>
          <a:p>
            <a:endParaRPr lang="ru-RU" sz="2500">
              <a:latin typeface="Calibri" pitchFamily="34" charset="0"/>
            </a:endParaRPr>
          </a:p>
          <a:p>
            <a:pPr>
              <a:buFont typeface="Wingdings" pitchFamily="2" charset="2"/>
              <a:buChar char="§"/>
            </a:pPr>
            <a:r>
              <a:rPr lang="ru-RU" sz="2100">
                <a:latin typeface="Calibri" pitchFamily="34" charset="0"/>
              </a:rPr>
              <a:t>Ассистента преподавателя английского языка – программа </a:t>
            </a:r>
            <a:r>
              <a:rPr lang="en-US" sz="2100">
                <a:latin typeface="Calibri" pitchFamily="34" charset="0"/>
              </a:rPr>
              <a:t>Fulbright English Teaching Assistantship</a:t>
            </a:r>
            <a:r>
              <a:rPr lang="ru-RU" sz="2100">
                <a:latin typeface="Calibri" pitchFamily="34" charset="0"/>
              </a:rPr>
              <a:t> </a:t>
            </a:r>
          </a:p>
          <a:p>
            <a:pPr>
              <a:buFont typeface="Wingdings" pitchFamily="2" charset="2"/>
              <a:buChar char="§"/>
            </a:pPr>
            <a:endParaRPr lang="ru-RU" sz="2100">
              <a:latin typeface="Calibri" pitchFamily="34" charset="0"/>
            </a:endParaRPr>
          </a:p>
          <a:p>
            <a:pPr>
              <a:buFont typeface="Wingdings" pitchFamily="2" charset="2"/>
              <a:buChar char="§"/>
            </a:pPr>
            <a:r>
              <a:rPr lang="ru-RU" sz="2100">
                <a:latin typeface="Calibri" pitchFamily="34" charset="0"/>
              </a:rPr>
              <a:t> Профессора для чтения интенсивного курса лекций – программа </a:t>
            </a:r>
            <a:r>
              <a:rPr lang="en-US" sz="2100">
                <a:latin typeface="Calibri" pitchFamily="34" charset="0"/>
              </a:rPr>
              <a:t>Fulbright Specialist </a:t>
            </a:r>
            <a:endParaRPr lang="ru-RU" sz="2100">
              <a:latin typeface="Calibri" pitchFamily="34" charset="0"/>
            </a:endParaRPr>
          </a:p>
          <a:p>
            <a:endParaRPr lang="ru-RU" sz="2100">
              <a:latin typeface="Calibri" pitchFamily="34" charset="0"/>
            </a:endParaRPr>
          </a:p>
          <a:p>
            <a:r>
              <a:rPr lang="ru-RU" sz="2100">
                <a:latin typeface="Calibri" pitchFamily="34" charset="0"/>
              </a:rPr>
              <a:t>Координатор программ –</a:t>
            </a:r>
            <a:r>
              <a:rPr lang="ru-RU" sz="2100" u="sng">
                <a:latin typeface="Calibri" pitchFamily="34" charset="0"/>
              </a:rPr>
              <a:t> Марина Безрукова</a:t>
            </a:r>
            <a:endParaRPr lang="ru-RU" sz="2200">
              <a:latin typeface="Calibri" pitchFamily="34" charset="0"/>
            </a:endParaRPr>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46688"/>
            <a:ext cx="9144000" cy="1600200"/>
          </a:xfrm>
          <a:prstGeom prst="rect">
            <a:avLst/>
          </a:prstGeom>
          <a:solidFill>
            <a:schemeClr val="bg1"/>
          </a:solidFill>
          <a:ln w="12700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57346" name="Picture 8"/>
          <p:cNvPicPr>
            <a:picLocks noChangeAspect="1"/>
          </p:cNvPicPr>
          <p:nvPr/>
        </p:nvPicPr>
        <p:blipFill>
          <a:blip r:embed="rId3"/>
          <a:srcRect t="18031" b="13115"/>
          <a:stretch>
            <a:fillRect/>
          </a:stretch>
        </p:blipFill>
        <p:spPr bwMode="auto">
          <a:xfrm>
            <a:off x="2752725" y="5416550"/>
            <a:ext cx="3660775" cy="1260475"/>
          </a:xfrm>
          <a:prstGeom prst="rect">
            <a:avLst/>
          </a:prstGeom>
          <a:noFill/>
          <a:ln w="9525">
            <a:noFill/>
            <a:miter lim="800000"/>
            <a:headEnd/>
            <a:tailEnd/>
          </a:ln>
        </p:spPr>
      </p:pic>
      <p:sp>
        <p:nvSpPr>
          <p:cNvPr id="10" name="Rectangle 9"/>
          <p:cNvSpPr/>
          <p:nvPr/>
        </p:nvSpPr>
        <p:spPr>
          <a:xfrm>
            <a:off x="609600" y="381000"/>
            <a:ext cx="7191375" cy="923925"/>
          </a:xfrm>
          <a:prstGeom prst="rect">
            <a:avLst/>
          </a:prstGeom>
          <a:noFill/>
          <a:ln>
            <a:noFill/>
          </a:ln>
        </p:spPr>
        <p:txBody>
          <a:bodyPr wrap="none">
            <a:spAutoFit/>
          </a:bodyPr>
          <a:lstStyle/>
          <a:p>
            <a:pPr algn="ctr" fontAlgn="auto">
              <a:spcBef>
                <a:spcPts val="0"/>
              </a:spcBef>
              <a:spcAft>
                <a:spcPts val="0"/>
              </a:spcAft>
              <a:defRPr/>
            </a:pPr>
            <a:r>
              <a:rPr lang="ru-RU" sz="5400" b="1" dirty="0">
                <a:ln w="10541" cmpd="sng">
                  <a:noFill/>
                  <a:prstDash val="solid"/>
                </a:ln>
                <a:solidFill>
                  <a:schemeClr val="bg1"/>
                </a:solidFill>
                <a:latin typeface="+mj-lt"/>
                <a:cs typeface="+mn-cs"/>
              </a:rPr>
              <a:t>Контактная информация</a:t>
            </a:r>
            <a:endParaRPr lang="en-US" sz="5400" b="1" dirty="0">
              <a:ln w="10541" cmpd="sng">
                <a:noFill/>
                <a:prstDash val="solid"/>
              </a:ln>
              <a:solidFill>
                <a:schemeClr val="bg1"/>
              </a:solidFill>
              <a:latin typeface="+mj-lt"/>
              <a:cs typeface="+mn-cs"/>
            </a:endParaRPr>
          </a:p>
        </p:txBody>
      </p:sp>
      <p:sp>
        <p:nvSpPr>
          <p:cNvPr id="11" name="TextBox 10"/>
          <p:cNvSpPr txBox="1"/>
          <p:nvPr/>
        </p:nvSpPr>
        <p:spPr>
          <a:xfrm>
            <a:off x="11113" y="1851025"/>
            <a:ext cx="9144000" cy="3278188"/>
          </a:xfrm>
          <a:prstGeom prst="rect">
            <a:avLst/>
          </a:prstGeom>
          <a:noFill/>
        </p:spPr>
        <p:txBody>
          <a:bodyPr>
            <a:spAutoFit/>
          </a:bodyPr>
          <a:lstStyle/>
          <a:p>
            <a:pPr algn="ctr" fontAlgn="auto">
              <a:spcBef>
                <a:spcPts val="0"/>
              </a:spcBef>
              <a:spcAft>
                <a:spcPts val="0"/>
              </a:spcAft>
              <a:defRPr/>
            </a:pPr>
            <a:r>
              <a:rPr lang="ru-RU" sz="2400" b="1" dirty="0">
                <a:latin typeface="+mn-lt"/>
                <a:cs typeface="+mn-cs"/>
              </a:rPr>
              <a:t>Программа </a:t>
            </a:r>
            <a:r>
              <a:rPr lang="ru-RU" sz="2400" b="1" dirty="0">
                <a:latin typeface="+mn-lt"/>
                <a:cs typeface="+mn-cs"/>
              </a:rPr>
              <a:t>Фулбрайта в Российской Федерации</a:t>
            </a:r>
          </a:p>
          <a:p>
            <a:pPr algn="ctr" fontAlgn="auto">
              <a:spcBef>
                <a:spcPts val="0"/>
              </a:spcBef>
              <a:spcAft>
                <a:spcPts val="0"/>
              </a:spcAft>
              <a:defRPr/>
            </a:pPr>
            <a:r>
              <a:rPr lang="ru-RU" sz="2400" b="1" dirty="0">
                <a:latin typeface="+mn-lt"/>
                <a:cs typeface="+mn-cs"/>
              </a:rPr>
              <a:t>Институт Международного Образования</a:t>
            </a:r>
          </a:p>
          <a:p>
            <a:pPr algn="ctr" fontAlgn="auto">
              <a:spcBef>
                <a:spcPts val="0"/>
              </a:spcBef>
              <a:spcAft>
                <a:spcPts val="0"/>
              </a:spcAft>
              <a:defRPr/>
            </a:pPr>
            <a:r>
              <a:rPr lang="ru-RU" sz="500" dirty="0">
                <a:latin typeface="+mn-lt"/>
                <a:cs typeface="+mn-cs"/>
              </a:rPr>
              <a:t/>
            </a:r>
            <a:br>
              <a:rPr lang="ru-RU" sz="500" dirty="0">
                <a:latin typeface="+mn-lt"/>
                <a:cs typeface="+mn-cs"/>
              </a:rPr>
            </a:br>
            <a:r>
              <a:rPr lang="ru-RU" sz="2400" dirty="0">
                <a:latin typeface="+mn-lt"/>
                <a:cs typeface="+mn-cs"/>
              </a:rPr>
              <a:t>Россия</a:t>
            </a:r>
            <a:r>
              <a:rPr lang="ru-RU" sz="2400" dirty="0">
                <a:latin typeface="+mn-lt"/>
                <a:cs typeface="+mn-cs"/>
              </a:rPr>
              <a:t>,</a:t>
            </a:r>
            <a:endParaRPr lang="ru-RU" sz="2400" dirty="0">
              <a:latin typeface="+mn-lt"/>
              <a:cs typeface="+mn-cs"/>
            </a:endParaRPr>
          </a:p>
          <a:p>
            <a:pPr algn="ctr" fontAlgn="auto">
              <a:spcBef>
                <a:spcPts val="0"/>
              </a:spcBef>
              <a:spcAft>
                <a:spcPts val="0"/>
              </a:spcAft>
              <a:defRPr/>
            </a:pPr>
            <a:r>
              <a:rPr lang="ru-RU" sz="2400" dirty="0">
                <a:latin typeface="+mn-lt"/>
                <a:cs typeface="+mn-cs"/>
              </a:rPr>
              <a:t>125009, </a:t>
            </a:r>
            <a:r>
              <a:rPr lang="ru-RU" sz="2400" dirty="0">
                <a:latin typeface="+mn-lt"/>
                <a:cs typeface="+mn-cs"/>
              </a:rPr>
              <a:t>Москва</a:t>
            </a:r>
            <a:r>
              <a:rPr lang="en-US" sz="2400" dirty="0">
                <a:latin typeface="+mn-lt"/>
                <a:cs typeface="+mn-cs"/>
              </a:rPr>
              <a:t>,</a:t>
            </a:r>
            <a:endParaRPr lang="ru-RU" sz="2400" dirty="0">
              <a:latin typeface="+mn-lt"/>
              <a:cs typeface="+mn-cs"/>
            </a:endParaRPr>
          </a:p>
          <a:p>
            <a:pPr algn="ctr" fontAlgn="auto">
              <a:spcBef>
                <a:spcPts val="0"/>
              </a:spcBef>
              <a:spcAft>
                <a:spcPts val="0"/>
              </a:spcAft>
              <a:defRPr/>
            </a:pPr>
            <a:r>
              <a:rPr lang="ru-RU" sz="2400" dirty="0">
                <a:latin typeface="+mn-lt"/>
                <a:cs typeface="+mn-cs"/>
              </a:rPr>
              <a:t>Тверской Бульвар, дом 14, строение 1, 4й </a:t>
            </a:r>
            <a:r>
              <a:rPr lang="ru-RU" sz="2400" dirty="0">
                <a:latin typeface="+mn-lt"/>
                <a:cs typeface="+mn-cs"/>
              </a:rPr>
              <a:t>этаж</a:t>
            </a:r>
            <a:r>
              <a:rPr lang="en-US" sz="2400" dirty="0">
                <a:latin typeface="+mn-lt"/>
                <a:cs typeface="+mn-cs"/>
              </a:rPr>
              <a:t>.</a:t>
            </a:r>
            <a:endParaRPr lang="en-US" sz="2400" dirty="0">
              <a:latin typeface="+mn-lt"/>
              <a:cs typeface="+mn-cs"/>
            </a:endParaRPr>
          </a:p>
          <a:p>
            <a:pPr algn="ctr" fontAlgn="auto">
              <a:spcBef>
                <a:spcPts val="0"/>
              </a:spcBef>
              <a:spcAft>
                <a:spcPts val="0"/>
              </a:spcAft>
              <a:defRPr/>
            </a:pPr>
            <a:r>
              <a:rPr lang="ru-RU" sz="2400" b="1" dirty="0">
                <a:latin typeface="+mn-lt"/>
                <a:cs typeface="+mn-cs"/>
              </a:rPr>
              <a:t>Тел</a:t>
            </a:r>
            <a:r>
              <a:rPr lang="ru-RU" sz="2400" b="1" dirty="0">
                <a:latin typeface="+mn-lt"/>
                <a:cs typeface="+mn-cs"/>
              </a:rPr>
              <a:t>: +7 (495) 935-8353 </a:t>
            </a:r>
            <a:endParaRPr lang="en-US" sz="2400" b="1" dirty="0">
              <a:latin typeface="+mn-lt"/>
              <a:cs typeface="+mn-cs"/>
            </a:endParaRPr>
          </a:p>
          <a:p>
            <a:pPr algn="ctr" fontAlgn="auto">
              <a:spcBef>
                <a:spcPts val="0"/>
              </a:spcBef>
              <a:spcAft>
                <a:spcPts val="0"/>
              </a:spcAft>
              <a:defRPr/>
            </a:pPr>
            <a:endParaRPr lang="ru-RU" sz="500" b="1" dirty="0">
              <a:latin typeface="+mn-lt"/>
              <a:cs typeface="+mn-cs"/>
            </a:endParaRPr>
          </a:p>
          <a:p>
            <a:pPr algn="ctr" fontAlgn="auto">
              <a:spcBef>
                <a:spcPts val="0"/>
              </a:spcBef>
              <a:spcAft>
                <a:spcPts val="0"/>
              </a:spcAft>
              <a:defRPr/>
            </a:pPr>
            <a:r>
              <a:rPr lang="es-US" sz="2400" b="1" u="sng" dirty="0">
                <a:solidFill>
                  <a:srgbClr val="003F6E"/>
                </a:solidFill>
                <a:latin typeface="+mn-lt"/>
              </a:rPr>
              <a:t>www.fulbright.ru/</a:t>
            </a:r>
            <a:r>
              <a:rPr lang="en-US" sz="2400" b="1" u="sng" dirty="0" err="1">
                <a:solidFill>
                  <a:srgbClr val="003F6E"/>
                </a:solidFill>
                <a:latin typeface="+mn-lt"/>
              </a:rPr>
              <a:t>ru</a:t>
            </a:r>
            <a:endParaRPr lang="en-US" sz="2400" b="1" u="sng" dirty="0">
              <a:solidFill>
                <a:srgbClr val="003F6E"/>
              </a:solidFill>
              <a:latin typeface="+mn-lt"/>
            </a:endParaRPr>
          </a:p>
          <a:p>
            <a:pPr algn="ctr" fontAlgn="auto">
              <a:spcBef>
                <a:spcPts val="0"/>
              </a:spcBef>
              <a:spcAft>
                <a:spcPts val="0"/>
              </a:spcAft>
              <a:defRPr/>
            </a:pPr>
            <a:endParaRPr lang="en-US" sz="500" dirty="0">
              <a:solidFill>
                <a:srgbClr val="FF0000"/>
              </a:solidFill>
              <a:latin typeface="+mn-lt"/>
              <a:cs typeface="+mn-cs"/>
            </a:endParaRPr>
          </a:p>
          <a:p>
            <a:pPr algn="ctr" fontAlgn="auto">
              <a:spcBef>
                <a:spcPts val="0"/>
              </a:spcBef>
              <a:spcAft>
                <a:spcPts val="0"/>
              </a:spcAft>
              <a:defRPr/>
            </a:pPr>
            <a:r>
              <a:rPr lang="en-US" sz="2400" b="1" u="sng" dirty="0">
                <a:solidFill>
                  <a:srgbClr val="003F6E"/>
                </a:solidFill>
                <a:latin typeface="+mn-lt"/>
                <a:cs typeface="+mn-cs"/>
              </a:rPr>
              <a:t>info@fulbright.ru</a:t>
            </a:r>
            <a:endParaRPr lang="ru-RU" sz="2400" b="1" u="sng" dirty="0">
              <a:solidFill>
                <a:srgbClr val="003F6E"/>
              </a:solidFill>
              <a:latin typeface="+mn-lt"/>
              <a:cs typeface="+mn-cs"/>
            </a:endParaRP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11"/>
          <p:cNvPicPr>
            <a:picLocks noChangeAspect="1"/>
          </p:cNvPicPr>
          <p:nvPr/>
        </p:nvPicPr>
        <p:blipFill>
          <a:blip r:embed="rId3"/>
          <a:srcRect/>
          <a:stretch>
            <a:fillRect/>
          </a:stretch>
        </p:blipFill>
        <p:spPr bwMode="auto">
          <a:xfrm>
            <a:off x="533400" y="2057400"/>
            <a:ext cx="3581400" cy="2400300"/>
          </a:xfrm>
          <a:prstGeom prst="rect">
            <a:avLst/>
          </a:prstGeom>
          <a:noFill/>
          <a:ln w="9525">
            <a:noFill/>
            <a:miter lim="800000"/>
            <a:headEnd/>
            <a:tailEnd/>
          </a:ln>
        </p:spPr>
      </p:pic>
      <p:sp>
        <p:nvSpPr>
          <p:cNvPr id="9" name="Прямоугольник 8"/>
          <p:cNvSpPr/>
          <p:nvPr/>
        </p:nvSpPr>
        <p:spPr>
          <a:xfrm>
            <a:off x="4648200" y="2189163"/>
            <a:ext cx="4114800" cy="2354262"/>
          </a:xfrm>
          <a:prstGeom prst="rect">
            <a:avLst/>
          </a:prstGeom>
          <a:noFill/>
        </p:spPr>
        <p:txBody>
          <a:bodyPr>
            <a:spAutoFit/>
          </a:bodyPr>
          <a:lstStyle/>
          <a:p>
            <a:pPr marL="342900" indent="-342900">
              <a:buClr>
                <a:srgbClr val="0070C0"/>
              </a:buClr>
              <a:buFont typeface="Wingdings" panose="05000000000000000000" pitchFamily="2" charset="2"/>
              <a:buChar char="§"/>
              <a:defRPr/>
            </a:pPr>
            <a:r>
              <a:rPr lang="ru-RU" sz="2100" dirty="0">
                <a:solidFill>
                  <a:schemeClr val="accent1">
                    <a:lumMod val="50000"/>
                  </a:schemeClr>
                </a:solidFill>
                <a:latin typeface="+mn-lt"/>
                <a:cs typeface="Arial" pitchFamily="34" charset="0"/>
              </a:rPr>
              <a:t>  </a:t>
            </a:r>
            <a:r>
              <a:rPr lang="ru-RU" sz="2100" b="1" dirty="0">
                <a:solidFill>
                  <a:schemeClr val="accent1">
                    <a:lumMod val="50000"/>
                  </a:schemeClr>
                </a:solidFill>
                <a:latin typeface="+mn-lt"/>
                <a:cs typeface="Arial" pitchFamily="34" charset="0"/>
              </a:rPr>
              <a:t>1973</a:t>
            </a:r>
            <a:r>
              <a:rPr lang="ru-RU" sz="2100" dirty="0">
                <a:solidFill>
                  <a:schemeClr val="accent1">
                    <a:lumMod val="50000"/>
                  </a:schemeClr>
                </a:solidFill>
                <a:latin typeface="+mn-lt"/>
                <a:cs typeface="Arial" pitchFamily="34" charset="0"/>
              </a:rPr>
              <a:t> год (6 советских </a:t>
            </a:r>
            <a:r>
              <a:rPr lang="ru-RU" sz="2100" dirty="0">
                <a:solidFill>
                  <a:schemeClr val="accent1">
                    <a:lumMod val="50000"/>
                  </a:schemeClr>
                </a:solidFill>
                <a:latin typeface="+mn-lt"/>
                <a:cs typeface="Arial" pitchFamily="34" charset="0"/>
              </a:rPr>
              <a:t>и</a:t>
            </a:r>
            <a:r>
              <a:rPr lang="en-US" sz="2100" dirty="0">
                <a:solidFill>
                  <a:schemeClr val="accent1">
                    <a:lumMod val="50000"/>
                  </a:schemeClr>
                </a:solidFill>
                <a:latin typeface="+mn-lt"/>
                <a:cs typeface="Arial" pitchFamily="34" charset="0"/>
              </a:rPr>
              <a:t>		</a:t>
            </a:r>
            <a:r>
              <a:rPr lang="ru-RU" sz="2100" dirty="0">
                <a:solidFill>
                  <a:schemeClr val="accent1">
                    <a:lumMod val="50000"/>
                  </a:schemeClr>
                </a:solidFill>
                <a:latin typeface="+mn-lt"/>
                <a:cs typeface="Arial" pitchFamily="34" charset="0"/>
              </a:rPr>
              <a:t> </a:t>
            </a:r>
            <a:r>
              <a:rPr lang="ru-RU" sz="2100" dirty="0">
                <a:solidFill>
                  <a:schemeClr val="accent1">
                    <a:lumMod val="50000"/>
                  </a:schemeClr>
                </a:solidFill>
                <a:latin typeface="+mn-lt"/>
                <a:cs typeface="Arial" pitchFamily="34" charset="0"/>
              </a:rPr>
              <a:t>6 американских ученых)</a:t>
            </a:r>
          </a:p>
          <a:p>
            <a:pPr marL="342900" indent="-342900">
              <a:buClr>
                <a:srgbClr val="0070C0"/>
              </a:buClr>
              <a:buFont typeface="Wingdings" panose="05000000000000000000" pitchFamily="2" charset="2"/>
              <a:buChar char="§"/>
              <a:defRPr/>
            </a:pPr>
            <a:endParaRPr lang="ru-RU" sz="2100" dirty="0">
              <a:solidFill>
                <a:schemeClr val="accent1">
                  <a:lumMod val="50000"/>
                </a:schemeClr>
              </a:solidFill>
              <a:latin typeface="+mn-lt"/>
              <a:cs typeface="Arial" pitchFamily="34" charset="0"/>
            </a:endParaRPr>
          </a:p>
          <a:p>
            <a:pPr marL="342900" indent="-342900">
              <a:buClr>
                <a:srgbClr val="0070C0"/>
              </a:buClr>
              <a:buFont typeface="Wingdings" panose="05000000000000000000" pitchFamily="2" charset="2"/>
              <a:buChar char="§"/>
              <a:defRPr/>
            </a:pPr>
            <a:r>
              <a:rPr lang="ru-RU" sz="2100" dirty="0">
                <a:solidFill>
                  <a:schemeClr val="accent1">
                    <a:lumMod val="50000"/>
                  </a:schemeClr>
                </a:solidFill>
                <a:latin typeface="+mn-lt"/>
                <a:cs typeface="Arial" pitchFamily="34" charset="0"/>
              </a:rPr>
              <a:t> Более </a:t>
            </a:r>
            <a:r>
              <a:rPr lang="en-US" sz="2100" b="1" dirty="0">
                <a:solidFill>
                  <a:schemeClr val="accent1">
                    <a:lumMod val="50000"/>
                  </a:schemeClr>
                </a:solidFill>
                <a:latin typeface="+mn-lt"/>
                <a:cs typeface="Arial" pitchFamily="34" charset="0"/>
              </a:rPr>
              <a:t>2100</a:t>
            </a:r>
            <a:r>
              <a:rPr lang="en-US" sz="2100" b="1" dirty="0">
                <a:solidFill>
                  <a:schemeClr val="accent1">
                    <a:lumMod val="50000"/>
                  </a:schemeClr>
                </a:solidFill>
                <a:latin typeface="+mn-lt"/>
                <a:cs typeface="Arial" pitchFamily="34" charset="0"/>
              </a:rPr>
              <a:t> </a:t>
            </a:r>
            <a:r>
              <a:rPr lang="ru-RU" sz="2100" dirty="0">
                <a:solidFill>
                  <a:schemeClr val="accent1">
                    <a:lumMod val="50000"/>
                  </a:schemeClr>
                </a:solidFill>
                <a:latin typeface="+mn-lt"/>
                <a:cs typeface="Arial" pitchFamily="34" charset="0"/>
              </a:rPr>
              <a:t>участников </a:t>
            </a:r>
            <a:r>
              <a:rPr lang="en-US" sz="2100" dirty="0">
                <a:solidFill>
                  <a:schemeClr val="accent1">
                    <a:lumMod val="50000"/>
                  </a:schemeClr>
                </a:solidFill>
                <a:latin typeface="+mn-lt"/>
                <a:cs typeface="Arial" pitchFamily="34" charset="0"/>
              </a:rPr>
              <a:t>		</a:t>
            </a:r>
            <a:r>
              <a:rPr lang="ru-RU" sz="2100" dirty="0">
                <a:solidFill>
                  <a:schemeClr val="accent1">
                    <a:lumMod val="50000"/>
                  </a:schemeClr>
                </a:solidFill>
                <a:latin typeface="+mn-lt"/>
                <a:cs typeface="Arial" pitchFamily="34" charset="0"/>
              </a:rPr>
              <a:t>из России</a:t>
            </a:r>
            <a:r>
              <a:rPr lang="en-US" sz="2100" dirty="0">
                <a:solidFill>
                  <a:schemeClr val="accent1">
                    <a:lumMod val="50000"/>
                  </a:schemeClr>
                </a:solidFill>
                <a:latin typeface="+mn-lt"/>
                <a:cs typeface="Arial" pitchFamily="34" charset="0"/>
              </a:rPr>
              <a:t> </a:t>
            </a:r>
            <a:r>
              <a:rPr lang="ru-RU" sz="2100" dirty="0">
                <a:solidFill>
                  <a:schemeClr val="accent1">
                    <a:lumMod val="50000"/>
                  </a:schemeClr>
                </a:solidFill>
                <a:latin typeface="+mn-lt"/>
                <a:cs typeface="Arial" pitchFamily="34" charset="0"/>
              </a:rPr>
              <a:t>к </a:t>
            </a:r>
            <a:r>
              <a:rPr lang="ru-RU" sz="2100" dirty="0">
                <a:solidFill>
                  <a:schemeClr val="accent1">
                    <a:lumMod val="50000"/>
                  </a:schemeClr>
                </a:solidFill>
                <a:latin typeface="+mn-lt"/>
                <a:cs typeface="Arial" pitchFamily="34" charset="0"/>
              </a:rPr>
              <a:t>201</a:t>
            </a:r>
            <a:r>
              <a:rPr lang="en-US" sz="2100" dirty="0">
                <a:solidFill>
                  <a:schemeClr val="accent1">
                    <a:lumMod val="50000"/>
                  </a:schemeClr>
                </a:solidFill>
                <a:latin typeface="+mn-lt"/>
                <a:cs typeface="Arial" pitchFamily="34" charset="0"/>
              </a:rPr>
              <a:t>6</a:t>
            </a:r>
            <a:r>
              <a:rPr lang="ru-RU" sz="2100" dirty="0">
                <a:solidFill>
                  <a:schemeClr val="accent1">
                    <a:lumMod val="50000"/>
                  </a:schemeClr>
                </a:solidFill>
                <a:latin typeface="+mn-lt"/>
                <a:cs typeface="Arial" pitchFamily="34" charset="0"/>
              </a:rPr>
              <a:t> году</a:t>
            </a:r>
          </a:p>
          <a:p>
            <a:pPr marL="342900" indent="-342900">
              <a:buClr>
                <a:srgbClr val="0070C0"/>
              </a:buClr>
              <a:buFont typeface="Wingdings" panose="05000000000000000000" pitchFamily="2" charset="2"/>
              <a:buChar char="§"/>
              <a:defRPr/>
            </a:pPr>
            <a:endParaRPr lang="ru-RU" sz="2100" dirty="0">
              <a:solidFill>
                <a:schemeClr val="accent1">
                  <a:lumMod val="50000"/>
                </a:schemeClr>
              </a:solidFill>
              <a:latin typeface="+mn-lt"/>
              <a:cs typeface="Arial" pitchFamily="34" charset="0"/>
            </a:endParaRPr>
          </a:p>
          <a:p>
            <a:pPr marL="342900" indent="-342900">
              <a:buClr>
                <a:srgbClr val="0070C0"/>
              </a:buClr>
              <a:buFont typeface="Wingdings" panose="05000000000000000000" pitchFamily="2" charset="2"/>
              <a:buChar char="§"/>
              <a:defRPr/>
            </a:pPr>
            <a:r>
              <a:rPr lang="ru-RU" sz="2100" b="1" dirty="0">
                <a:solidFill>
                  <a:schemeClr val="accent1">
                    <a:lumMod val="50000"/>
                  </a:schemeClr>
                </a:solidFill>
                <a:latin typeface="+mn-lt"/>
                <a:cs typeface="Arial" pitchFamily="34" charset="0"/>
              </a:rPr>
              <a:t> </a:t>
            </a:r>
            <a:r>
              <a:rPr lang="ru-RU" sz="2100" dirty="0">
                <a:solidFill>
                  <a:schemeClr val="accent1">
                    <a:lumMod val="50000"/>
                  </a:schemeClr>
                </a:solidFill>
                <a:latin typeface="+mn-lt"/>
                <a:cs typeface="Arial" pitchFamily="34" charset="0"/>
              </a:rPr>
              <a:t>Ежегодно </a:t>
            </a:r>
            <a:r>
              <a:rPr lang="en-US" sz="2100" b="1" dirty="0">
                <a:solidFill>
                  <a:schemeClr val="accent1">
                    <a:lumMod val="50000"/>
                  </a:schemeClr>
                </a:solidFill>
                <a:latin typeface="+mn-lt"/>
                <a:cs typeface="Arial" pitchFamily="34" charset="0"/>
              </a:rPr>
              <a:t>~130 </a:t>
            </a:r>
            <a:r>
              <a:rPr lang="ru-RU" sz="2100" dirty="0">
                <a:solidFill>
                  <a:schemeClr val="accent1">
                    <a:lumMod val="50000"/>
                  </a:schemeClr>
                </a:solidFill>
                <a:latin typeface="+mn-lt"/>
                <a:cs typeface="Arial" pitchFamily="34" charset="0"/>
              </a:rPr>
              <a:t>грантов</a:t>
            </a:r>
          </a:p>
        </p:txBody>
      </p:sp>
      <p:sp>
        <p:nvSpPr>
          <p:cNvPr id="19459" name="Заголовок 1"/>
          <p:cNvSpPr txBox="1">
            <a:spLocks/>
          </p:cNvSpPr>
          <p:nvPr/>
        </p:nvSpPr>
        <p:spPr bwMode="auto">
          <a:xfrm>
            <a:off x="304800" y="354013"/>
            <a:ext cx="8115300" cy="1066800"/>
          </a:xfrm>
          <a:prstGeom prst="rect">
            <a:avLst/>
          </a:prstGeom>
          <a:noFill/>
          <a:ln w="9525">
            <a:noFill/>
            <a:miter lim="800000"/>
            <a:headEnd/>
            <a:tailEnd/>
          </a:ln>
        </p:spPr>
        <p:txBody>
          <a:bodyPr anchor="ctr"/>
          <a:lstStyle/>
          <a:p>
            <a:pPr defTabSz="685800">
              <a:lnSpc>
                <a:spcPct val="90000"/>
              </a:lnSpc>
            </a:pPr>
            <a:r>
              <a:rPr lang="en-US" sz="3700" b="1">
                <a:solidFill>
                  <a:schemeClr val="bg1"/>
                </a:solidFill>
                <a:latin typeface="Calibri Light" pitchFamily="34" charset="0"/>
                <a:cs typeface="Times New Roman" pitchFamily="18" charset="0"/>
              </a:rPr>
              <a:t>THE FULBRIGHT PROGRAM IN RUSSIA</a:t>
            </a:r>
            <a:r>
              <a:rPr lang="ru-RU" sz="3700" b="1">
                <a:solidFill>
                  <a:schemeClr val="bg1"/>
                </a:solidFill>
                <a:latin typeface="Calibri Light" pitchFamily="34" charset="0"/>
                <a:cs typeface="Times New Roman" pitchFamily="18" charset="0"/>
              </a:rPr>
              <a:t> </a:t>
            </a:r>
            <a:r>
              <a:rPr lang="ru-RU" sz="3700">
                <a:solidFill>
                  <a:schemeClr val="bg1"/>
                </a:solidFill>
                <a:latin typeface="Calibri Light" pitchFamily="34" charset="0"/>
                <a:cs typeface="Times New Roman" pitchFamily="18" charset="0"/>
              </a:rPr>
              <a:t>Программа Фулбрайта в России</a:t>
            </a:r>
            <a:endParaRPr lang="ru-RU" sz="3700">
              <a:solidFill>
                <a:schemeClr val="bg1"/>
              </a:solidFill>
              <a:latin typeface="Calibri Light" pitchFamily="34" charset="0"/>
            </a:endParaRPr>
          </a:p>
        </p:txBody>
      </p:sp>
      <p:pic>
        <p:nvPicPr>
          <p:cNvPr id="19460" name="Рисунок 32" descr="Flag-Pins-Russia-USA.jpg"/>
          <p:cNvPicPr>
            <a:picLocks noChangeAspect="1"/>
          </p:cNvPicPr>
          <p:nvPr/>
        </p:nvPicPr>
        <p:blipFill>
          <a:blip r:embed="rId4">
            <a:lum bright="20000"/>
          </a:blip>
          <a:srcRect l="5141" t="9488" r="3777" b="14610"/>
          <a:stretch>
            <a:fillRect/>
          </a:stretch>
        </p:blipFill>
        <p:spPr bwMode="auto">
          <a:xfrm>
            <a:off x="5943600" y="4676775"/>
            <a:ext cx="1903413" cy="1268413"/>
          </a:xfrm>
          <a:prstGeom prst="rect">
            <a:avLst/>
          </a:prstGeom>
          <a:noFill/>
          <a:ln w="9525">
            <a:noFill/>
            <a:miter lim="800000"/>
            <a:headEnd/>
            <a:tailEnd/>
          </a:ln>
        </p:spPr>
      </p:pic>
      <p:sp>
        <p:nvSpPr>
          <p:cNvPr id="19461" name="Rectangle 1"/>
          <p:cNvSpPr>
            <a:spLocks noChangeArrowheads="1"/>
          </p:cNvSpPr>
          <p:nvPr/>
        </p:nvSpPr>
        <p:spPr bwMode="auto">
          <a:xfrm>
            <a:off x="381000" y="4987925"/>
            <a:ext cx="5715000" cy="646113"/>
          </a:xfrm>
          <a:prstGeom prst="rect">
            <a:avLst/>
          </a:prstGeom>
          <a:noFill/>
          <a:ln w="9525">
            <a:noFill/>
            <a:miter lim="800000"/>
            <a:headEnd/>
            <a:tailEnd/>
          </a:ln>
        </p:spPr>
        <p:txBody>
          <a:bodyPr>
            <a:spAutoFit/>
          </a:bodyPr>
          <a:lstStyle/>
          <a:p>
            <a:r>
              <a:rPr lang="ru-RU" b="1" i="1">
                <a:solidFill>
                  <a:srgbClr val="002060"/>
                </a:solidFill>
              </a:rPr>
              <a:t>Россия</a:t>
            </a:r>
            <a:r>
              <a:rPr lang="ru-RU" i="1">
                <a:solidFill>
                  <a:srgbClr val="002060"/>
                </a:solidFill>
              </a:rPr>
              <a:t>                               </a:t>
            </a:r>
            <a:r>
              <a:rPr lang="en-US" i="1">
                <a:solidFill>
                  <a:srgbClr val="002060"/>
                </a:solidFill>
              </a:rPr>
              <a:t>      </a:t>
            </a:r>
            <a:r>
              <a:rPr lang="ru-RU" i="1">
                <a:solidFill>
                  <a:srgbClr val="002060"/>
                </a:solidFill>
              </a:rPr>
              <a:t> </a:t>
            </a:r>
            <a:r>
              <a:rPr lang="ru-RU" b="1" i="1">
                <a:solidFill>
                  <a:srgbClr val="002060"/>
                </a:solidFill>
              </a:rPr>
              <a:t>США</a:t>
            </a:r>
          </a:p>
          <a:p>
            <a:r>
              <a:rPr lang="ru-RU" i="1">
                <a:solidFill>
                  <a:srgbClr val="002060"/>
                </a:solidFill>
              </a:rPr>
              <a:t>    </a:t>
            </a:r>
            <a:r>
              <a:rPr lang="en-US" i="1">
                <a:solidFill>
                  <a:srgbClr val="002060"/>
                </a:solidFill>
              </a:rPr>
              <a:t>~</a:t>
            </a:r>
            <a:r>
              <a:rPr lang="ru-RU" b="1" i="1">
                <a:solidFill>
                  <a:srgbClr val="002060"/>
                </a:solidFill>
              </a:rPr>
              <a:t>1</a:t>
            </a:r>
            <a:r>
              <a:rPr lang="en-US" b="1" i="1">
                <a:solidFill>
                  <a:srgbClr val="002060"/>
                </a:solidFill>
              </a:rPr>
              <a:t>30</a:t>
            </a:r>
            <a:r>
              <a:rPr lang="ru-RU" i="1">
                <a:solidFill>
                  <a:srgbClr val="002060"/>
                </a:solidFill>
              </a:rPr>
              <a:t> человек                      </a:t>
            </a:r>
            <a:r>
              <a:rPr lang="en-US" i="1">
                <a:solidFill>
                  <a:srgbClr val="002060"/>
                </a:solidFill>
              </a:rPr>
              <a:t>       ~</a:t>
            </a:r>
            <a:r>
              <a:rPr lang="en-US" b="1" i="1">
                <a:solidFill>
                  <a:srgbClr val="002060"/>
                </a:solidFill>
              </a:rPr>
              <a:t>70</a:t>
            </a:r>
            <a:r>
              <a:rPr lang="en-US" i="1">
                <a:solidFill>
                  <a:srgbClr val="002060"/>
                </a:solidFill>
              </a:rPr>
              <a:t> </a:t>
            </a:r>
            <a:r>
              <a:rPr lang="ru-RU" i="1">
                <a:solidFill>
                  <a:srgbClr val="002060"/>
                </a:solidFill>
              </a:rPr>
              <a:t>человек</a:t>
            </a:r>
            <a:endParaRPr lang="ru-RU"/>
          </a:p>
        </p:txBody>
      </p:sp>
      <p:cxnSp>
        <p:nvCxnSpPr>
          <p:cNvPr id="7" name="Прямая со стрелкой 13"/>
          <p:cNvCxnSpPr/>
          <p:nvPr/>
        </p:nvCxnSpPr>
        <p:spPr>
          <a:xfrm>
            <a:off x="1985963" y="5199063"/>
            <a:ext cx="1584325" cy="0"/>
          </a:xfrm>
          <a:prstGeom prst="straightConnector1">
            <a:avLst/>
          </a:prstGeom>
          <a:ln w="28575">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8" name="Прямая со стрелкой 17"/>
          <p:cNvCxnSpPr/>
          <p:nvPr/>
        </p:nvCxnSpPr>
        <p:spPr>
          <a:xfrm flipH="1">
            <a:off x="2252663" y="5427663"/>
            <a:ext cx="1512887" cy="0"/>
          </a:xfrm>
          <a:prstGeom prst="straightConnector1">
            <a:avLst/>
          </a:prstGeom>
          <a:ln w="28575">
            <a:solidFill>
              <a:srgbClr val="C0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advTm="575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txBox="1">
            <a:spLocks/>
          </p:cNvSpPr>
          <p:nvPr/>
        </p:nvSpPr>
        <p:spPr bwMode="auto">
          <a:xfrm>
            <a:off x="228600" y="304800"/>
            <a:ext cx="8115300" cy="1066800"/>
          </a:xfrm>
          <a:prstGeom prst="rect">
            <a:avLst/>
          </a:prstGeom>
          <a:noFill/>
          <a:ln w="9525">
            <a:noFill/>
            <a:miter lim="800000"/>
            <a:headEnd/>
            <a:tailEnd/>
          </a:ln>
        </p:spPr>
        <p:txBody>
          <a:bodyPr anchor="ctr"/>
          <a:lstStyle/>
          <a:p>
            <a:pPr defTabSz="685800">
              <a:lnSpc>
                <a:spcPct val="90000"/>
              </a:lnSpc>
            </a:pPr>
            <a:r>
              <a:rPr lang="ru-RU" sz="3700" b="1">
                <a:solidFill>
                  <a:schemeClr val="bg1"/>
                </a:solidFill>
                <a:latin typeface="Calibri Light" pitchFamily="34" charset="0"/>
                <a:cs typeface="Times New Roman" pitchFamily="18" charset="0"/>
              </a:rPr>
              <a:t>Программы Фулбрайта для российских участников 1973-2016 годы</a:t>
            </a:r>
            <a:endParaRPr lang="ru-RU" sz="3700" b="1">
              <a:solidFill>
                <a:schemeClr val="bg1"/>
              </a:solidFill>
              <a:latin typeface="Calibri Light" pitchFamily="34" charset="0"/>
            </a:endParaRPr>
          </a:p>
        </p:txBody>
      </p:sp>
      <p:graphicFrame>
        <p:nvGraphicFramePr>
          <p:cNvPr id="7" name="Диаграмма 1"/>
          <p:cNvGraphicFramePr>
            <a:graphicFrameLocks noGrp="1"/>
          </p:cNvGraphicFramePr>
          <p:nvPr/>
        </p:nvGraphicFramePr>
        <p:xfrm>
          <a:off x="-762000" y="1307372"/>
          <a:ext cx="7772400" cy="4648200"/>
        </p:xfrm>
        <a:graphic>
          <a:graphicData uri="http://schemas.openxmlformats.org/drawingml/2006/chart">
            <c:chart xmlns:c="http://schemas.openxmlformats.org/drawingml/2006/chart" xmlns:r="http://schemas.openxmlformats.org/officeDocument/2006/relationships" r:id="rId2"/>
          </a:graphicData>
        </a:graphic>
      </p:graphicFrame>
      <p:grpSp>
        <p:nvGrpSpPr>
          <p:cNvPr id="21507" name="Group 23"/>
          <p:cNvGrpSpPr>
            <a:grpSpLocks/>
          </p:cNvGrpSpPr>
          <p:nvPr/>
        </p:nvGrpSpPr>
        <p:grpSpPr bwMode="auto">
          <a:xfrm>
            <a:off x="5092700" y="2343150"/>
            <a:ext cx="3898900" cy="2925763"/>
            <a:chOff x="5287578" y="2343692"/>
            <a:chExt cx="3898988" cy="2924997"/>
          </a:xfrm>
        </p:grpSpPr>
        <p:sp>
          <p:nvSpPr>
            <p:cNvPr id="3" name="Rectangle 2"/>
            <p:cNvSpPr/>
            <p:nvPr/>
          </p:nvSpPr>
          <p:spPr>
            <a:xfrm>
              <a:off x="5287578" y="2361150"/>
              <a:ext cx="304807" cy="304720"/>
            </a:xfrm>
            <a:prstGeom prst="rect">
              <a:avLst/>
            </a:prstGeom>
            <a:solidFill>
              <a:srgbClr val="01769D"/>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Rectangle 4"/>
            <p:cNvSpPr/>
            <p:nvPr/>
          </p:nvSpPr>
          <p:spPr>
            <a:xfrm>
              <a:off x="5287578" y="2732528"/>
              <a:ext cx="304807" cy="304720"/>
            </a:xfrm>
            <a:prstGeom prst="rect">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Rectangle 5"/>
            <p:cNvSpPr/>
            <p:nvPr/>
          </p:nvSpPr>
          <p:spPr>
            <a:xfrm>
              <a:off x="5287578" y="3100732"/>
              <a:ext cx="304807" cy="304720"/>
            </a:xfrm>
            <a:prstGeom prst="rect">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Rectangle 7"/>
            <p:cNvSpPr/>
            <p:nvPr/>
          </p:nvSpPr>
          <p:spPr>
            <a:xfrm>
              <a:off x="5287578" y="3468935"/>
              <a:ext cx="304807" cy="304720"/>
            </a:xfrm>
            <a:prstGeom prst="rect">
              <a:avLst/>
            </a:prstGeom>
            <a:solidFill>
              <a:srgbClr val="E14AA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Rectangle 8"/>
            <p:cNvSpPr/>
            <p:nvPr/>
          </p:nvSpPr>
          <p:spPr>
            <a:xfrm>
              <a:off x="5287578" y="3840313"/>
              <a:ext cx="304807" cy="304720"/>
            </a:xfrm>
            <a:prstGeom prst="rect">
              <a:avLst/>
            </a:prstGeom>
            <a:solidFill>
              <a:srgbClr val="BDD7EE"/>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Rectangle 9"/>
            <p:cNvSpPr/>
            <p:nvPr/>
          </p:nvSpPr>
          <p:spPr>
            <a:xfrm>
              <a:off x="5287578" y="4208517"/>
              <a:ext cx="304807" cy="304720"/>
            </a:xfrm>
            <a:prstGeom prst="rect">
              <a:avLst/>
            </a:prstGeom>
            <a:solidFill>
              <a:srgbClr val="385723"/>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Rectangle 10"/>
            <p:cNvSpPr/>
            <p:nvPr/>
          </p:nvSpPr>
          <p:spPr>
            <a:xfrm>
              <a:off x="5287578" y="4571958"/>
              <a:ext cx="304807" cy="304720"/>
            </a:xfrm>
            <a:prstGeom prst="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Rectangle 11"/>
            <p:cNvSpPr/>
            <p:nvPr/>
          </p:nvSpPr>
          <p:spPr>
            <a:xfrm>
              <a:off x="5287578" y="4944924"/>
              <a:ext cx="304807" cy="304720"/>
            </a:xfrm>
            <a:prstGeom prst="rect">
              <a:avLst/>
            </a:prstGeom>
            <a:solidFill>
              <a:srgbClr val="703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TextBox 3"/>
            <p:cNvSpPr txBox="1"/>
            <p:nvPr/>
          </p:nvSpPr>
          <p:spPr>
            <a:xfrm>
              <a:off x="5616198" y="2343692"/>
              <a:ext cx="3076644" cy="338049"/>
            </a:xfrm>
            <a:prstGeom prst="rect">
              <a:avLst/>
            </a:prstGeom>
            <a:noFill/>
          </p:spPr>
          <p:txBody>
            <a:bodyPr wrap="none">
              <a:spAutoFit/>
            </a:bodyPr>
            <a:lstStyle/>
            <a:p>
              <a:pPr>
                <a:defRPr/>
              </a:pPr>
              <a:r>
                <a:rPr lang="ru-RU" sz="1600" dirty="0">
                  <a:solidFill>
                    <a:schemeClr val="accent5">
                      <a:lumMod val="50000"/>
                    </a:schemeClr>
                  </a:solidFill>
                  <a:latin typeface="+mn-lt"/>
                </a:rPr>
                <a:t>Ученые и деятели искусств – 50%</a:t>
              </a:r>
              <a:endParaRPr lang="ru-RU" sz="1600" dirty="0">
                <a:solidFill>
                  <a:schemeClr val="accent5">
                    <a:lumMod val="50000"/>
                  </a:schemeClr>
                </a:solidFill>
                <a:latin typeface="+mn-lt"/>
              </a:endParaRPr>
            </a:p>
          </p:txBody>
        </p:sp>
        <p:sp>
          <p:nvSpPr>
            <p:cNvPr id="17" name="TextBox 16"/>
            <p:cNvSpPr txBox="1"/>
            <p:nvPr/>
          </p:nvSpPr>
          <p:spPr>
            <a:xfrm>
              <a:off x="5625724" y="2716657"/>
              <a:ext cx="2508307" cy="338048"/>
            </a:xfrm>
            <a:prstGeom prst="rect">
              <a:avLst/>
            </a:prstGeom>
            <a:noFill/>
          </p:spPr>
          <p:txBody>
            <a:bodyPr wrap="none">
              <a:spAutoFit/>
            </a:bodyPr>
            <a:lstStyle/>
            <a:p>
              <a:pPr>
                <a:defRPr/>
              </a:pPr>
              <a:r>
                <a:rPr lang="ru-RU" sz="1600" dirty="0">
                  <a:solidFill>
                    <a:schemeClr val="accent5">
                      <a:lumMod val="50000"/>
                    </a:schemeClr>
                  </a:solidFill>
                  <a:latin typeface="+mn-lt"/>
                </a:rPr>
                <a:t>Преподаватели вузов – 6%</a:t>
              </a:r>
              <a:endParaRPr lang="ru-RU" sz="1600" dirty="0">
                <a:solidFill>
                  <a:schemeClr val="accent5">
                    <a:lumMod val="50000"/>
                  </a:schemeClr>
                </a:solidFill>
                <a:latin typeface="+mn-lt"/>
              </a:endParaRPr>
            </a:p>
          </p:txBody>
        </p:sp>
        <p:sp>
          <p:nvSpPr>
            <p:cNvPr id="18" name="TextBox 17"/>
            <p:cNvSpPr txBox="1"/>
            <p:nvPr/>
          </p:nvSpPr>
          <p:spPr>
            <a:xfrm>
              <a:off x="5625724" y="3103906"/>
              <a:ext cx="3157608" cy="338048"/>
            </a:xfrm>
            <a:prstGeom prst="rect">
              <a:avLst/>
            </a:prstGeom>
            <a:noFill/>
          </p:spPr>
          <p:txBody>
            <a:bodyPr wrap="none">
              <a:spAutoFit/>
            </a:bodyPr>
            <a:lstStyle/>
            <a:p>
              <a:pPr>
                <a:defRPr/>
              </a:pPr>
              <a:r>
                <a:rPr lang="ru-RU" sz="1600" dirty="0">
                  <a:solidFill>
                    <a:schemeClr val="accent5">
                      <a:lumMod val="50000"/>
                    </a:schemeClr>
                  </a:solidFill>
                  <a:latin typeface="+mn-lt"/>
                </a:rPr>
                <a:t>Преподаватели англ. </a:t>
              </a:r>
              <a:r>
                <a:rPr lang="ru-RU" sz="1600" dirty="0">
                  <a:solidFill>
                    <a:schemeClr val="accent5">
                      <a:lumMod val="50000"/>
                    </a:schemeClr>
                  </a:solidFill>
                  <a:latin typeface="+mn-lt"/>
                </a:rPr>
                <a:t>я</a:t>
              </a:r>
              <a:r>
                <a:rPr lang="ru-RU" sz="1600" dirty="0">
                  <a:solidFill>
                    <a:schemeClr val="accent5">
                      <a:lumMod val="50000"/>
                    </a:schemeClr>
                  </a:solidFill>
                  <a:latin typeface="+mn-lt"/>
                </a:rPr>
                <a:t>зыка  – 14%</a:t>
              </a:r>
              <a:endParaRPr lang="ru-RU" sz="1600" dirty="0">
                <a:solidFill>
                  <a:schemeClr val="accent5">
                    <a:lumMod val="50000"/>
                  </a:schemeClr>
                </a:solidFill>
                <a:latin typeface="+mn-lt"/>
              </a:endParaRPr>
            </a:p>
          </p:txBody>
        </p:sp>
        <p:sp>
          <p:nvSpPr>
            <p:cNvPr id="19" name="TextBox 18"/>
            <p:cNvSpPr txBox="1"/>
            <p:nvPr/>
          </p:nvSpPr>
          <p:spPr>
            <a:xfrm>
              <a:off x="5638424" y="3453064"/>
              <a:ext cx="3548142" cy="339636"/>
            </a:xfrm>
            <a:prstGeom prst="rect">
              <a:avLst/>
            </a:prstGeom>
            <a:noFill/>
          </p:spPr>
          <p:txBody>
            <a:bodyPr wrap="none">
              <a:spAutoFit/>
            </a:bodyPr>
            <a:lstStyle/>
            <a:p>
              <a:pPr>
                <a:defRPr/>
              </a:pPr>
              <a:r>
                <a:rPr lang="en-US" sz="1600" dirty="0">
                  <a:solidFill>
                    <a:schemeClr val="accent5">
                      <a:lumMod val="50000"/>
                    </a:schemeClr>
                  </a:solidFill>
                  <a:latin typeface="+mn-lt"/>
                </a:rPr>
                <a:t>Ph.D. </a:t>
              </a:r>
              <a:r>
                <a:rPr lang="ru-RU" sz="1600" dirty="0">
                  <a:solidFill>
                    <a:schemeClr val="accent5">
                      <a:lumMod val="50000"/>
                    </a:schemeClr>
                  </a:solidFill>
                  <a:latin typeface="+mn-lt"/>
                </a:rPr>
                <a:t>Программа – 0% (2 </a:t>
              </a:r>
              <a:r>
                <a:rPr lang="ru-RU" sz="1600" dirty="0" err="1">
                  <a:solidFill>
                    <a:schemeClr val="accent5">
                      <a:lumMod val="50000"/>
                    </a:schemeClr>
                  </a:solidFill>
                  <a:latin typeface="+mn-lt"/>
                </a:rPr>
                <a:t>уч</a:t>
              </a:r>
              <a:r>
                <a:rPr lang="en-US" sz="1600" dirty="0">
                  <a:solidFill>
                    <a:schemeClr val="accent5">
                      <a:lumMod val="50000"/>
                    </a:schemeClr>
                  </a:solidFill>
                  <a:latin typeface="+mn-lt"/>
                </a:rPr>
                <a:t>.</a:t>
              </a:r>
              <a:r>
                <a:rPr lang="ru-RU" sz="1600" dirty="0">
                  <a:solidFill>
                    <a:schemeClr val="accent5">
                      <a:lumMod val="50000"/>
                    </a:schemeClr>
                  </a:solidFill>
                  <a:latin typeface="+mn-lt"/>
                </a:rPr>
                <a:t>)</a:t>
              </a:r>
              <a:r>
                <a:rPr lang="en-US" sz="1600" dirty="0">
                  <a:solidFill>
                    <a:schemeClr val="accent5">
                      <a:lumMod val="50000"/>
                    </a:schemeClr>
                  </a:solidFill>
                  <a:latin typeface="+mn-lt"/>
                </a:rPr>
                <a:t> </a:t>
              </a:r>
              <a:r>
                <a:rPr lang="en-US" sz="1600" dirty="0">
                  <a:solidFill>
                    <a:schemeClr val="accent5">
                      <a:lumMod val="50000"/>
                    </a:schemeClr>
                  </a:solidFill>
                  <a:latin typeface="+mn-lt"/>
                </a:rPr>
                <a:t>/ </a:t>
              </a:r>
              <a:r>
                <a:rPr lang="ru-RU" sz="1600" dirty="0">
                  <a:solidFill>
                    <a:schemeClr val="accent5">
                      <a:lumMod val="50000"/>
                    </a:schemeClr>
                  </a:solidFill>
                  <a:latin typeface="+mn-lt"/>
                </a:rPr>
                <a:t>закрыта</a:t>
              </a:r>
              <a:endParaRPr lang="ru-RU" sz="1600" dirty="0">
                <a:solidFill>
                  <a:schemeClr val="accent5">
                    <a:lumMod val="50000"/>
                  </a:schemeClr>
                </a:solidFill>
                <a:latin typeface="+mn-lt"/>
              </a:endParaRPr>
            </a:p>
          </p:txBody>
        </p:sp>
        <p:sp>
          <p:nvSpPr>
            <p:cNvPr id="20" name="TextBox 19"/>
            <p:cNvSpPr txBox="1"/>
            <p:nvPr/>
          </p:nvSpPr>
          <p:spPr>
            <a:xfrm>
              <a:off x="5638424" y="3833965"/>
              <a:ext cx="3248098" cy="338048"/>
            </a:xfrm>
            <a:prstGeom prst="rect">
              <a:avLst/>
            </a:prstGeom>
            <a:noFill/>
          </p:spPr>
          <p:txBody>
            <a:bodyPr wrap="none">
              <a:spAutoFit/>
            </a:bodyPr>
            <a:lstStyle/>
            <a:p>
              <a:pPr>
                <a:defRPr/>
              </a:pPr>
              <a:r>
                <a:rPr lang="ru-RU" sz="1600" dirty="0">
                  <a:solidFill>
                    <a:schemeClr val="accent5">
                      <a:lumMod val="50000"/>
                    </a:schemeClr>
                  </a:solidFill>
                  <a:latin typeface="+mn-lt"/>
                </a:rPr>
                <a:t>Ученые по программе </a:t>
              </a:r>
              <a:r>
                <a:rPr lang="en-US" sz="1600" dirty="0">
                  <a:solidFill>
                    <a:schemeClr val="accent5">
                      <a:lumMod val="50000"/>
                    </a:schemeClr>
                  </a:solidFill>
                  <a:latin typeface="+mn-lt"/>
                </a:rPr>
                <a:t>Kennan – 3%</a:t>
              </a:r>
              <a:endParaRPr lang="ru-RU" sz="1600" dirty="0">
                <a:solidFill>
                  <a:schemeClr val="accent5">
                    <a:lumMod val="50000"/>
                  </a:schemeClr>
                </a:solidFill>
                <a:latin typeface="+mn-lt"/>
              </a:endParaRPr>
            </a:p>
          </p:txBody>
        </p:sp>
        <p:sp>
          <p:nvSpPr>
            <p:cNvPr id="21" name="TextBox 20"/>
            <p:cNvSpPr txBox="1"/>
            <p:nvPr/>
          </p:nvSpPr>
          <p:spPr>
            <a:xfrm>
              <a:off x="5616198" y="4119640"/>
              <a:ext cx="3500516" cy="584047"/>
            </a:xfrm>
            <a:prstGeom prst="rect">
              <a:avLst/>
            </a:prstGeom>
            <a:noFill/>
          </p:spPr>
          <p:txBody>
            <a:bodyPr wrap="none">
              <a:spAutoFit/>
            </a:bodyPr>
            <a:lstStyle/>
            <a:p>
              <a:pPr>
                <a:defRPr/>
              </a:pPr>
              <a:r>
                <a:rPr lang="ru-RU" sz="1600" dirty="0">
                  <a:solidFill>
                    <a:schemeClr val="accent5">
                      <a:lumMod val="50000"/>
                    </a:schemeClr>
                  </a:solidFill>
                  <a:latin typeface="+mn-lt"/>
                </a:rPr>
                <a:t>Сотрудники международных отделов </a:t>
              </a:r>
            </a:p>
            <a:p>
              <a:pPr>
                <a:defRPr/>
              </a:pPr>
              <a:r>
                <a:rPr lang="ru-RU" sz="1600" dirty="0">
                  <a:solidFill>
                    <a:schemeClr val="accent5">
                      <a:lumMod val="50000"/>
                    </a:schemeClr>
                  </a:solidFill>
                  <a:latin typeface="+mn-lt"/>
                </a:rPr>
                <a:t>в</a:t>
              </a:r>
              <a:r>
                <a:rPr lang="ru-RU" sz="1600" dirty="0">
                  <a:solidFill>
                    <a:schemeClr val="accent5">
                      <a:lumMod val="50000"/>
                    </a:schemeClr>
                  </a:solidFill>
                  <a:latin typeface="+mn-lt"/>
                </a:rPr>
                <a:t>узов </a:t>
              </a:r>
              <a:r>
                <a:rPr lang="en-US" sz="1600" dirty="0">
                  <a:solidFill>
                    <a:schemeClr val="accent5">
                      <a:lumMod val="50000"/>
                    </a:schemeClr>
                  </a:solidFill>
                  <a:latin typeface="+mn-lt"/>
                </a:rPr>
                <a:t>– 3%</a:t>
              </a:r>
              <a:endParaRPr lang="ru-RU" sz="1600" dirty="0">
                <a:solidFill>
                  <a:schemeClr val="accent5">
                    <a:lumMod val="50000"/>
                  </a:schemeClr>
                </a:solidFill>
                <a:latin typeface="+mn-lt"/>
              </a:endParaRPr>
            </a:p>
          </p:txBody>
        </p:sp>
        <p:sp>
          <p:nvSpPr>
            <p:cNvPr id="22" name="TextBox 21"/>
            <p:cNvSpPr txBox="1"/>
            <p:nvPr/>
          </p:nvSpPr>
          <p:spPr>
            <a:xfrm>
              <a:off x="5616198" y="4564024"/>
              <a:ext cx="2636897" cy="338048"/>
            </a:xfrm>
            <a:prstGeom prst="rect">
              <a:avLst/>
            </a:prstGeom>
            <a:noFill/>
          </p:spPr>
          <p:txBody>
            <a:bodyPr wrap="none">
              <a:spAutoFit/>
            </a:bodyPr>
            <a:lstStyle/>
            <a:p>
              <a:pPr>
                <a:defRPr/>
              </a:pPr>
              <a:r>
                <a:rPr lang="ru-RU" sz="1600" dirty="0">
                  <a:solidFill>
                    <a:schemeClr val="accent5">
                      <a:lumMod val="50000"/>
                    </a:schemeClr>
                  </a:solidFill>
                  <a:latin typeface="+mn-lt"/>
                </a:rPr>
                <a:t>Приглашенные ученые </a:t>
              </a:r>
              <a:r>
                <a:rPr lang="en-US" sz="1600" dirty="0">
                  <a:solidFill>
                    <a:schemeClr val="accent5">
                      <a:lumMod val="50000"/>
                    </a:schemeClr>
                  </a:solidFill>
                  <a:latin typeface="+mn-lt"/>
                </a:rPr>
                <a:t>– </a:t>
              </a:r>
              <a:r>
                <a:rPr lang="ru-RU" sz="1600" dirty="0">
                  <a:solidFill>
                    <a:schemeClr val="accent5">
                      <a:lumMod val="50000"/>
                    </a:schemeClr>
                  </a:solidFill>
                  <a:latin typeface="+mn-lt"/>
                </a:rPr>
                <a:t>2</a:t>
              </a:r>
              <a:r>
                <a:rPr lang="en-US" sz="1600" dirty="0">
                  <a:solidFill>
                    <a:schemeClr val="accent5">
                      <a:lumMod val="50000"/>
                    </a:schemeClr>
                  </a:solidFill>
                  <a:latin typeface="+mn-lt"/>
                </a:rPr>
                <a:t>%</a:t>
              </a:r>
              <a:endParaRPr lang="ru-RU" sz="1600" dirty="0">
                <a:solidFill>
                  <a:schemeClr val="accent5">
                    <a:lumMod val="50000"/>
                  </a:schemeClr>
                </a:solidFill>
                <a:latin typeface="+mn-lt"/>
              </a:endParaRPr>
            </a:p>
          </p:txBody>
        </p:sp>
        <p:sp>
          <p:nvSpPr>
            <p:cNvPr id="23" name="TextBox 22"/>
            <p:cNvSpPr txBox="1"/>
            <p:nvPr/>
          </p:nvSpPr>
          <p:spPr>
            <a:xfrm>
              <a:off x="5616198" y="4930640"/>
              <a:ext cx="2686111" cy="338049"/>
            </a:xfrm>
            <a:prstGeom prst="rect">
              <a:avLst/>
            </a:prstGeom>
            <a:noFill/>
          </p:spPr>
          <p:txBody>
            <a:bodyPr wrap="none">
              <a:spAutoFit/>
            </a:bodyPr>
            <a:lstStyle/>
            <a:p>
              <a:pPr>
                <a:defRPr/>
              </a:pPr>
              <a:r>
                <a:rPr lang="ru-RU" sz="1600" dirty="0">
                  <a:solidFill>
                    <a:schemeClr val="accent5">
                      <a:lumMod val="50000"/>
                    </a:schemeClr>
                  </a:solidFill>
                  <a:latin typeface="+mn-lt"/>
                </a:rPr>
                <a:t>Студенты и аспиранты </a:t>
              </a:r>
              <a:r>
                <a:rPr lang="en-US" sz="1600" dirty="0">
                  <a:solidFill>
                    <a:schemeClr val="accent5">
                      <a:lumMod val="50000"/>
                    </a:schemeClr>
                  </a:solidFill>
                  <a:latin typeface="+mn-lt"/>
                </a:rPr>
                <a:t>– </a:t>
              </a:r>
              <a:r>
                <a:rPr lang="ru-RU" sz="1600" dirty="0">
                  <a:solidFill>
                    <a:schemeClr val="accent5">
                      <a:lumMod val="50000"/>
                    </a:schemeClr>
                  </a:solidFill>
                  <a:latin typeface="+mn-lt"/>
                </a:rPr>
                <a:t>22</a:t>
              </a:r>
              <a:r>
                <a:rPr lang="en-US" sz="1600" dirty="0">
                  <a:solidFill>
                    <a:schemeClr val="accent5">
                      <a:lumMod val="50000"/>
                    </a:schemeClr>
                  </a:solidFill>
                  <a:latin typeface="+mn-lt"/>
                </a:rPr>
                <a:t>%</a:t>
              </a:r>
              <a:endParaRPr lang="ru-RU" sz="1600" dirty="0">
                <a:solidFill>
                  <a:schemeClr val="accent5">
                    <a:lumMod val="50000"/>
                  </a:schemeClr>
                </a:solidFill>
                <a:latin typeface="+mn-lt"/>
              </a:endParaRPr>
            </a:p>
          </p:txBody>
        </p:sp>
      </p:gr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828800"/>
            <a:ext cx="8229600" cy="4419600"/>
          </a:xfrm>
        </p:spPr>
        <p:txBody>
          <a:bodyPr/>
          <a:lstStyle/>
          <a:p>
            <a:pPr marL="452628" indent="-342900" fontAlgn="auto">
              <a:spcAft>
                <a:spcPts val="0"/>
              </a:spcAft>
              <a:buFont typeface="Wingdings" panose="05000000000000000000" pitchFamily="2" charset="2"/>
              <a:buChar char="§"/>
              <a:defRPr/>
            </a:pPr>
            <a:r>
              <a:rPr lang="ru-RU" b="1" dirty="0" smtClean="0">
                <a:solidFill>
                  <a:schemeClr val="accent1">
                    <a:lumMod val="75000"/>
                  </a:schemeClr>
                </a:solidFill>
              </a:rPr>
              <a:t>Для выпускников вузов </a:t>
            </a:r>
            <a:r>
              <a:rPr lang="en-US" b="1" dirty="0" smtClean="0">
                <a:solidFill>
                  <a:schemeClr val="accent1">
                    <a:lumMod val="75000"/>
                  </a:schemeClr>
                </a:solidFill>
              </a:rPr>
              <a:t>(VGS)</a:t>
            </a:r>
          </a:p>
          <a:p>
            <a:pPr marL="736092" lvl="1" indent="-285750" fontAlgn="auto">
              <a:spcBef>
                <a:spcPts val="324"/>
              </a:spcBef>
              <a:spcAft>
                <a:spcPts val="0"/>
              </a:spcAft>
              <a:buFont typeface="Arial" panose="020B0604020202020204" pitchFamily="34" charset="0"/>
              <a:buChar char="•"/>
              <a:defRPr/>
            </a:pPr>
            <a:r>
              <a:rPr lang="ru-RU" b="1" dirty="0" smtClean="0"/>
              <a:t>Магистерская/аспирантская программа</a:t>
            </a:r>
            <a:endParaRPr lang="en-US" b="1" dirty="0" smtClean="0"/>
          </a:p>
          <a:p>
            <a:pPr marL="452628" indent="-342900" fontAlgn="auto">
              <a:spcAft>
                <a:spcPts val="0"/>
              </a:spcAft>
              <a:buFont typeface="Wingdings" panose="05000000000000000000" pitchFamily="2" charset="2"/>
              <a:buChar char="§"/>
              <a:defRPr/>
            </a:pPr>
            <a:r>
              <a:rPr lang="ru-RU" b="1" dirty="0" smtClean="0">
                <a:solidFill>
                  <a:schemeClr val="accent1">
                    <a:lumMod val="75000"/>
                  </a:schemeClr>
                </a:solidFill>
              </a:rPr>
              <a:t>Для преподавателей английского языка</a:t>
            </a:r>
            <a:r>
              <a:rPr lang="en-US" b="1" dirty="0" smtClean="0">
                <a:solidFill>
                  <a:schemeClr val="accent1">
                    <a:lumMod val="75000"/>
                  </a:schemeClr>
                </a:solidFill>
              </a:rPr>
              <a:t> (FLTA)</a:t>
            </a:r>
            <a:endParaRPr lang="ru-RU" b="1" dirty="0" smtClean="0">
              <a:solidFill>
                <a:schemeClr val="accent1">
                  <a:lumMod val="75000"/>
                </a:schemeClr>
              </a:solidFill>
            </a:endParaRPr>
          </a:p>
          <a:p>
            <a:pPr marL="736092" lvl="1" indent="-285750" fontAlgn="auto">
              <a:spcBef>
                <a:spcPts val="324"/>
              </a:spcBef>
              <a:spcAft>
                <a:spcPts val="0"/>
              </a:spcAft>
              <a:buFont typeface="Arial" panose="020B0604020202020204" pitchFamily="34" charset="0"/>
              <a:buChar char="•"/>
              <a:defRPr/>
            </a:pPr>
            <a:r>
              <a:rPr lang="ru-RU" b="1" dirty="0" smtClean="0"/>
              <a:t>Программа для российских преподавателей английского языка</a:t>
            </a:r>
            <a:endParaRPr lang="ru-RU" dirty="0" smtClean="0"/>
          </a:p>
          <a:p>
            <a:pPr marL="452628" indent="-342900" fontAlgn="auto">
              <a:spcAft>
                <a:spcPts val="0"/>
              </a:spcAft>
              <a:buFont typeface="Wingdings" panose="05000000000000000000" pitchFamily="2" charset="2"/>
              <a:buChar char="§"/>
              <a:defRPr/>
            </a:pPr>
            <a:r>
              <a:rPr lang="ru-RU" b="1" dirty="0" smtClean="0">
                <a:solidFill>
                  <a:schemeClr val="accent1">
                    <a:lumMod val="75000"/>
                  </a:schemeClr>
                </a:solidFill>
              </a:rPr>
              <a:t>Для ученых и преподавателей вузов</a:t>
            </a:r>
            <a:r>
              <a:rPr lang="en-US" b="1" dirty="0" smtClean="0">
                <a:solidFill>
                  <a:schemeClr val="accent1">
                    <a:lumMod val="75000"/>
                  </a:schemeClr>
                </a:solidFill>
              </a:rPr>
              <a:t> </a:t>
            </a:r>
            <a:endParaRPr lang="ru-RU" b="1" dirty="0" smtClean="0">
              <a:solidFill>
                <a:schemeClr val="accent1">
                  <a:lumMod val="75000"/>
                </a:schemeClr>
              </a:solidFill>
            </a:endParaRPr>
          </a:p>
          <a:p>
            <a:pPr marL="736092" lvl="1" indent="-285750" fontAlgn="auto">
              <a:spcBef>
                <a:spcPts val="324"/>
              </a:spcBef>
              <a:spcAft>
                <a:spcPts val="0"/>
              </a:spcAft>
              <a:buFont typeface="Arial" panose="020B0604020202020204" pitchFamily="34" charset="0"/>
              <a:buChar char="•"/>
              <a:defRPr/>
            </a:pPr>
            <a:r>
              <a:rPr lang="ru-RU" b="1" dirty="0" smtClean="0"/>
              <a:t>Грант для преподавателей вузов</a:t>
            </a:r>
            <a:r>
              <a:rPr lang="en-US" b="1" dirty="0" smtClean="0"/>
              <a:t> (FFDP)</a:t>
            </a:r>
            <a:endParaRPr lang="ru-RU" b="1" dirty="0" smtClean="0"/>
          </a:p>
          <a:p>
            <a:pPr marL="736092" lvl="1" indent="-285750" fontAlgn="auto">
              <a:spcBef>
                <a:spcPts val="324"/>
              </a:spcBef>
              <a:spcAft>
                <a:spcPts val="0"/>
              </a:spcAft>
              <a:buFont typeface="Arial" panose="020B0604020202020204" pitchFamily="34" charset="0"/>
              <a:buChar char="•"/>
              <a:defRPr/>
            </a:pPr>
            <a:r>
              <a:rPr lang="ru-RU" b="1" dirty="0" smtClean="0"/>
              <a:t>Программа для ученых и деятелей искусств</a:t>
            </a:r>
          </a:p>
          <a:p>
            <a:pPr marL="452628" indent="-342900" fontAlgn="auto">
              <a:spcAft>
                <a:spcPts val="0"/>
              </a:spcAft>
              <a:buFont typeface="Wingdings" panose="05000000000000000000" pitchFamily="2" charset="2"/>
              <a:buChar char="§"/>
              <a:defRPr/>
            </a:pPr>
            <a:r>
              <a:rPr lang="ru-RU" b="1" dirty="0" smtClean="0">
                <a:solidFill>
                  <a:schemeClr val="accent1">
                    <a:lumMod val="75000"/>
                  </a:schemeClr>
                </a:solidFill>
              </a:rPr>
              <a:t>Для сотрудников международных отделов</a:t>
            </a:r>
            <a:r>
              <a:rPr lang="en-US" b="1" dirty="0" smtClean="0">
                <a:solidFill>
                  <a:schemeClr val="accent1">
                    <a:lumMod val="75000"/>
                  </a:schemeClr>
                </a:solidFill>
              </a:rPr>
              <a:t> </a:t>
            </a:r>
            <a:r>
              <a:rPr lang="ru-RU" b="1" dirty="0" smtClean="0">
                <a:solidFill>
                  <a:schemeClr val="accent1">
                    <a:lumMod val="75000"/>
                  </a:schemeClr>
                </a:solidFill>
              </a:rPr>
              <a:t>вузов </a:t>
            </a:r>
            <a:r>
              <a:rPr lang="en-US" b="1" dirty="0" smtClean="0">
                <a:solidFill>
                  <a:schemeClr val="accent1">
                    <a:lumMod val="75000"/>
                  </a:schemeClr>
                </a:solidFill>
              </a:rPr>
              <a:t>(RIEA)</a:t>
            </a:r>
            <a:endParaRPr lang="ru-RU" b="1" dirty="0" smtClean="0">
              <a:solidFill>
                <a:schemeClr val="accent1">
                  <a:lumMod val="75000"/>
                </a:schemeClr>
              </a:solidFill>
            </a:endParaRPr>
          </a:p>
          <a:p>
            <a:pPr marL="736092" lvl="1" indent="-285750" fontAlgn="auto">
              <a:spcBef>
                <a:spcPts val="324"/>
              </a:spcBef>
              <a:spcAft>
                <a:spcPts val="0"/>
              </a:spcAft>
              <a:buFont typeface="Arial" panose="020B0604020202020204" pitchFamily="34" charset="0"/>
              <a:buChar char="•"/>
              <a:defRPr/>
            </a:pPr>
            <a:r>
              <a:rPr lang="ru-RU" b="1" dirty="0" smtClean="0"/>
              <a:t>Программа для специалистов, занимающихся приемом иностранных студентов и преподавателей</a:t>
            </a:r>
            <a:endParaRPr lang="ru-RU" b="1" dirty="0" smtClean="0">
              <a:solidFill>
                <a:schemeClr val="accent1">
                  <a:lumMod val="75000"/>
                </a:schemeClr>
              </a:solidFill>
            </a:endParaRPr>
          </a:p>
          <a:p>
            <a:pPr marL="452628" indent="-342900" fontAlgn="auto">
              <a:spcAft>
                <a:spcPts val="0"/>
              </a:spcAft>
              <a:buFont typeface="Wingdings" panose="05000000000000000000" pitchFamily="2" charset="2"/>
              <a:buChar char="§"/>
              <a:defRPr/>
            </a:pPr>
            <a:r>
              <a:rPr lang="ru-RU" b="1" dirty="0" smtClean="0">
                <a:solidFill>
                  <a:schemeClr val="accent1">
                    <a:lumMod val="75000"/>
                  </a:schemeClr>
                </a:solidFill>
              </a:rPr>
              <a:t>Для российских вузов</a:t>
            </a:r>
          </a:p>
          <a:p>
            <a:pPr marL="793242" lvl="1" indent="-342900" fontAlgn="auto">
              <a:spcBef>
                <a:spcPts val="324"/>
              </a:spcBef>
              <a:spcAft>
                <a:spcPts val="0"/>
              </a:spcAft>
              <a:buFont typeface="Arial" panose="020B0604020202020204" pitchFamily="34" charset="0"/>
              <a:buChar char="•"/>
              <a:defRPr/>
            </a:pPr>
            <a:r>
              <a:rPr lang="ru-RU" sz="1900" b="1" dirty="0" smtClean="0"/>
              <a:t>Прием ассистентов преподавателей английского языка</a:t>
            </a:r>
          </a:p>
          <a:p>
            <a:pPr marL="793242" lvl="1" indent="-342900" fontAlgn="auto">
              <a:spcBef>
                <a:spcPts val="324"/>
              </a:spcBef>
              <a:spcAft>
                <a:spcPts val="0"/>
              </a:spcAft>
              <a:buFont typeface="Arial" panose="020B0604020202020204" pitchFamily="34" charset="0"/>
              <a:buChar char="•"/>
              <a:defRPr/>
            </a:pPr>
            <a:r>
              <a:rPr lang="ru-RU" sz="1900" b="1" dirty="0" smtClean="0"/>
              <a:t>Прием</a:t>
            </a:r>
            <a:r>
              <a:rPr lang="en-US" sz="1900" b="1" dirty="0" smtClean="0"/>
              <a:t> </a:t>
            </a:r>
            <a:r>
              <a:rPr lang="es-US" sz="1900" b="1" dirty="0" smtClean="0"/>
              <a:t>Fulbright </a:t>
            </a:r>
            <a:r>
              <a:rPr lang="es-US" sz="1900" b="1" dirty="0" err="1" smtClean="0"/>
              <a:t>Specialists</a:t>
            </a:r>
            <a:endParaRPr lang="ru-RU" sz="1900" b="1" dirty="0" smtClean="0"/>
          </a:p>
        </p:txBody>
      </p:sp>
      <p:sp>
        <p:nvSpPr>
          <p:cNvPr id="5" name="Rectangle 4"/>
          <p:cNvSpPr/>
          <p:nvPr/>
        </p:nvSpPr>
        <p:spPr>
          <a:xfrm>
            <a:off x="0" y="457200"/>
            <a:ext cx="9144000" cy="769938"/>
          </a:xfrm>
          <a:prstGeom prst="rect">
            <a:avLst/>
          </a:prstGeom>
          <a:noFill/>
        </p:spPr>
        <p:txBody>
          <a:bodyPr>
            <a:spAutoFit/>
          </a:bodyPr>
          <a:lstStyle/>
          <a:p>
            <a:pPr lvl="1" fontAlgn="auto">
              <a:spcBef>
                <a:spcPts val="0"/>
              </a:spcBef>
              <a:spcAft>
                <a:spcPts val="0"/>
              </a:spcAft>
              <a:defRPr/>
            </a:pPr>
            <a:r>
              <a:rPr lang="ru-RU" sz="4400" b="1" dirty="0">
                <a:ln w="0"/>
                <a:solidFill>
                  <a:schemeClr val="bg1"/>
                </a:solidFill>
                <a:latin typeface="+mj-lt"/>
                <a:cs typeface="+mn-cs"/>
              </a:rPr>
              <a:t>Для кого наши программы?</a:t>
            </a:r>
            <a:endParaRPr lang="en-US" sz="4400" b="1" dirty="0">
              <a:ln w="0"/>
              <a:solidFill>
                <a:schemeClr val="bg1"/>
              </a:solidFill>
              <a:latin typeface="+mj-lt"/>
              <a:cs typeface="+mn-cs"/>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a:xfrm>
            <a:off x="17463" y="530225"/>
            <a:ext cx="9126537" cy="701675"/>
          </a:xfrm>
        </p:spPr>
        <p:txBody>
          <a:bodyPr>
            <a:spAutoFit/>
          </a:bodyPr>
          <a:lstStyle/>
          <a:p>
            <a:r>
              <a:rPr lang="en-US" sz="4400" b="1" smtClean="0">
                <a:solidFill>
                  <a:schemeClr val="bg1"/>
                </a:solidFill>
              </a:rPr>
              <a:t>   </a:t>
            </a:r>
            <a:r>
              <a:rPr lang="ru-RU" sz="4400" b="1" smtClean="0">
                <a:solidFill>
                  <a:schemeClr val="bg1"/>
                </a:solidFill>
              </a:rPr>
              <a:t>Что включают все наши гранты?</a:t>
            </a:r>
            <a:endParaRPr lang="en-US" sz="4400" b="1" smtClean="0">
              <a:solidFill>
                <a:schemeClr val="bg1"/>
              </a:solidFill>
            </a:endParaRPr>
          </a:p>
        </p:txBody>
      </p:sp>
      <p:sp>
        <p:nvSpPr>
          <p:cNvPr id="2" name="Content Placeholder 1"/>
          <p:cNvSpPr>
            <a:spLocks noGrp="1"/>
          </p:cNvSpPr>
          <p:nvPr>
            <p:ph idx="1"/>
          </p:nvPr>
        </p:nvSpPr>
        <p:spPr>
          <a:xfrm>
            <a:off x="457200" y="2630488"/>
            <a:ext cx="8229600" cy="3154362"/>
          </a:xfrm>
        </p:spPr>
        <p:txBody>
          <a:bodyPr/>
          <a:lstStyle/>
          <a:p>
            <a:pPr fontAlgn="auto">
              <a:spcAft>
                <a:spcPts val="0"/>
              </a:spcAft>
              <a:buClr>
                <a:schemeClr val="accent1">
                  <a:lumMod val="75000"/>
                </a:schemeClr>
              </a:buClr>
              <a:buFont typeface="Wingdings" panose="05000000000000000000" pitchFamily="2" charset="2"/>
              <a:buChar char="§"/>
              <a:defRPr/>
            </a:pPr>
            <a:endParaRPr lang="ru-RU" sz="2800" u="sng" dirty="0" smtClean="0"/>
          </a:p>
          <a:p>
            <a:pPr fontAlgn="auto">
              <a:spcAft>
                <a:spcPts val="0"/>
              </a:spcAft>
              <a:buClr>
                <a:schemeClr val="accent1">
                  <a:lumMod val="75000"/>
                </a:schemeClr>
              </a:buClr>
              <a:buFont typeface="Wingdings" panose="05000000000000000000" pitchFamily="2" charset="2"/>
              <a:buChar char="§"/>
              <a:defRPr/>
            </a:pPr>
            <a:r>
              <a:rPr lang="ru-RU" sz="2800" dirty="0" smtClean="0"/>
              <a:t>Оплату транспортных расходов </a:t>
            </a:r>
          </a:p>
          <a:p>
            <a:pPr fontAlgn="auto">
              <a:spcAft>
                <a:spcPts val="0"/>
              </a:spcAft>
              <a:buClr>
                <a:schemeClr val="accent1">
                  <a:lumMod val="75000"/>
                </a:schemeClr>
              </a:buClr>
              <a:buFont typeface="Wingdings" panose="05000000000000000000" pitchFamily="2" charset="2"/>
              <a:buChar char="§"/>
              <a:defRPr/>
            </a:pPr>
            <a:endParaRPr lang="ru-RU" sz="2800" dirty="0" smtClean="0"/>
          </a:p>
          <a:p>
            <a:pPr fontAlgn="auto">
              <a:spcAft>
                <a:spcPts val="0"/>
              </a:spcAft>
              <a:buClr>
                <a:schemeClr val="accent1">
                  <a:lumMod val="75000"/>
                </a:schemeClr>
              </a:buClr>
              <a:buFont typeface="Wingdings" panose="05000000000000000000" pitchFamily="2" charset="2"/>
              <a:buChar char="§"/>
              <a:defRPr/>
            </a:pPr>
            <a:r>
              <a:rPr lang="ru-RU" sz="2800" dirty="0" smtClean="0"/>
              <a:t>Ограниченную медицинскую страховку </a:t>
            </a:r>
          </a:p>
          <a:p>
            <a:pPr fontAlgn="auto">
              <a:spcAft>
                <a:spcPts val="0"/>
              </a:spcAft>
              <a:buClr>
                <a:schemeClr val="accent1">
                  <a:lumMod val="75000"/>
                </a:schemeClr>
              </a:buClr>
              <a:buFont typeface="Wingdings" panose="05000000000000000000" pitchFamily="2" charset="2"/>
              <a:buChar char="§"/>
              <a:defRPr/>
            </a:pPr>
            <a:endParaRPr lang="ru-RU" sz="2800" dirty="0" smtClean="0"/>
          </a:p>
          <a:p>
            <a:pPr fontAlgn="auto">
              <a:spcAft>
                <a:spcPts val="0"/>
              </a:spcAft>
              <a:buClr>
                <a:schemeClr val="accent1">
                  <a:lumMod val="75000"/>
                </a:schemeClr>
              </a:buClr>
              <a:buFont typeface="Wingdings" panose="05000000000000000000" pitchFamily="2" charset="2"/>
              <a:buChar char="§"/>
              <a:defRPr/>
            </a:pPr>
            <a:r>
              <a:rPr lang="ru-RU" sz="2800" dirty="0" smtClean="0"/>
              <a:t>Ежемесячную стипендию</a:t>
            </a:r>
          </a:p>
        </p:txBody>
      </p:sp>
      <p:pic>
        <p:nvPicPr>
          <p:cNvPr id="24579" name="Picture 2" descr="C:\Program Files\Microsoft Expression\MEDIA\CAGCAT10\j0293234.wmf"/>
          <p:cNvPicPr>
            <a:picLocks noChangeAspect="1" noChangeArrowheads="1"/>
          </p:cNvPicPr>
          <p:nvPr/>
        </p:nvPicPr>
        <p:blipFill>
          <a:blip r:embed="rId3"/>
          <a:srcRect/>
          <a:stretch>
            <a:fillRect/>
          </a:stretch>
        </p:blipFill>
        <p:spPr bwMode="auto">
          <a:xfrm>
            <a:off x="6854825" y="2841625"/>
            <a:ext cx="1219200" cy="900113"/>
          </a:xfrm>
          <a:prstGeom prst="rect">
            <a:avLst/>
          </a:prstGeom>
          <a:noFill/>
          <a:ln w="9525">
            <a:noFill/>
            <a:miter lim="800000"/>
            <a:headEnd/>
            <a:tailEnd/>
          </a:ln>
        </p:spPr>
      </p:pic>
      <p:pic>
        <p:nvPicPr>
          <p:cNvPr id="24580" name="Picture 3" descr="C:\Users\dash\AppData\Local\Microsoft\Windows\Temporary Internet Files\Content.IE5\F53ZDWN0\MCj04339360000[1].png"/>
          <p:cNvPicPr>
            <a:picLocks noChangeAspect="1" noChangeArrowheads="1"/>
          </p:cNvPicPr>
          <p:nvPr/>
        </p:nvPicPr>
        <p:blipFill>
          <a:blip r:embed="rId4"/>
          <a:srcRect/>
          <a:stretch>
            <a:fillRect/>
          </a:stretch>
        </p:blipFill>
        <p:spPr bwMode="auto">
          <a:xfrm>
            <a:off x="7159625" y="3848100"/>
            <a:ext cx="914400" cy="914400"/>
          </a:xfrm>
          <a:prstGeom prst="rect">
            <a:avLst/>
          </a:prstGeom>
          <a:noFill/>
          <a:ln w="9525">
            <a:noFill/>
            <a:miter lim="800000"/>
            <a:headEnd/>
            <a:tailEnd/>
          </a:ln>
        </p:spPr>
      </p:pic>
      <p:pic>
        <p:nvPicPr>
          <p:cNvPr id="24581" name="Picture 4" descr="C:\Program Files\Microsoft Expression\MEDIA\CAGCAT10\j0185604.wmf"/>
          <p:cNvPicPr>
            <a:picLocks noChangeAspect="1" noChangeArrowheads="1"/>
          </p:cNvPicPr>
          <p:nvPr/>
        </p:nvPicPr>
        <p:blipFill>
          <a:blip r:embed="rId5"/>
          <a:srcRect/>
          <a:stretch>
            <a:fillRect/>
          </a:stretch>
        </p:blipFill>
        <p:spPr bwMode="auto">
          <a:xfrm>
            <a:off x="7205663" y="4967288"/>
            <a:ext cx="868362" cy="869950"/>
          </a:xfrm>
          <a:prstGeom prst="rect">
            <a:avLst/>
          </a:prstGeom>
          <a:noFill/>
          <a:ln w="9525">
            <a:noFill/>
            <a:miter lim="800000"/>
            <a:headEnd/>
            <a:tailEnd/>
          </a:ln>
        </p:spPr>
      </p:pic>
      <p:sp>
        <p:nvSpPr>
          <p:cNvPr id="12" name="TextBox 11"/>
          <p:cNvSpPr txBox="1"/>
          <p:nvPr/>
        </p:nvSpPr>
        <p:spPr>
          <a:xfrm>
            <a:off x="222250" y="1865313"/>
            <a:ext cx="8897938" cy="954087"/>
          </a:xfrm>
          <a:prstGeom prst="rect">
            <a:avLst/>
          </a:prstGeom>
          <a:noFill/>
        </p:spPr>
        <p:txBody>
          <a:bodyPr>
            <a:spAutoFit/>
          </a:bodyPr>
          <a:lstStyle/>
          <a:p>
            <a:pPr fontAlgn="auto">
              <a:spcBef>
                <a:spcPts val="0"/>
              </a:spcBef>
              <a:spcAft>
                <a:spcPts val="0"/>
              </a:spcAft>
              <a:defRPr/>
            </a:pPr>
            <a:r>
              <a:rPr lang="ru-RU" sz="2800" b="1" dirty="0">
                <a:latin typeface="+mn-lt"/>
                <a:cs typeface="+mn-cs"/>
              </a:rPr>
              <a:t>Программа полностью финансируется Госдепартаментом США</a:t>
            </a:r>
            <a:endParaRPr lang="en-US" sz="2800" dirty="0">
              <a:latin typeface="+mn-lt"/>
              <a:cs typeface="+mn-cs"/>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895600"/>
            <a:ext cx="7581900" cy="1762125"/>
          </a:xfrm>
        </p:spPr>
        <p:txBody>
          <a:bodyPr>
            <a:noAutofit/>
          </a:bodyPr>
          <a:lstStyle/>
          <a:p>
            <a:pPr marL="566928" indent="-457200" fontAlgn="auto">
              <a:lnSpc>
                <a:spcPct val="150000"/>
              </a:lnSpc>
              <a:spcAft>
                <a:spcPts val="0"/>
              </a:spcAft>
              <a:buClr>
                <a:schemeClr val="accent1">
                  <a:lumMod val="75000"/>
                </a:schemeClr>
              </a:buClr>
              <a:buFont typeface="Wingdings" panose="05000000000000000000" pitchFamily="2" charset="2"/>
              <a:buChar char="§"/>
              <a:defRPr/>
            </a:pPr>
            <a:r>
              <a:rPr lang="ru-RU" sz="2800" dirty="0" smtClean="0"/>
              <a:t>Российское гражданство </a:t>
            </a:r>
            <a:endParaRPr lang="en-US" sz="2800" dirty="0" smtClean="0"/>
          </a:p>
          <a:p>
            <a:pPr marL="566928" indent="-457200" fontAlgn="auto">
              <a:lnSpc>
                <a:spcPct val="150000"/>
              </a:lnSpc>
              <a:spcAft>
                <a:spcPts val="0"/>
              </a:spcAft>
              <a:buClr>
                <a:schemeClr val="accent1">
                  <a:lumMod val="75000"/>
                </a:schemeClr>
              </a:buClr>
              <a:buFont typeface="Wingdings" panose="05000000000000000000" pitchFamily="2" charset="2"/>
              <a:buChar char="§"/>
              <a:defRPr/>
            </a:pPr>
            <a:r>
              <a:rPr lang="ru-RU" sz="2800" dirty="0" smtClean="0"/>
              <a:t>Постоянное проживание на территории РФ</a:t>
            </a:r>
          </a:p>
          <a:p>
            <a:pPr marL="566928" indent="-457200" fontAlgn="auto">
              <a:lnSpc>
                <a:spcPct val="150000"/>
              </a:lnSpc>
              <a:spcAft>
                <a:spcPts val="0"/>
              </a:spcAft>
              <a:buClr>
                <a:schemeClr val="accent1">
                  <a:lumMod val="75000"/>
                </a:schemeClr>
              </a:buClr>
              <a:buFont typeface="Wingdings" panose="05000000000000000000" pitchFamily="2" charset="2"/>
              <a:buChar char="§"/>
              <a:defRPr/>
            </a:pPr>
            <a:r>
              <a:rPr lang="ru-RU" sz="2800" dirty="0" smtClean="0"/>
              <a:t>Хорошее знание английского языка</a:t>
            </a:r>
          </a:p>
        </p:txBody>
      </p:sp>
      <p:sp>
        <p:nvSpPr>
          <p:cNvPr id="4" name="Rectangle 3"/>
          <p:cNvSpPr/>
          <p:nvPr/>
        </p:nvSpPr>
        <p:spPr>
          <a:xfrm>
            <a:off x="0" y="457200"/>
            <a:ext cx="7962900" cy="769938"/>
          </a:xfrm>
          <a:prstGeom prst="rect">
            <a:avLst/>
          </a:prstGeom>
          <a:noFill/>
        </p:spPr>
        <p:txBody>
          <a:bodyPr>
            <a:spAutoFit/>
          </a:bodyPr>
          <a:lstStyle/>
          <a:p>
            <a:pPr lvl="1" fontAlgn="auto">
              <a:spcBef>
                <a:spcPts val="0"/>
              </a:spcBef>
              <a:spcAft>
                <a:spcPts val="0"/>
              </a:spcAft>
              <a:defRPr/>
            </a:pPr>
            <a:r>
              <a:rPr lang="ru-RU" sz="4400" b="1" dirty="0">
                <a:ln w="0"/>
                <a:solidFill>
                  <a:schemeClr val="bg1"/>
                </a:solidFill>
                <a:latin typeface="+mj-lt"/>
                <a:cs typeface="+mn-cs"/>
              </a:rPr>
              <a:t>Требования к соискателям </a:t>
            </a:r>
            <a:endParaRPr lang="en-US" sz="4400" b="1" dirty="0">
              <a:ln w="0"/>
              <a:solidFill>
                <a:schemeClr val="bg1"/>
              </a:solidFill>
              <a:latin typeface="+mj-lt"/>
              <a:cs typeface="+mn-cs"/>
            </a:endParaRPr>
          </a:p>
        </p:txBody>
      </p:sp>
      <p:sp>
        <p:nvSpPr>
          <p:cNvPr id="12292" name="TextBox 5"/>
          <p:cNvSpPr txBox="1">
            <a:spLocks noChangeArrowheads="1"/>
          </p:cNvSpPr>
          <p:nvPr/>
        </p:nvSpPr>
        <p:spPr bwMode="auto">
          <a:xfrm>
            <a:off x="0" y="2057400"/>
            <a:ext cx="9144000" cy="523875"/>
          </a:xfrm>
          <a:prstGeom prst="rect">
            <a:avLst/>
          </a:prstGeom>
          <a:noFill/>
          <a:ln w="9525">
            <a:noFill/>
            <a:miter lim="800000"/>
            <a:headEnd/>
            <a:tailEnd/>
          </a:ln>
        </p:spPr>
        <p:txBody>
          <a:bodyPr>
            <a:spAutoFit/>
          </a:bodyPr>
          <a:lstStyle/>
          <a:p>
            <a:pPr algn="ctr">
              <a:defRPr/>
            </a:pPr>
            <a:r>
              <a:rPr lang="ru-RU" sz="2800" b="1" dirty="0">
                <a:latin typeface="+mn-lt"/>
              </a:rPr>
              <a:t>Требования, общие для всех программ </a:t>
            </a:r>
            <a:r>
              <a:rPr lang="ru-RU" sz="2800" b="1" dirty="0" err="1">
                <a:latin typeface="+mn-lt"/>
              </a:rPr>
              <a:t>Фулбрайта</a:t>
            </a:r>
            <a:r>
              <a:rPr lang="ru-RU" sz="2800" b="1" dirty="0">
                <a:latin typeface="+mn-lt"/>
              </a:rPr>
              <a:t> в РФ</a:t>
            </a:r>
            <a:r>
              <a:rPr lang="ru-RU" sz="2800" dirty="0">
                <a:latin typeface="+mn-lt"/>
              </a:rPr>
              <a:t>:</a:t>
            </a:r>
            <a:endParaRPr lang="ru-RU" sz="2800" dirty="0">
              <a:latin typeface="+mn-lt"/>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2"/>
          <p:cNvSpPr>
            <a:spLocks noGrp="1"/>
          </p:cNvSpPr>
          <p:nvPr>
            <p:ph type="title"/>
          </p:nvPr>
        </p:nvSpPr>
        <p:spPr>
          <a:xfrm>
            <a:off x="457200" y="228600"/>
            <a:ext cx="7886700" cy="1325563"/>
          </a:xfrm>
        </p:spPr>
        <p:txBody>
          <a:bodyPr/>
          <a:lstStyle/>
          <a:p>
            <a:r>
              <a:rPr lang="ru-RU" sz="4400" b="1" smtClean="0">
                <a:solidFill>
                  <a:schemeClr val="bg1"/>
                </a:solidFill>
              </a:rPr>
              <a:t>*примечание</a:t>
            </a:r>
          </a:p>
        </p:txBody>
      </p:sp>
      <p:sp>
        <p:nvSpPr>
          <p:cNvPr id="13314" name="Объект 1"/>
          <p:cNvSpPr>
            <a:spLocks noGrp="1"/>
          </p:cNvSpPr>
          <p:nvPr>
            <p:ph idx="1"/>
          </p:nvPr>
        </p:nvSpPr>
        <p:spPr>
          <a:xfrm>
            <a:off x="285750" y="2133600"/>
            <a:ext cx="8229600" cy="2081213"/>
          </a:xfrm>
        </p:spPr>
        <p:txBody>
          <a:bodyPr>
            <a:noAutofit/>
          </a:bodyPr>
          <a:lstStyle/>
          <a:p>
            <a:pPr lvl="1" fontAlgn="auto">
              <a:lnSpc>
                <a:spcPct val="150000"/>
              </a:lnSpc>
              <a:spcAft>
                <a:spcPts val="0"/>
              </a:spcAft>
              <a:buClr>
                <a:schemeClr val="accent1">
                  <a:lumMod val="75000"/>
                </a:schemeClr>
              </a:buClr>
              <a:buFont typeface="Wingdings" panose="05000000000000000000" pitchFamily="2" charset="2"/>
              <a:buChar char="§"/>
              <a:defRPr/>
            </a:pPr>
            <a:r>
              <a:rPr lang="ru-RU" sz="2800" dirty="0" smtClean="0"/>
              <a:t>Если ранее вы получали визу J-1 или получали грант по какой-либо другой программе обменов с США, то подавать документы на соискание гранта Фулбрайта вы можете не ранее, чем через 2 года с момента возвращения на Родину.</a:t>
            </a:r>
            <a:endParaRPr lang="en-US" sz="2800" dirty="0" smtClean="0"/>
          </a:p>
          <a:p>
            <a:pPr fontAlgn="auto">
              <a:lnSpc>
                <a:spcPct val="150000"/>
              </a:lnSpc>
              <a:spcAft>
                <a:spcPts val="0"/>
              </a:spcAft>
              <a:buClr>
                <a:schemeClr val="accent1">
                  <a:lumMod val="75000"/>
                </a:schemeClr>
              </a:buClr>
              <a:buFont typeface="Wingdings" panose="05000000000000000000" pitchFamily="2" charset="2"/>
              <a:buChar char="§"/>
              <a:defRPr/>
            </a:pPr>
            <a:endParaRPr lang="ru-RU" sz="2800" dirty="0" smtClean="0"/>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
          <p:cNvSpPr>
            <a:spLocks noGrp="1"/>
          </p:cNvSpPr>
          <p:nvPr>
            <p:ph type="title"/>
          </p:nvPr>
        </p:nvSpPr>
        <p:spPr>
          <a:xfrm>
            <a:off x="284163" y="228600"/>
            <a:ext cx="8515350" cy="1325563"/>
          </a:xfrm>
        </p:spPr>
        <p:txBody>
          <a:bodyPr/>
          <a:lstStyle/>
          <a:p>
            <a:r>
              <a:rPr lang="ru-RU" sz="4400" b="1" smtClean="0">
                <a:solidFill>
                  <a:schemeClr val="bg1"/>
                </a:solidFill>
              </a:rPr>
              <a:t>Конкурс проходит в 3 тура:</a:t>
            </a:r>
            <a:endParaRPr lang="en-US" sz="4400" b="1" smtClean="0">
              <a:solidFill>
                <a:schemeClr val="bg1"/>
              </a:solidFill>
            </a:endParaRPr>
          </a:p>
        </p:txBody>
      </p:sp>
      <p:graphicFrame>
        <p:nvGraphicFramePr>
          <p:cNvPr id="6" name="Diagram 5"/>
          <p:cNvGraphicFramePr/>
          <p:nvPr/>
        </p:nvGraphicFramePr>
        <p:xfrm>
          <a:off x="304800" y="1804737"/>
          <a:ext cx="8610600" cy="4343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2296</TotalTime>
  <Words>1763</Words>
  <Application>Microsoft Office PowerPoint</Application>
  <PresentationFormat>Экран (4:3)</PresentationFormat>
  <Paragraphs>234</Paragraphs>
  <Slides>28</Slides>
  <Notes>15</Notes>
  <HiddenSlides>0</HiddenSlides>
  <MMClips>0</MMClips>
  <ScaleCrop>false</ScaleCrop>
  <HeadingPairs>
    <vt:vector size="6" baseType="variant">
      <vt:variant>
        <vt:lpstr>Использованные шрифты</vt:lpstr>
      </vt:variant>
      <vt:variant>
        <vt:i4>12</vt:i4>
      </vt:variant>
      <vt:variant>
        <vt:lpstr>Шаблон оформления</vt:lpstr>
      </vt:variant>
      <vt:variant>
        <vt:i4>1</vt:i4>
      </vt:variant>
      <vt:variant>
        <vt:lpstr>Заголовки слайдов</vt:lpstr>
      </vt:variant>
      <vt:variant>
        <vt:i4>28</vt:i4>
      </vt:variant>
    </vt:vector>
  </HeadingPairs>
  <TitlesOfParts>
    <vt:vector size="41" baseType="lpstr">
      <vt:lpstr>Arial</vt:lpstr>
      <vt:lpstr>Calibri Light</vt:lpstr>
      <vt:lpstr>Calibri</vt:lpstr>
      <vt:lpstr>Lucida Sans Unicode</vt:lpstr>
      <vt:lpstr>Times New Roman</vt:lpstr>
      <vt:lpstr>Segoe Print</vt:lpstr>
      <vt:lpstr>Malgun Gothic</vt:lpstr>
      <vt:lpstr>Wingdings</vt:lpstr>
      <vt:lpstr>Wingdings 3</vt:lpstr>
      <vt:lpstr>Lucida Sans Unicode (Body)</vt:lpstr>
      <vt:lpstr>Aharoni</vt:lpstr>
      <vt:lpstr>Calibri (Body)</vt:lpstr>
      <vt:lpstr>Office Theme</vt:lpstr>
      <vt:lpstr>Слайд 1</vt:lpstr>
      <vt:lpstr>THE FULBRIGHT PROGRAM IN RUSSIA Программа Фулбрайта в России</vt:lpstr>
      <vt:lpstr>Слайд 3</vt:lpstr>
      <vt:lpstr>Слайд 4</vt:lpstr>
      <vt:lpstr>Слайд 5</vt:lpstr>
      <vt:lpstr>   Что включают все наши гранты?</vt:lpstr>
      <vt:lpstr>Слайд 7</vt:lpstr>
      <vt:lpstr>*примечание</vt:lpstr>
      <vt:lpstr>Конкурс проходит в 3 тура:</vt:lpstr>
      <vt:lpstr>Слайд 10</vt:lpstr>
      <vt:lpstr>Слайд 11</vt:lpstr>
      <vt:lpstr>Visiting Graduate Student Program Программа для выпускников вузов и аспирантов</vt:lpstr>
      <vt:lpstr>Гранты на конкурсной основе выдаются:</vt:lpstr>
      <vt:lpstr>Требования к соискателям:</vt:lpstr>
      <vt:lpstr>Foreign Language Teaching Assistant Program Программа для преподавателей английского языка</vt:lpstr>
      <vt:lpstr>Специфика Программы</vt:lpstr>
      <vt:lpstr>Особые требования</vt:lpstr>
      <vt:lpstr>Fulbright Faculty Development Program Программа для преподавателей вузов</vt:lpstr>
      <vt:lpstr>Специфика Программы</vt:lpstr>
      <vt:lpstr>Особые требования</vt:lpstr>
      <vt:lpstr>Программа для ученых и деятелей искусств </vt:lpstr>
      <vt:lpstr>Специфика программы для ученых </vt:lpstr>
      <vt:lpstr>Особые требования Программа для ученых </vt:lpstr>
      <vt:lpstr>Программы для сотрудников международных отделов вузов (RIEA)</vt:lpstr>
      <vt:lpstr>Слайд 25</vt:lpstr>
      <vt:lpstr>Слайд 26</vt:lpstr>
      <vt:lpstr>Слайд 27</vt:lpstr>
      <vt:lpstr>Слайд 28</vt:lpstr>
    </vt:vector>
  </TitlesOfParts>
  <Company>IIE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Polina</dc:creator>
  <cp:lastModifiedBy>user</cp:lastModifiedBy>
  <cp:revision>285</cp:revision>
  <dcterms:created xsi:type="dcterms:W3CDTF">2010-02-18T07:58:23Z</dcterms:created>
  <dcterms:modified xsi:type="dcterms:W3CDTF">2018-03-27T08:26:25Z</dcterms:modified>
</cp:coreProperties>
</file>