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2" r:id="rId4"/>
    <p:sldId id="264" r:id="rId5"/>
    <p:sldId id="265" r:id="rId6"/>
    <p:sldId id="259" r:id="rId7"/>
    <p:sldId id="260" r:id="rId8"/>
    <p:sldId id="273" r:id="rId9"/>
    <p:sldId id="266" r:id="rId10"/>
    <p:sldId id="267" r:id="rId11"/>
    <p:sldId id="261" r:id="rId12"/>
    <p:sldId id="274" r:id="rId13"/>
    <p:sldId id="275" r:id="rId14"/>
    <p:sldId id="268" r:id="rId15"/>
    <p:sldId id="269" r:id="rId16"/>
    <p:sldId id="270" r:id="rId17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392D6-D5EB-448B-8E2A-63369257C1F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66A7EA-2B59-4AB2-8DED-A3B7853E64A0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>
              <a:latin typeface="Cambria" panose="02040503050406030204" pitchFamily="18" charset="0"/>
            </a:rPr>
            <a:t>Основная профессиональная образовательная программа высшего образования</a:t>
          </a:r>
        </a:p>
        <a:p>
          <a:r>
            <a:rPr lang="ru-RU" dirty="0">
              <a:latin typeface="Cambria" panose="02040503050406030204" pitchFamily="18" charset="0"/>
            </a:rPr>
            <a:t>(ОПОП ВО)</a:t>
          </a:r>
        </a:p>
      </dgm:t>
    </dgm:pt>
    <dgm:pt modelId="{619B3C6A-77E5-4389-AE22-286BDB67CFF6}" type="sibTrans" cxnId="{72FB1FCF-031B-4C53-AD30-2941FD90A38B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B14BB5F7-FC12-454C-9556-7D99EF1E0523}" type="parTrans" cxnId="{72FB1FCF-031B-4C53-AD30-2941FD90A38B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C7CF226B-FD15-45A5-B5DB-65B6ECD1AFD2}">
      <dgm:prSet phldrT="[Текст]" custT="1"/>
      <dgm:spPr/>
      <dgm:t>
        <a:bodyPr/>
        <a:lstStyle/>
        <a:p>
          <a:r>
            <a:rPr lang="ru-RU" sz="3200" b="1" dirty="0">
              <a:latin typeface="Cambria" panose="02040503050406030204" pitchFamily="18" charset="0"/>
            </a:rPr>
            <a:t>ФГОС ВО</a:t>
          </a:r>
        </a:p>
      </dgm:t>
    </dgm:pt>
    <dgm:pt modelId="{FA52D247-4F6B-4989-8FB9-C077C8FE40D4}" type="sibTrans" cxnId="{7E8BFA4A-CB14-4C81-8174-5B3DEB57FB6C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3D48E80B-2007-4312-B3FF-E8B2EE1DAA5E}" type="parTrans" cxnId="{7E8BFA4A-CB14-4C81-8174-5B3DEB57FB6C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7275DAEE-9B4D-4EB6-A3BD-650FEDA309A2}">
      <dgm:prSet phldrT="[Текст]"/>
      <dgm:spPr/>
      <dgm:t>
        <a:bodyPr/>
        <a:lstStyle/>
        <a:p>
          <a:r>
            <a:rPr lang="ru-RU" b="1" dirty="0">
              <a:latin typeface="Cambria" panose="02040503050406030204" pitchFamily="18" charset="0"/>
            </a:rPr>
            <a:t>Профессиональный стандарт</a:t>
          </a:r>
        </a:p>
      </dgm:t>
    </dgm:pt>
    <dgm:pt modelId="{3E273B93-DD67-441C-A124-09CAA03F40A2}" type="sibTrans" cxnId="{CE40F5AF-CFE5-422A-8B73-A6CBCE47A4EB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102675EF-7BCB-4074-B5CB-F16B0FA1BED7}" type="parTrans" cxnId="{CE40F5AF-CFE5-422A-8B73-A6CBCE47A4EB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3F9A83B3-6A22-40EF-A8D1-A00AAF80CB35}" type="pres">
      <dgm:prSet presAssocID="{37D392D6-D5EB-448B-8E2A-63369257C1F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4708FF-E3B3-4FB9-926A-27F3347530CF}" type="pres">
      <dgm:prSet presAssocID="{4E66A7EA-2B59-4AB2-8DED-A3B7853E64A0}" presName="centerShape" presStyleLbl="node0" presStyleIdx="0" presStyleCnt="1" custScaleX="154967" custLinFactNeighborX="-85" custLinFactNeighborY="4527"/>
      <dgm:spPr/>
      <dgm:t>
        <a:bodyPr/>
        <a:lstStyle/>
        <a:p>
          <a:endParaRPr lang="ru-RU"/>
        </a:p>
      </dgm:t>
    </dgm:pt>
    <dgm:pt modelId="{F1FDDA57-B202-46F2-A10C-F00AF1BF95B4}" type="pres">
      <dgm:prSet presAssocID="{3D48E80B-2007-4312-B3FF-E8B2EE1DAA5E}" presName="parTrans" presStyleLbl="bgSibTrans2D1" presStyleIdx="0" presStyleCnt="2" custLinFactNeighborX="6343" custLinFactNeighborY="12234"/>
      <dgm:spPr/>
      <dgm:t>
        <a:bodyPr/>
        <a:lstStyle/>
        <a:p>
          <a:endParaRPr lang="ru-RU"/>
        </a:p>
      </dgm:t>
    </dgm:pt>
    <dgm:pt modelId="{FDCA0822-DEE9-4416-9C5F-C3B5A762BD9B}" type="pres">
      <dgm:prSet presAssocID="{C7CF226B-FD15-45A5-B5DB-65B6ECD1AFD2}" presName="node" presStyleLbl="node1" presStyleIdx="0" presStyleCnt="2" custRadScaleRad="110274" custRadScaleInc="-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CAEFF-80C3-4E18-8139-2485F01DAAEB}" type="pres">
      <dgm:prSet presAssocID="{102675EF-7BCB-4074-B5CB-F16B0FA1BED7}" presName="parTrans" presStyleLbl="bgSibTrans2D1" presStyleIdx="1" presStyleCnt="2" custScaleX="111975"/>
      <dgm:spPr/>
      <dgm:t>
        <a:bodyPr/>
        <a:lstStyle/>
        <a:p>
          <a:endParaRPr lang="ru-RU"/>
        </a:p>
      </dgm:t>
    </dgm:pt>
    <dgm:pt modelId="{14070526-AA58-4BAD-A0F8-C26B04EB4811}" type="pres">
      <dgm:prSet presAssocID="{7275DAEE-9B4D-4EB6-A3BD-650FEDA309A2}" presName="node" presStyleLbl="node1" presStyleIdx="1" presStyleCnt="2" custScaleX="119559" custScaleY="91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82861-F7B7-41FA-8DC7-C3B92F0701E2}" type="presOf" srcId="{3D48E80B-2007-4312-B3FF-E8B2EE1DAA5E}" destId="{F1FDDA57-B202-46F2-A10C-F00AF1BF95B4}" srcOrd="0" destOrd="0" presId="urn:microsoft.com/office/officeart/2005/8/layout/radial4"/>
    <dgm:cxn modelId="{72FB1FCF-031B-4C53-AD30-2941FD90A38B}" srcId="{37D392D6-D5EB-448B-8E2A-63369257C1FA}" destId="{4E66A7EA-2B59-4AB2-8DED-A3B7853E64A0}" srcOrd="0" destOrd="0" parTransId="{B14BB5F7-FC12-454C-9556-7D99EF1E0523}" sibTransId="{619B3C6A-77E5-4389-AE22-286BDB67CFF6}"/>
    <dgm:cxn modelId="{7E8BFA4A-CB14-4C81-8174-5B3DEB57FB6C}" srcId="{4E66A7EA-2B59-4AB2-8DED-A3B7853E64A0}" destId="{C7CF226B-FD15-45A5-B5DB-65B6ECD1AFD2}" srcOrd="0" destOrd="0" parTransId="{3D48E80B-2007-4312-B3FF-E8B2EE1DAA5E}" sibTransId="{FA52D247-4F6B-4989-8FB9-C077C8FE40D4}"/>
    <dgm:cxn modelId="{294AABE3-9EF7-4B3B-9E40-D095DFF84863}" type="presOf" srcId="{102675EF-7BCB-4074-B5CB-F16B0FA1BED7}" destId="{BE9CAEFF-80C3-4E18-8139-2485F01DAAEB}" srcOrd="0" destOrd="0" presId="urn:microsoft.com/office/officeart/2005/8/layout/radial4"/>
    <dgm:cxn modelId="{77DE3E25-598B-4D0A-AC14-DDC93931D243}" type="presOf" srcId="{4E66A7EA-2B59-4AB2-8DED-A3B7853E64A0}" destId="{014708FF-E3B3-4FB9-926A-27F3347530CF}" srcOrd="0" destOrd="0" presId="urn:microsoft.com/office/officeart/2005/8/layout/radial4"/>
    <dgm:cxn modelId="{CE40F5AF-CFE5-422A-8B73-A6CBCE47A4EB}" srcId="{4E66A7EA-2B59-4AB2-8DED-A3B7853E64A0}" destId="{7275DAEE-9B4D-4EB6-A3BD-650FEDA309A2}" srcOrd="1" destOrd="0" parTransId="{102675EF-7BCB-4074-B5CB-F16B0FA1BED7}" sibTransId="{3E273B93-DD67-441C-A124-09CAA03F40A2}"/>
    <dgm:cxn modelId="{3B5361E9-8227-4D94-84D3-199E503B8449}" type="presOf" srcId="{37D392D6-D5EB-448B-8E2A-63369257C1FA}" destId="{3F9A83B3-6A22-40EF-A8D1-A00AAF80CB35}" srcOrd="0" destOrd="0" presId="urn:microsoft.com/office/officeart/2005/8/layout/radial4"/>
    <dgm:cxn modelId="{A8623B7A-A37F-4330-A51A-58846AB54929}" type="presOf" srcId="{C7CF226B-FD15-45A5-B5DB-65B6ECD1AFD2}" destId="{FDCA0822-DEE9-4416-9C5F-C3B5A762BD9B}" srcOrd="0" destOrd="0" presId="urn:microsoft.com/office/officeart/2005/8/layout/radial4"/>
    <dgm:cxn modelId="{088E4132-609E-44B6-8EEC-4F8B1D1ABA68}" type="presOf" srcId="{7275DAEE-9B4D-4EB6-A3BD-650FEDA309A2}" destId="{14070526-AA58-4BAD-A0F8-C26B04EB4811}" srcOrd="0" destOrd="0" presId="urn:microsoft.com/office/officeart/2005/8/layout/radial4"/>
    <dgm:cxn modelId="{1414E5A4-EA0F-4C83-A637-8F9B927B2116}" type="presParOf" srcId="{3F9A83B3-6A22-40EF-A8D1-A00AAF80CB35}" destId="{014708FF-E3B3-4FB9-926A-27F3347530CF}" srcOrd="0" destOrd="0" presId="urn:microsoft.com/office/officeart/2005/8/layout/radial4"/>
    <dgm:cxn modelId="{44627E2D-F9D4-41BC-A41F-8127137EB81B}" type="presParOf" srcId="{3F9A83B3-6A22-40EF-A8D1-A00AAF80CB35}" destId="{F1FDDA57-B202-46F2-A10C-F00AF1BF95B4}" srcOrd="1" destOrd="0" presId="urn:microsoft.com/office/officeart/2005/8/layout/radial4"/>
    <dgm:cxn modelId="{9397E722-7B2E-4D33-BFCB-729A985EDD20}" type="presParOf" srcId="{3F9A83B3-6A22-40EF-A8D1-A00AAF80CB35}" destId="{FDCA0822-DEE9-4416-9C5F-C3B5A762BD9B}" srcOrd="2" destOrd="0" presId="urn:microsoft.com/office/officeart/2005/8/layout/radial4"/>
    <dgm:cxn modelId="{FF5E68CA-18AB-42B4-A049-3C01353E0F31}" type="presParOf" srcId="{3F9A83B3-6A22-40EF-A8D1-A00AAF80CB35}" destId="{BE9CAEFF-80C3-4E18-8139-2485F01DAAEB}" srcOrd="3" destOrd="0" presId="urn:microsoft.com/office/officeart/2005/8/layout/radial4"/>
    <dgm:cxn modelId="{61B261A8-9116-4F04-B4FA-CBE233C40FC4}" type="presParOf" srcId="{3F9A83B3-6A22-40EF-A8D1-A00AAF80CB35}" destId="{14070526-AA58-4BAD-A0F8-C26B04EB4811}" srcOrd="4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424883-4435-4578-B017-97D96B5A27AC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8ADCC07-B2A6-4EDE-9E69-791A8CCE6A67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ОПОП</a:t>
          </a:r>
          <a:endParaRPr lang="ru-RU" b="1" dirty="0">
            <a:latin typeface="Cambria" pitchFamily="18" charset="0"/>
          </a:endParaRPr>
        </a:p>
      </dgm:t>
    </dgm:pt>
    <dgm:pt modelId="{81D5D48E-EF1F-43D2-A097-462091B4869E}" type="parTrans" cxnId="{1C774C52-5D9E-40B7-A7EC-E8513BFE8852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F54CA68-3C27-45A7-9257-B5EAD507D216}" type="sibTrans" cxnId="{1C774C52-5D9E-40B7-A7EC-E8513BFE8852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F7CAA5E-E984-4B32-B0FE-542777367B98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Разбиение компетенций на индикаторы</a:t>
          </a:r>
          <a:endParaRPr lang="ru-RU" sz="1800" b="1" dirty="0">
            <a:latin typeface="Cambria" pitchFamily="18" charset="0"/>
          </a:endParaRPr>
        </a:p>
      </dgm:t>
    </dgm:pt>
    <dgm:pt modelId="{BDBCFA64-09DC-447B-BF49-47F8FCDC919F}" type="parTrans" cxnId="{D11DB2BD-1AAD-41CA-A6D9-3C73B114DC8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D14D32B9-FC7E-4C6E-84AF-4CABC2C0FDF6}" type="sibTrans" cxnId="{D11DB2BD-1AAD-41CA-A6D9-3C73B114DC8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F2021A3-42B2-46F7-896A-F8D4E0853CED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Распределение компетенций между дисциплинами и практиками</a:t>
          </a:r>
          <a:endParaRPr lang="ru-RU" sz="1800" b="1" dirty="0">
            <a:latin typeface="Cambria" pitchFamily="18" charset="0"/>
          </a:endParaRPr>
        </a:p>
      </dgm:t>
    </dgm:pt>
    <dgm:pt modelId="{25E26150-B8BE-4A5D-8BAF-AA8C88C1A2EA}" type="parTrans" cxnId="{18296626-9E5D-4B76-95DC-9E19092196CE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07CC27D-F0EB-4C50-A55A-B56C12B561B2}" type="sibTrans" cxnId="{18296626-9E5D-4B76-95DC-9E19092196CE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2ABB600-EACF-46A1-8B1B-9FF5503528F5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РПД</a:t>
          </a:r>
          <a:endParaRPr lang="ru-RU" b="1" dirty="0">
            <a:latin typeface="Cambria" pitchFamily="18" charset="0"/>
          </a:endParaRPr>
        </a:p>
      </dgm:t>
    </dgm:pt>
    <dgm:pt modelId="{78C895EF-2E72-4786-9C98-FEFDF24B6B4A}" type="parTrans" cxnId="{E7C997EF-4083-4DA8-9310-DDE4B0B7910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5535836-E1B8-4E7A-9DD1-3085EF2894FE}" type="sibTrans" cxnId="{E7C997EF-4083-4DA8-9310-DDE4B0B7910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DCF6706-35BD-4962-924A-3CB5C4D34232}">
      <dgm:prSet phldrT="[Текст]" custT="1"/>
      <dgm:spPr/>
      <dgm:t>
        <a:bodyPr/>
        <a:lstStyle/>
        <a:p>
          <a:r>
            <a:rPr lang="ru-RU" sz="1700" b="1" dirty="0" smtClean="0">
              <a:latin typeface="Cambria" pitchFamily="18" charset="0"/>
            </a:rPr>
            <a:t>Связь индикаторов с результатами обучения (ЗНАТЬ-УМЕТЬ-ВЛАДЕТЬ)</a:t>
          </a:r>
          <a:endParaRPr lang="ru-RU" sz="1700" b="1" dirty="0">
            <a:latin typeface="Cambria" pitchFamily="18" charset="0"/>
          </a:endParaRPr>
        </a:p>
      </dgm:t>
    </dgm:pt>
    <dgm:pt modelId="{2E76D30E-47AA-4D5B-9E59-F3E201A706AE}" type="parTrans" cxnId="{8AF67627-4CBB-4C35-881B-3549A968562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06049C0-6C1E-4B18-B522-7F3976AD4DF4}" type="sibTrans" cxnId="{8AF67627-4CBB-4C35-881B-3549A968562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52FF607-61EA-4FC5-8309-8AA86BE3182A}">
      <dgm:prSet phldrT="[Текст]" custT="1"/>
      <dgm:spPr/>
      <dgm:t>
        <a:bodyPr/>
        <a:lstStyle/>
        <a:p>
          <a:r>
            <a:rPr lang="ru-RU" sz="1700" b="1" dirty="0" smtClean="0">
              <a:latin typeface="Cambria" pitchFamily="18" charset="0"/>
            </a:rPr>
            <a:t>Связь ЗНАТЬ-УМЕТЬ-ВЛАДЕТЬ с тематическим содержанием и образовательными технологиями</a:t>
          </a:r>
          <a:endParaRPr lang="ru-RU" sz="1700" b="1" dirty="0">
            <a:latin typeface="Cambria" pitchFamily="18" charset="0"/>
          </a:endParaRPr>
        </a:p>
      </dgm:t>
    </dgm:pt>
    <dgm:pt modelId="{6AA9E40A-4631-40D4-A125-4203F102AC73}" type="parTrans" cxnId="{9A021DAF-B4AE-4C28-A440-D2250AB991A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B3A331B-79C5-4B84-8F03-F3F1F45DF879}" type="sibTrans" cxnId="{9A021DAF-B4AE-4C28-A440-D2250AB991A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2B33E88-C07B-428E-A206-6CDF6B634AC4}">
      <dgm:prSet phldrT="[Текст]"/>
      <dgm:spPr/>
      <dgm:t>
        <a:bodyPr/>
        <a:lstStyle/>
        <a:p>
          <a:r>
            <a:rPr lang="ru-RU" dirty="0" smtClean="0">
              <a:latin typeface="Cambria" pitchFamily="18" charset="0"/>
            </a:rPr>
            <a:t>ОС</a:t>
          </a:r>
          <a:endParaRPr lang="ru-RU" dirty="0">
            <a:latin typeface="Cambria" pitchFamily="18" charset="0"/>
          </a:endParaRPr>
        </a:p>
      </dgm:t>
    </dgm:pt>
    <dgm:pt modelId="{2D9E148C-E0D4-4F36-A428-658BC52B7FE9}" type="parTrans" cxnId="{A9921628-E929-4A5E-BD54-ADF87FAA759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9F4DB2F-BB59-46A6-B951-2C8DB7CFB8D5}" type="sibTrans" cxnId="{A9921628-E929-4A5E-BD54-ADF87FAA759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F24D9AA-B364-4424-9A31-22C8FDC8C7D9}">
      <dgm:prSet phldrT="[Текст]" custT="1"/>
      <dgm:spPr/>
      <dgm:t>
        <a:bodyPr/>
        <a:lstStyle/>
        <a:p>
          <a:r>
            <a:rPr lang="ru-RU" sz="1800" b="1" dirty="0" smtClean="0">
              <a:latin typeface="Cambria" pitchFamily="18" charset="0"/>
            </a:rPr>
            <a:t>Проверка индикаторов достижения компетенций через ЗНАТЬ-УМЕТЬ-ВЛАДЕТЬ</a:t>
          </a:r>
          <a:endParaRPr lang="ru-RU" sz="1800" b="1" dirty="0">
            <a:latin typeface="Cambria" pitchFamily="18" charset="0"/>
          </a:endParaRPr>
        </a:p>
      </dgm:t>
    </dgm:pt>
    <dgm:pt modelId="{197576F2-8AFC-48E9-A4D2-330D3BED5454}" type="parTrans" cxnId="{9836A8DA-38AF-472E-8974-FDBA05D3057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427153D-E7EE-4B25-845B-4BB9E6A45ACD}" type="sibTrans" cxnId="{9836A8DA-38AF-472E-8974-FDBA05D3057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A7E785F-ECB8-41D7-AC30-AA185FC9A206}" type="pres">
      <dgm:prSet presAssocID="{68424883-4435-4578-B017-97D96B5A27A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F15B8CB-B321-4D1A-84E9-24CF84A44CA6}" type="pres">
      <dgm:prSet presAssocID="{E8ADCC07-B2A6-4EDE-9E69-791A8CCE6A67}" presName="composite" presStyleCnt="0"/>
      <dgm:spPr/>
    </dgm:pt>
    <dgm:pt modelId="{C80F8949-AB01-4CDA-862D-649BD32E4455}" type="pres">
      <dgm:prSet presAssocID="{E8ADCC07-B2A6-4EDE-9E69-791A8CCE6A67}" presName="bentUpArrow1" presStyleLbl="alignImgPlace1" presStyleIdx="0" presStyleCnt="2" custLinFactNeighborX="6427" custLinFactNeighborY="-24124"/>
      <dgm:spPr/>
    </dgm:pt>
    <dgm:pt modelId="{603AD26E-A015-4DB0-B17D-03D8541C7E59}" type="pres">
      <dgm:prSet presAssocID="{E8ADCC07-B2A6-4EDE-9E69-791A8CCE6A67}" presName="ParentText" presStyleLbl="node1" presStyleIdx="0" presStyleCnt="3" custScaleX="97458" custScaleY="89703" custLinFactNeighborX="205" custLinFactNeighborY="-188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C74C1-0C14-4BA8-B867-53A50E67DCD0}" type="pres">
      <dgm:prSet presAssocID="{E8ADCC07-B2A6-4EDE-9E69-791A8CCE6A67}" presName="ChildText" presStyleLbl="revTx" presStyleIdx="0" presStyleCnt="3" custScaleX="275334" custScaleY="131625" custLinFactNeighborX="88497" custLinFactNeighborY="-15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6BF9C-93AA-4DB0-B50B-4E9FD959E152}" type="pres">
      <dgm:prSet presAssocID="{AF54CA68-3C27-45A7-9257-B5EAD507D216}" presName="sibTrans" presStyleCnt="0"/>
      <dgm:spPr/>
    </dgm:pt>
    <dgm:pt modelId="{21A2F9FC-340E-4363-9D4E-2AFF23E1AC16}" type="pres">
      <dgm:prSet presAssocID="{42ABB600-EACF-46A1-8B1B-9FF5503528F5}" presName="composite" presStyleCnt="0"/>
      <dgm:spPr/>
    </dgm:pt>
    <dgm:pt modelId="{B4723ABF-9EFE-4A1B-8C98-37649691A361}" type="pres">
      <dgm:prSet presAssocID="{42ABB600-EACF-46A1-8B1B-9FF5503528F5}" presName="bentUpArrow1" presStyleLbl="alignImgPlace1" presStyleIdx="1" presStyleCnt="2" custScaleY="112859" custLinFactNeighborX="-33789" custLinFactNeighborY="-21595"/>
      <dgm:spPr/>
    </dgm:pt>
    <dgm:pt modelId="{75666BC9-1F5A-4446-9695-98A2667E1D47}" type="pres">
      <dgm:prSet presAssocID="{42ABB600-EACF-46A1-8B1B-9FF5503528F5}" presName="ParentText" presStyleLbl="node1" presStyleIdx="1" presStyleCnt="3" custLinFactNeighborX="-30417" custLinFactNeighborY="-267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8E1EF-135C-4DC5-8B60-C25579593981}" type="pres">
      <dgm:prSet presAssocID="{42ABB600-EACF-46A1-8B1B-9FF5503528F5}" presName="ChildText" presStyleLbl="revTx" presStyleIdx="1" presStyleCnt="3" custScaleX="277309" custScaleY="178168" custLinFactNeighborX="52576" custLinFactNeighborY="-27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D66CD-DD5A-4E2B-8A0D-3D389FD633A9}" type="pres">
      <dgm:prSet presAssocID="{35535836-E1B8-4E7A-9DD1-3085EF2894FE}" presName="sibTrans" presStyleCnt="0"/>
      <dgm:spPr/>
    </dgm:pt>
    <dgm:pt modelId="{EB77E2C6-E24D-4C92-A617-11D5C065B4DA}" type="pres">
      <dgm:prSet presAssocID="{32B33E88-C07B-428E-A206-6CDF6B634AC4}" presName="composite" presStyleCnt="0"/>
      <dgm:spPr/>
    </dgm:pt>
    <dgm:pt modelId="{B0B7FC00-42A6-45B5-80B2-F6F513041970}" type="pres">
      <dgm:prSet presAssocID="{32B33E88-C07B-428E-A206-6CDF6B634AC4}" presName="ParentText" presStyleLbl="node1" presStyleIdx="2" presStyleCnt="3" custLinFactNeighborX="-54136" custLinFactNeighborY="-15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B131C-B971-4CCA-B4C9-06427B5FE82E}" type="pres">
      <dgm:prSet presAssocID="{32B33E88-C07B-428E-A206-6CDF6B634AC4}" presName="FinalChildText" presStyleLbl="revTx" presStyleIdx="2" presStyleCnt="3" custScaleX="208484" custLinFactNeighborX="-18535" custLinFactNeighborY="-95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DE1C7F-A72A-4FA7-8F64-E9CF5272FAF6}" type="presOf" srcId="{42ABB600-EACF-46A1-8B1B-9FF5503528F5}" destId="{75666BC9-1F5A-4446-9695-98A2667E1D47}" srcOrd="0" destOrd="0" presId="urn:microsoft.com/office/officeart/2005/8/layout/StepDownProcess"/>
    <dgm:cxn modelId="{E7C997EF-4083-4DA8-9310-DDE4B0B7910F}" srcId="{68424883-4435-4578-B017-97D96B5A27AC}" destId="{42ABB600-EACF-46A1-8B1B-9FF5503528F5}" srcOrd="1" destOrd="0" parTransId="{78C895EF-2E72-4786-9C98-FEFDF24B6B4A}" sibTransId="{35535836-E1B8-4E7A-9DD1-3085EF2894FE}"/>
    <dgm:cxn modelId="{18296626-9E5D-4B76-95DC-9E19092196CE}" srcId="{E8ADCC07-B2A6-4EDE-9E69-791A8CCE6A67}" destId="{AF2021A3-42B2-46F7-896A-F8D4E0853CED}" srcOrd="1" destOrd="0" parTransId="{25E26150-B8BE-4A5D-8BAF-AA8C88C1A2EA}" sibTransId="{B07CC27D-F0EB-4C50-A55A-B56C12B561B2}"/>
    <dgm:cxn modelId="{9214BBA1-145B-41AF-83F3-3710D3040ABB}" type="presOf" srcId="{3F7CAA5E-E984-4B32-B0FE-542777367B98}" destId="{6BFC74C1-0C14-4BA8-B867-53A50E67DCD0}" srcOrd="0" destOrd="0" presId="urn:microsoft.com/office/officeart/2005/8/layout/StepDownProcess"/>
    <dgm:cxn modelId="{D11DB2BD-1AAD-41CA-A6D9-3C73B114DC8A}" srcId="{E8ADCC07-B2A6-4EDE-9E69-791A8CCE6A67}" destId="{3F7CAA5E-E984-4B32-B0FE-542777367B98}" srcOrd="0" destOrd="0" parTransId="{BDBCFA64-09DC-447B-BF49-47F8FCDC919F}" sibTransId="{D14D32B9-FC7E-4C6E-84AF-4CABC2C0FDF6}"/>
    <dgm:cxn modelId="{9836A8DA-38AF-472E-8974-FDBA05D3057F}" srcId="{32B33E88-C07B-428E-A206-6CDF6B634AC4}" destId="{1F24D9AA-B364-4424-9A31-22C8FDC8C7D9}" srcOrd="0" destOrd="0" parTransId="{197576F2-8AFC-48E9-A4D2-330D3BED5454}" sibTransId="{6427153D-E7EE-4B25-845B-4BB9E6A45ACD}"/>
    <dgm:cxn modelId="{9A021DAF-B4AE-4C28-A440-D2250AB991AF}" srcId="{42ABB600-EACF-46A1-8B1B-9FF5503528F5}" destId="{052FF607-61EA-4FC5-8309-8AA86BE3182A}" srcOrd="1" destOrd="0" parTransId="{6AA9E40A-4631-40D4-A125-4203F102AC73}" sibTransId="{6B3A331B-79C5-4B84-8F03-F3F1F45DF879}"/>
    <dgm:cxn modelId="{3A82F3B2-4674-4A44-88C7-5E5DECB9F93D}" type="presOf" srcId="{E8ADCC07-B2A6-4EDE-9E69-791A8CCE6A67}" destId="{603AD26E-A015-4DB0-B17D-03D8541C7E59}" srcOrd="0" destOrd="0" presId="urn:microsoft.com/office/officeart/2005/8/layout/StepDownProcess"/>
    <dgm:cxn modelId="{A9921628-E929-4A5E-BD54-ADF87FAA759A}" srcId="{68424883-4435-4578-B017-97D96B5A27AC}" destId="{32B33E88-C07B-428E-A206-6CDF6B634AC4}" srcOrd="2" destOrd="0" parTransId="{2D9E148C-E0D4-4F36-A428-658BC52B7FE9}" sibTransId="{B9F4DB2F-BB59-46A6-B951-2C8DB7CFB8D5}"/>
    <dgm:cxn modelId="{B475ACEF-4708-4044-B781-1B84E9A98D4C}" type="presOf" srcId="{32B33E88-C07B-428E-A206-6CDF6B634AC4}" destId="{B0B7FC00-42A6-45B5-80B2-F6F513041970}" srcOrd="0" destOrd="0" presId="urn:microsoft.com/office/officeart/2005/8/layout/StepDownProcess"/>
    <dgm:cxn modelId="{74760581-16BB-4C46-91A1-45D751D7FC77}" type="presOf" srcId="{052FF607-61EA-4FC5-8309-8AA86BE3182A}" destId="{3828E1EF-135C-4DC5-8B60-C25579593981}" srcOrd="0" destOrd="1" presId="urn:microsoft.com/office/officeart/2005/8/layout/StepDownProcess"/>
    <dgm:cxn modelId="{50D00B85-09A5-48E1-8CA1-ACED8A9C0523}" type="presOf" srcId="{1F24D9AA-B364-4424-9A31-22C8FDC8C7D9}" destId="{113B131C-B971-4CCA-B4C9-06427B5FE82E}" srcOrd="0" destOrd="0" presId="urn:microsoft.com/office/officeart/2005/8/layout/StepDownProcess"/>
    <dgm:cxn modelId="{8AF67627-4CBB-4C35-881B-3549A968562B}" srcId="{42ABB600-EACF-46A1-8B1B-9FF5503528F5}" destId="{6DCF6706-35BD-4962-924A-3CB5C4D34232}" srcOrd="0" destOrd="0" parTransId="{2E76D30E-47AA-4D5B-9E59-F3E201A706AE}" sibTransId="{F06049C0-6C1E-4B18-B522-7F3976AD4DF4}"/>
    <dgm:cxn modelId="{C8B43F30-ABDB-41D9-B7DB-3F0C5AC55079}" type="presOf" srcId="{6DCF6706-35BD-4962-924A-3CB5C4D34232}" destId="{3828E1EF-135C-4DC5-8B60-C25579593981}" srcOrd="0" destOrd="0" presId="urn:microsoft.com/office/officeart/2005/8/layout/StepDownProcess"/>
    <dgm:cxn modelId="{1C774C52-5D9E-40B7-A7EC-E8513BFE8852}" srcId="{68424883-4435-4578-B017-97D96B5A27AC}" destId="{E8ADCC07-B2A6-4EDE-9E69-791A8CCE6A67}" srcOrd="0" destOrd="0" parTransId="{81D5D48E-EF1F-43D2-A097-462091B4869E}" sibTransId="{AF54CA68-3C27-45A7-9257-B5EAD507D216}"/>
    <dgm:cxn modelId="{B8208A32-56C0-4D15-8D56-213A28E07B0E}" type="presOf" srcId="{68424883-4435-4578-B017-97D96B5A27AC}" destId="{BA7E785F-ECB8-41D7-AC30-AA185FC9A206}" srcOrd="0" destOrd="0" presId="urn:microsoft.com/office/officeart/2005/8/layout/StepDownProcess"/>
    <dgm:cxn modelId="{680A7988-E264-4783-A113-8A50A5BD7171}" type="presOf" srcId="{AF2021A3-42B2-46F7-896A-F8D4E0853CED}" destId="{6BFC74C1-0C14-4BA8-B867-53A50E67DCD0}" srcOrd="0" destOrd="1" presId="urn:microsoft.com/office/officeart/2005/8/layout/StepDownProcess"/>
    <dgm:cxn modelId="{FF0F42CC-D6C7-4567-AB1A-A0C191009B38}" type="presParOf" srcId="{BA7E785F-ECB8-41D7-AC30-AA185FC9A206}" destId="{EF15B8CB-B321-4D1A-84E9-24CF84A44CA6}" srcOrd="0" destOrd="0" presId="urn:microsoft.com/office/officeart/2005/8/layout/StepDownProcess"/>
    <dgm:cxn modelId="{94BC4E76-A154-4F25-9B74-BF2D88808B9D}" type="presParOf" srcId="{EF15B8CB-B321-4D1A-84E9-24CF84A44CA6}" destId="{C80F8949-AB01-4CDA-862D-649BD32E4455}" srcOrd="0" destOrd="0" presId="urn:microsoft.com/office/officeart/2005/8/layout/StepDownProcess"/>
    <dgm:cxn modelId="{76CD7D46-806B-4638-BD14-A191F0E9DBA2}" type="presParOf" srcId="{EF15B8CB-B321-4D1A-84E9-24CF84A44CA6}" destId="{603AD26E-A015-4DB0-B17D-03D8541C7E59}" srcOrd="1" destOrd="0" presId="urn:microsoft.com/office/officeart/2005/8/layout/StepDownProcess"/>
    <dgm:cxn modelId="{5C34957C-A4C6-4A02-A40B-A2EE03EF4126}" type="presParOf" srcId="{EF15B8CB-B321-4D1A-84E9-24CF84A44CA6}" destId="{6BFC74C1-0C14-4BA8-B867-53A50E67DCD0}" srcOrd="2" destOrd="0" presId="urn:microsoft.com/office/officeart/2005/8/layout/StepDownProcess"/>
    <dgm:cxn modelId="{BA5B98B9-D4A0-4FBC-9100-433092B758C4}" type="presParOf" srcId="{BA7E785F-ECB8-41D7-AC30-AA185FC9A206}" destId="{CC66BF9C-93AA-4DB0-B50B-4E9FD959E152}" srcOrd="1" destOrd="0" presId="urn:microsoft.com/office/officeart/2005/8/layout/StepDownProcess"/>
    <dgm:cxn modelId="{2D287481-51B4-434B-ACAA-6A40E1DBD096}" type="presParOf" srcId="{BA7E785F-ECB8-41D7-AC30-AA185FC9A206}" destId="{21A2F9FC-340E-4363-9D4E-2AFF23E1AC16}" srcOrd="2" destOrd="0" presId="urn:microsoft.com/office/officeart/2005/8/layout/StepDownProcess"/>
    <dgm:cxn modelId="{534DF3C6-DE9E-442D-922E-7D23A914661F}" type="presParOf" srcId="{21A2F9FC-340E-4363-9D4E-2AFF23E1AC16}" destId="{B4723ABF-9EFE-4A1B-8C98-37649691A361}" srcOrd="0" destOrd="0" presId="urn:microsoft.com/office/officeart/2005/8/layout/StepDownProcess"/>
    <dgm:cxn modelId="{25959B76-80B0-4F5E-A772-3FB233A19D0A}" type="presParOf" srcId="{21A2F9FC-340E-4363-9D4E-2AFF23E1AC16}" destId="{75666BC9-1F5A-4446-9695-98A2667E1D47}" srcOrd="1" destOrd="0" presId="urn:microsoft.com/office/officeart/2005/8/layout/StepDownProcess"/>
    <dgm:cxn modelId="{E6B971C5-181C-46FA-842F-C5F03DF6E205}" type="presParOf" srcId="{21A2F9FC-340E-4363-9D4E-2AFF23E1AC16}" destId="{3828E1EF-135C-4DC5-8B60-C25579593981}" srcOrd="2" destOrd="0" presId="urn:microsoft.com/office/officeart/2005/8/layout/StepDownProcess"/>
    <dgm:cxn modelId="{0A3D5E17-D932-417C-B064-84F8BE0CED12}" type="presParOf" srcId="{BA7E785F-ECB8-41D7-AC30-AA185FC9A206}" destId="{DA3D66CD-DD5A-4E2B-8A0D-3D389FD633A9}" srcOrd="3" destOrd="0" presId="urn:microsoft.com/office/officeart/2005/8/layout/StepDownProcess"/>
    <dgm:cxn modelId="{C6257E3B-0A81-4F76-BAF0-C4A3C842FE4E}" type="presParOf" srcId="{BA7E785F-ECB8-41D7-AC30-AA185FC9A206}" destId="{EB77E2C6-E24D-4C92-A617-11D5C065B4DA}" srcOrd="4" destOrd="0" presId="urn:microsoft.com/office/officeart/2005/8/layout/StepDownProcess"/>
    <dgm:cxn modelId="{EC06603D-E1F5-4DA3-97AC-227611349DEE}" type="presParOf" srcId="{EB77E2C6-E24D-4C92-A617-11D5C065B4DA}" destId="{B0B7FC00-42A6-45B5-80B2-F6F513041970}" srcOrd="0" destOrd="0" presId="urn:microsoft.com/office/officeart/2005/8/layout/StepDownProcess"/>
    <dgm:cxn modelId="{71CEC810-9C1A-4D1B-A330-D2D02A75A418}" type="presParOf" srcId="{EB77E2C6-E24D-4C92-A617-11D5C065B4DA}" destId="{113B131C-B971-4CCA-B4C9-06427B5FE82E}" srcOrd="1" destOrd="0" presId="urn:microsoft.com/office/officeart/2005/8/layout/StepDown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708FF-E3B3-4FB9-926A-27F3347530CF}">
      <dsp:nvSpPr>
        <dsp:cNvPr id="0" name=""/>
        <dsp:cNvSpPr/>
      </dsp:nvSpPr>
      <dsp:spPr>
        <a:xfrm>
          <a:off x="2182662" y="3848152"/>
          <a:ext cx="4191199" cy="2704575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Cambria" panose="02040503050406030204" pitchFamily="18" charset="0"/>
            </a:rPr>
            <a:t>Основная профессиональная образовательная программа высшего образования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Cambria" panose="02040503050406030204" pitchFamily="18" charset="0"/>
            </a:rPr>
            <a:t>(ОПОП ВО)</a:t>
          </a:r>
        </a:p>
      </dsp:txBody>
      <dsp:txXfrm>
        <a:off x="2796449" y="4244228"/>
        <a:ext cx="2963625" cy="1912423"/>
      </dsp:txXfrm>
    </dsp:sp>
    <dsp:sp modelId="{F1FDDA57-B202-46F2-A10C-F00AF1BF95B4}">
      <dsp:nvSpPr>
        <dsp:cNvPr id="0" name=""/>
        <dsp:cNvSpPr/>
      </dsp:nvSpPr>
      <dsp:spPr>
        <a:xfrm rot="13142255">
          <a:off x="1185639" y="3128916"/>
          <a:ext cx="2054496" cy="770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A0822-DEE9-4416-9C5F-C3B5A762BD9B}">
      <dsp:nvSpPr>
        <dsp:cNvPr id="0" name=""/>
        <dsp:cNvSpPr/>
      </dsp:nvSpPr>
      <dsp:spPr>
        <a:xfrm>
          <a:off x="0" y="1745287"/>
          <a:ext cx="2569346" cy="20554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Cambria" panose="02040503050406030204" pitchFamily="18" charset="0"/>
            </a:rPr>
            <a:t>ФГОС ВО</a:t>
          </a:r>
        </a:p>
      </dsp:txBody>
      <dsp:txXfrm>
        <a:off x="60203" y="1805490"/>
        <a:ext cx="2448940" cy="1935071"/>
      </dsp:txXfrm>
    </dsp:sp>
    <dsp:sp modelId="{BE9CAEFF-80C3-4E18-8139-2485F01DAAEB}">
      <dsp:nvSpPr>
        <dsp:cNvPr id="0" name=""/>
        <dsp:cNvSpPr/>
      </dsp:nvSpPr>
      <dsp:spPr>
        <a:xfrm rot="16205398">
          <a:off x="2904424" y="2088753"/>
          <a:ext cx="2756238" cy="770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70526-AA58-4BAD-A0F8-C26B04EB4811}">
      <dsp:nvSpPr>
        <dsp:cNvPr id="0" name=""/>
        <dsp:cNvSpPr/>
      </dsp:nvSpPr>
      <dsp:spPr>
        <a:xfrm>
          <a:off x="2748533" y="302123"/>
          <a:ext cx="3071885" cy="1882591"/>
        </a:xfrm>
        <a:prstGeom prst="roundRect">
          <a:avLst>
            <a:gd name="adj" fmla="val 10000"/>
          </a:avLst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Cambria" panose="02040503050406030204" pitchFamily="18" charset="0"/>
            </a:rPr>
            <a:t>Профессиональный стандарт</a:t>
          </a:r>
        </a:p>
      </dsp:txBody>
      <dsp:txXfrm>
        <a:off x="2803672" y="357262"/>
        <a:ext cx="2961607" cy="1772313"/>
      </dsp:txXfrm>
    </dsp:sp>
    <dsp:sp modelId="{261AEE75-2F93-44A8-A161-5FB744F49F1E}">
      <dsp:nvSpPr>
        <dsp:cNvPr id="0" name=""/>
        <dsp:cNvSpPr/>
      </dsp:nvSpPr>
      <dsp:spPr>
        <a:xfrm rot="19284825">
          <a:off x="5326197" y="3053021"/>
          <a:ext cx="2320784" cy="770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CC2A2-6C01-4E66-81FF-8E309A9BF0E9}">
      <dsp:nvSpPr>
        <dsp:cNvPr id="0" name=""/>
        <dsp:cNvSpPr/>
      </dsp:nvSpPr>
      <dsp:spPr>
        <a:xfrm>
          <a:off x="5999605" y="1774211"/>
          <a:ext cx="2569346" cy="2055477"/>
        </a:xfrm>
        <a:prstGeom prst="roundRect">
          <a:avLst>
            <a:gd name="adj" fmla="val 10000"/>
          </a:avLst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latin typeface="Cambria" panose="02040503050406030204" pitchFamily="18" charset="0"/>
            </a:rPr>
            <a:t>Примерная основная образовательная программа (ПООП)</a:t>
          </a:r>
        </a:p>
      </dsp:txBody>
      <dsp:txXfrm>
        <a:off x="6059808" y="1834414"/>
        <a:ext cx="2448940" cy="1935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F8949-AB01-4CDA-862D-649BD32E4455}">
      <dsp:nvSpPr>
        <dsp:cNvPr id="0" name=""/>
        <dsp:cNvSpPr/>
      </dsp:nvSpPr>
      <dsp:spPr>
        <a:xfrm rot="5400000">
          <a:off x="379808" y="1789147"/>
          <a:ext cx="1190743" cy="13556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5">
              <a:tint val="5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3AD26E-A015-4DB0-B17D-03D8541C7E59}">
      <dsp:nvSpPr>
        <dsp:cNvPr id="0" name=""/>
        <dsp:cNvSpPr/>
      </dsp:nvSpPr>
      <dsp:spPr>
        <a:xfrm>
          <a:off x="6795" y="563956"/>
          <a:ext cx="1953556" cy="125861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Cambria" pitchFamily="18" charset="0"/>
            </a:rPr>
            <a:t>ОПОП</a:t>
          </a:r>
          <a:endParaRPr lang="ru-RU" sz="4200" b="1" kern="1200" dirty="0">
            <a:latin typeface="Cambria" pitchFamily="18" charset="0"/>
          </a:endParaRPr>
        </a:p>
      </dsp:txBody>
      <dsp:txXfrm>
        <a:off x="68247" y="625408"/>
        <a:ext cx="1830652" cy="1135712"/>
      </dsp:txXfrm>
    </dsp:sp>
    <dsp:sp modelId="{6BFC74C1-0C14-4BA8-B867-53A50E67DCD0}">
      <dsp:nvSpPr>
        <dsp:cNvPr id="0" name=""/>
        <dsp:cNvSpPr/>
      </dsp:nvSpPr>
      <dsp:spPr>
        <a:xfrm>
          <a:off x="1993820" y="532959"/>
          <a:ext cx="4014068" cy="149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itchFamily="18" charset="0"/>
            </a:rPr>
            <a:t>Разбиение компетенций на индикаторы</a:t>
          </a:r>
          <a:endParaRPr lang="ru-RU" sz="1800" b="1" kern="1200" dirty="0">
            <a:latin typeface="Cambria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itchFamily="18" charset="0"/>
            </a:rPr>
            <a:t>Распределение компетенций между дисциплинами и практиками</a:t>
          </a:r>
          <a:endParaRPr lang="ru-RU" sz="1800" b="1" kern="1200" dirty="0">
            <a:latin typeface="Cambria" pitchFamily="18" charset="0"/>
          </a:endParaRPr>
        </a:p>
      </dsp:txBody>
      <dsp:txXfrm>
        <a:off x="1993820" y="532959"/>
        <a:ext cx="4014068" cy="1492682"/>
      </dsp:txXfrm>
    </dsp:sp>
    <dsp:sp modelId="{B4723ABF-9EFE-4A1B-8C98-37649691A361}">
      <dsp:nvSpPr>
        <dsp:cNvPr id="0" name=""/>
        <dsp:cNvSpPr/>
      </dsp:nvSpPr>
      <dsp:spPr>
        <a:xfrm rot="5400000">
          <a:off x="2046758" y="3704809"/>
          <a:ext cx="1343861" cy="13556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736478"/>
            <a:satOff val="6651"/>
            <a:lumOff val="153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5">
              <a:tint val="50000"/>
              <a:hueOff val="-12736478"/>
              <a:satOff val="6651"/>
              <a:lumOff val="15389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666BC9-1F5A-4446-9695-98A2667E1D47}">
      <dsp:nvSpPr>
        <dsp:cNvPr id="0" name=""/>
        <dsp:cNvSpPr/>
      </dsp:nvSpPr>
      <dsp:spPr>
        <a:xfrm>
          <a:off x="1656180" y="2265972"/>
          <a:ext cx="2004511" cy="14030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6116806"/>
                <a:satOff val="42038"/>
                <a:lumOff val="-4118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-6116806"/>
                <a:satOff val="42038"/>
                <a:lumOff val="-4118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-6116806"/>
                <a:satOff val="42038"/>
                <a:lumOff val="-4118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5">
              <a:hueOff val="-6116806"/>
              <a:satOff val="42038"/>
              <a:lumOff val="-4118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latin typeface="Cambria" pitchFamily="18" charset="0"/>
            </a:rPr>
            <a:t>РПД</a:t>
          </a:r>
          <a:endParaRPr lang="ru-RU" sz="4200" b="1" kern="1200" dirty="0">
            <a:latin typeface="Cambria" pitchFamily="18" charset="0"/>
          </a:endParaRPr>
        </a:p>
      </dsp:txBody>
      <dsp:txXfrm>
        <a:off x="1724686" y="2334478"/>
        <a:ext cx="1867499" cy="1266080"/>
      </dsp:txXfrm>
    </dsp:sp>
    <dsp:sp modelId="{3828E1EF-135C-4DC5-8B60-C25579593981}">
      <dsp:nvSpPr>
        <dsp:cNvPr id="0" name=""/>
        <dsp:cNvSpPr/>
      </dsp:nvSpPr>
      <dsp:spPr>
        <a:xfrm>
          <a:off x="3744418" y="2016223"/>
          <a:ext cx="4042861" cy="202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Cambria" pitchFamily="18" charset="0"/>
            </a:rPr>
            <a:t>Связь индикаторов с результатами обучения (ЗНАТЬ-УМЕТЬ-ВЛАДЕТЬ)</a:t>
          </a:r>
          <a:endParaRPr lang="ru-RU" sz="1700" b="1" kern="1200" dirty="0">
            <a:latin typeface="Cambria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Cambria" pitchFamily="18" charset="0"/>
            </a:rPr>
            <a:t>Связь ЗНАТЬ-УМЕТЬ-ВЛАДЕТЬ с тематическим содержанием и образовательными технологиями</a:t>
          </a:r>
          <a:endParaRPr lang="ru-RU" sz="1700" b="1" kern="1200" dirty="0">
            <a:latin typeface="Cambria" pitchFamily="18" charset="0"/>
          </a:endParaRPr>
        </a:p>
      </dsp:txBody>
      <dsp:txXfrm>
        <a:off x="3744418" y="2016223"/>
        <a:ext cx="4042861" cy="2020499"/>
      </dsp:txXfrm>
    </dsp:sp>
    <dsp:sp modelId="{B0B7FC00-42A6-45B5-80B2-F6F513041970}">
      <dsp:nvSpPr>
        <dsp:cNvPr id="0" name=""/>
        <dsp:cNvSpPr/>
      </dsp:nvSpPr>
      <dsp:spPr>
        <a:xfrm>
          <a:off x="3443936" y="4272991"/>
          <a:ext cx="2004511" cy="14030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-12233612"/>
                <a:satOff val="84076"/>
                <a:lumOff val="-8236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5">
              <a:hueOff val="-12233612"/>
              <a:satOff val="84076"/>
              <a:lumOff val="-8236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atin typeface="Cambria" pitchFamily="18" charset="0"/>
            </a:rPr>
            <a:t>ФОС</a:t>
          </a:r>
          <a:endParaRPr lang="ru-RU" sz="4200" kern="1200" dirty="0">
            <a:latin typeface="Cambria" pitchFamily="18" charset="0"/>
          </a:endParaRPr>
        </a:p>
      </dsp:txBody>
      <dsp:txXfrm>
        <a:off x="3512442" y="4341497"/>
        <a:ext cx="1867499" cy="1266080"/>
      </dsp:txXfrm>
    </dsp:sp>
    <dsp:sp modelId="{113B131C-B971-4CCA-B4C9-06427B5FE82E}">
      <dsp:nvSpPr>
        <dsp:cNvPr id="0" name=""/>
        <dsp:cNvSpPr/>
      </dsp:nvSpPr>
      <dsp:spPr>
        <a:xfrm>
          <a:off x="5472601" y="4320482"/>
          <a:ext cx="3039468" cy="1134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Cambria" pitchFamily="18" charset="0"/>
            </a:rPr>
            <a:t>Проверка индикаторов достижения компетенций через ЗНАТЬ-УМЕТЬ-ВЛАДЕТЬ</a:t>
          </a:r>
          <a:endParaRPr lang="ru-RU" sz="1800" b="1" kern="1200" dirty="0">
            <a:latin typeface="Cambria" pitchFamily="18" charset="0"/>
          </a:endParaRPr>
        </a:p>
      </dsp:txBody>
      <dsp:txXfrm>
        <a:off x="5472601" y="4320482"/>
        <a:ext cx="3039468" cy="1134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17567-580D-4FF3-9346-DC0D46C8B343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5794C-A77F-40B7-8246-54CEE4494A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23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00C51-5DBE-4940-97E7-45C2320CAE44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59915-7B04-47C3-8D32-C75EA8F5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7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9915-7B04-47C3-8D32-C75EA8F5713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320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ofstandart.rosmintrud.r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47800"/>
            <a:ext cx="5760640" cy="26292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основных профессиональных образовательных программ в соответствии с требованиями ФГОС ВО 3++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18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080" y="1628800"/>
            <a:ext cx="3600400" cy="367240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Заполняется в соответствии с профессиональным стандартом (Раздел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II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 Описание трудовых функций, входящих в профессиональный стандарт (функциональная карта вида ПД))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При отсутствии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профстандарта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данный пункт в ОПОП 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ВО опускается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Уровни квалификации:</a:t>
            </a:r>
          </a:p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13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5 – СПО;</a:t>
            </a:r>
          </a:p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13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6 – </a:t>
            </a:r>
            <a:r>
              <a:rPr lang="ru-RU" sz="1300" b="1" i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бакалавриат</a:t>
            </a:r>
            <a:r>
              <a:rPr lang="ru-RU" sz="13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, СПО;</a:t>
            </a:r>
          </a:p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13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7 – </a:t>
            </a:r>
            <a:r>
              <a:rPr lang="ru-RU" sz="1300" b="1" i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специалитет</a:t>
            </a:r>
            <a:r>
              <a:rPr lang="ru-RU" sz="13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, магистратура; </a:t>
            </a:r>
          </a:p>
          <a:p>
            <a:pPr marL="45720" indent="0">
              <a:buClr>
                <a:schemeClr val="accent1">
                  <a:lumMod val="50000"/>
                </a:schemeClr>
              </a:buClr>
              <a:buNone/>
            </a:pPr>
            <a:r>
              <a:rPr lang="ru-RU" sz="13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8 – </a:t>
            </a:r>
            <a:r>
              <a:rPr lang="ru-RU" sz="1300" b="1" i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специалитет</a:t>
            </a:r>
            <a:r>
              <a:rPr lang="ru-RU" sz="1300" b="1" i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ru-RU" sz="13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магистратура, ПКВК</a:t>
            </a:r>
            <a:endParaRPr lang="ru-RU" sz="13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52352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 Перечень обобщенных трудовых и трудовых функций, имеющих отношение к профессиональной деятельности выпускника программы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бакалавриата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1" y="1268760"/>
            <a:ext cx="492464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4577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7044" y="908720"/>
            <a:ext cx="3581400" cy="411162"/>
          </a:xfrm>
        </p:spPr>
        <p:txBody>
          <a:bodyPr anchor="t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ОПОП ВО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5949280"/>
            <a:ext cx="8280920" cy="76196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Задачи профессиональной деятельности разрабатываются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самостоятельно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в соответствии с типом профессиональной деятельности на основании трудовых функций из профессиональных стандартов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04048" y="908720"/>
            <a:ext cx="3581400" cy="411162"/>
          </a:xfrm>
        </p:spPr>
        <p:txBody>
          <a:bodyPr anchor="t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Профессиональный стандарт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80920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Перечень основных задач профессиональной деятельности выпускников (по типам)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7" y="1340768"/>
            <a:ext cx="431567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3900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476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8424936" cy="4968552"/>
          </a:xfrm>
        </p:spPr>
        <p:txBody>
          <a:bodyPr>
            <a:normAutofit/>
          </a:bodyPr>
          <a:lstStyle/>
          <a:p>
            <a:pPr marL="45720" indent="0">
              <a:buClr>
                <a:schemeClr val="accent1">
                  <a:lumMod val="75000"/>
                </a:schemeClr>
              </a:buCl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Новая структура 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описания </a:t>
            </a: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компетенций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категории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компетенций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(УК и ОПК) – сквозные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характеристики ключевых аспектов деятельности выпускника, отражающие в ФГОС ВО разного уровня высшего образования преемственность соответствующих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компетенций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индикаторы достижения компетенций </a:t>
            </a: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обобщенные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характеристики, уточняющие и раскрывающие формулировку компетенции в виде 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конкретных действий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, выполняемых выпускником, освоившим данную компетенцию.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Индикаторы должны быть сопоставимы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с </a:t>
            </a:r>
            <a:r>
              <a:rPr lang="ru-RU" sz="2000" i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трудовыми функциями и (или) трудовыми </a:t>
            </a:r>
            <a:r>
              <a:rPr lang="ru-RU" sz="2000" i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действиями (профессиональный стандарт)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, но </a:t>
            </a: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не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равны им.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Индикаторы достижения компетенций должны быть </a:t>
            </a: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измеряемы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с помощью средств, доступных в образовательном процессе.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648073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4. ПЛАНИРУЕМЫЕ РЕЗУЛЬТАТЫ ОСВОЕНИЯ ОБРАЗОВАТЕЛЬНОЙ ПРОГРАММЫ</a:t>
            </a:r>
            <a:br>
              <a:rPr lang="ru-RU" sz="1600" b="1" dirty="0"/>
            </a:br>
            <a:r>
              <a:rPr lang="ru-RU" sz="1600" dirty="0"/>
              <a:t> </a:t>
            </a:r>
            <a:r>
              <a:rPr lang="ru-RU" sz="1600" b="1" dirty="0"/>
              <a:t>4.1. Требования к планируемым результатам освоения образовательной программы, обеспечиваемым дисциплинами (модулями) и практиками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302417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57259493"/>
              </p:ext>
            </p:extLst>
          </p:nvPr>
        </p:nvGraphicFramePr>
        <p:xfrm>
          <a:off x="179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4583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40060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ru-RU" b="1" dirty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>
              <a:latin typeface="Cambria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Cambria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en-US" sz="1600" b="1" i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en-US" sz="16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Необходимо проанализировать индикаторы достижения УК и внести свои предложения и замечания в ОМООД УМУ в срок до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0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.11.2018 г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57200"/>
            <a:ext cx="7920880" cy="52352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atin typeface="Cambria" pitchFamily="18" charset="0"/>
              </a:rPr>
              <a:t>4.1.1.	Универсальные компетенции выпускников и индикаторы их </a:t>
            </a:r>
            <a:r>
              <a:rPr lang="ru-RU" sz="1600" b="1" dirty="0" smtClean="0">
                <a:latin typeface="Cambria" pitchFamily="18" charset="0"/>
              </a:rPr>
              <a:t>достижения</a:t>
            </a:r>
            <a:r>
              <a:rPr lang="ru-RU" sz="1400" b="1" dirty="0"/>
              <a:t/>
            </a:r>
            <a:br>
              <a:rPr lang="ru-RU" sz="1400" b="1" dirty="0"/>
            </a:b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29" y="908720"/>
            <a:ext cx="69902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216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013176"/>
            <a:ext cx="8147248" cy="115902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en-US" sz="1600" b="1" i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Разработать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индикаторы достижения ОПК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(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единые для направления подготовки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,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УГНС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(!), если перечень ОПК совпадает)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7200"/>
            <a:ext cx="8064896" cy="523528"/>
          </a:xfrm>
        </p:spPr>
        <p:txBody>
          <a:bodyPr>
            <a:noAutofit/>
          </a:bodyPr>
          <a:lstStyle/>
          <a:p>
            <a:pPr algn="l"/>
            <a:r>
              <a:rPr lang="ru-RU" sz="1800" b="1" dirty="0"/>
              <a:t>4.1.2.	Общепрофессиональные компетенции выпускников и индикаторы их </a:t>
            </a:r>
            <a:r>
              <a:rPr lang="ru-RU" sz="1800" b="1" dirty="0" smtClean="0"/>
              <a:t>достижения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062038"/>
            <a:ext cx="6115453" cy="431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850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534189"/>
            <a:ext cx="8352928" cy="1087015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ПК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могут устанавливаться в соответствии с профессиональными стандартами (трудовыми функциями), на основе анализа отечественного и зарубежного опыта, международных норм и стандартов, требований работодателей,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форсайт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-сессии, фокус-группы и пр. 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379512"/>
          </a:xfrm>
        </p:spPr>
        <p:txBody>
          <a:bodyPr>
            <a:noAutofit/>
          </a:bodyPr>
          <a:lstStyle/>
          <a:p>
            <a:pPr algn="l"/>
            <a:r>
              <a:rPr lang="ru-RU" sz="1600" b="1" dirty="0"/>
              <a:t>4.1.3.	Профессиональные компетенции выпускников и индикаторы их </a:t>
            </a:r>
            <a:r>
              <a:rPr lang="ru-RU" sz="1600" b="1" dirty="0" smtClean="0"/>
              <a:t>достижения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30231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558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shade val="100000"/>
                <a:satMod val="100000"/>
                <a:lumMod val="110000"/>
              </a:schemeClr>
            </a:gs>
            <a:gs pos="83000">
              <a:schemeClr val="bg1">
                <a:shade val="75000"/>
                <a:satMod val="200000"/>
              </a:schemeClr>
            </a:gs>
            <a:gs pos="100000">
              <a:schemeClr val="bg1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710237"/>
              </p:ext>
            </p:extLst>
          </p:nvPr>
        </p:nvGraphicFramePr>
        <p:xfrm>
          <a:off x="251520" y="116632"/>
          <a:ext cx="856895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7307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0" y="1124744"/>
            <a:ext cx="3581400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Реестр профессиональных стандартов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2"/>
              </a:rPr>
              <a:t>http://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hlinkClick r:id="rId2"/>
              </a:rPr>
              <a:t>profstandart.rosmintrud.ru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60032" y="1988840"/>
            <a:ext cx="3581400" cy="2525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51520" y="1124744"/>
            <a:ext cx="3581400" cy="57606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ФГОС ВО с учетом профессиональных стандартов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260648"/>
            <a:ext cx="6940624" cy="4515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1"/>
            <a:ext cx="337299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6" y="1973302"/>
            <a:ext cx="5077066" cy="312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616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27584" y="4509120"/>
            <a:ext cx="7272808" cy="180020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Если образовательная программа реализуется в разных формах обучения, то составляется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единая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ОПОП ВО с приложением учебных планов и календарных учебных графиков для очной, заочной, очно-заочной форм обучения. РПД, программы практик и программа ГИА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одинаковые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по содержанию, формам аттестации, общей трудоемкости (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различны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только по объему контактной работы, распределению по семестрам).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2484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857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519147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Направленность (профиль)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программы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1.13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 При разработке программы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Организация устанавливает направленность (профиль) программы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которая соответствует направлению подготовки в целом или конкретизирует содержание программы в рамках направления подготовки путем ориентации ее на: </a:t>
            </a:r>
          </a:p>
          <a:p>
            <a:pPr marL="0" indent="0" algn="just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10000"/>
                </a:schemeClr>
              </a:buClr>
              <a:buFont typeface="Calibri" pitchFamily="34" charset="0"/>
              <a:buChar char="−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область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(области) профессиональной деятельности 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сферу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(сферы) профессиональной деятельности выпускников; </a:t>
            </a:r>
          </a:p>
          <a:p>
            <a:pPr algn="just">
              <a:buClr>
                <a:schemeClr val="bg2">
                  <a:lumMod val="10000"/>
                </a:schemeClr>
              </a:buClr>
              <a:buFont typeface="Calibri" pitchFamily="34" charset="0"/>
              <a:buChar char="−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тип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(типы)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задач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задачи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профессиональной деятельности выпускников; </a:t>
            </a:r>
          </a:p>
          <a:p>
            <a:pPr algn="just">
              <a:buClr>
                <a:schemeClr val="bg2">
                  <a:lumMod val="10000"/>
                </a:schemeClr>
              </a:buClr>
              <a:buFont typeface="Calibri" pitchFamily="34" charset="0"/>
              <a:buChar char="−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при необходимости – на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объекты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профессиональной деятельности выпускников или область (области) знания. </a:t>
            </a:r>
          </a:p>
          <a:p>
            <a:endParaRPr lang="ru-RU" dirty="0"/>
          </a:p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ХАРАКТЕРИСТИКА ПРОФЕССИОНАЛЬНОЙ ДЕЯТЕЛЬНОСТИ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03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7544" y="980728"/>
            <a:ext cx="7920880" cy="432048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ФГОС ВО 44.03.01 Педагогическое образование п. 1.11.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715132" y="5301208"/>
            <a:ext cx="6433364" cy="648072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Выбираем одну или несколько областей и сфер профессиональной деятельности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профессиональной деятельности и сферы профессиональной деятельности</a:t>
            </a:r>
            <a:endParaRPr lang="ru-RU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515225" cy="351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83568" y="2636912"/>
            <a:ext cx="7646045" cy="108012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935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95736" y="3212976"/>
            <a:ext cx="3581400" cy="4111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ФГОС ВО 3++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36999" y="5877272"/>
            <a:ext cx="6775361" cy="64807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Выбираем один или несколько 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типов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задач профессиональной деятельности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2195736" y="1052736"/>
            <a:ext cx="3581400" cy="41116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ФГОС ВО 3+</a:t>
            </a:r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32848" cy="59553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задач профессиональной деятельности</a:t>
            </a:r>
            <a:endParaRPr lang="ru-RU" sz="2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3" y="1484784"/>
            <a:ext cx="572929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41" y="3645024"/>
            <a:ext cx="5694660" cy="20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047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7704856" cy="1008112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Объекты профессиональной деятельности выпускников или область (области) знания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определяются образовательной организацией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2564904"/>
            <a:ext cx="7228656" cy="2234952"/>
          </a:xfrm>
        </p:spPr>
        <p:txBody>
          <a:bodyPr anchor="t"/>
          <a:lstStyle/>
          <a:p>
            <a:pPr marL="45720" indent="0" algn="r"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Пример (Макет ОПОП ВО «Преподавание истории в средней школе», направление подготовки 44.03.01 Педагогическое образование)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156648" cy="5955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Объекты профессиональной деятельности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77057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972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716016" y="1124744"/>
            <a:ext cx="3581400" cy="411162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ОПОП ВО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75071" y="4725144"/>
            <a:ext cx="4392488" cy="1728192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Выбираем один или несколько профессиональных стандартов, соответствующих профессиональной деятельности выпускников по данной ОПОП ВО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При отсутствии </a:t>
            </a:r>
            <a:r>
              <a:rPr lang="ru-RU" sz="1600" b="1" i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профстандарта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данный пункт в ОПОП  опускается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42282" y="1124744"/>
            <a:ext cx="3581400" cy="411162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ФГОС ВО 3++</a:t>
            </a:r>
            <a:endParaRPr lang="ru-RU" sz="1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7544" y="2132856"/>
            <a:ext cx="3581400" cy="25151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0485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 Перечень профессиональных стандартов, соответствующих профессиональной деятельности выпускников, освоивших ОПОП ВО «Преподавание истории в средней школе», по направлению подготовки 44.03.01 Педагогическое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5231"/>
            <a:ext cx="390694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59" y="1623613"/>
            <a:ext cx="4698313" cy="289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2139098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1070</TotalTime>
  <Words>558</Words>
  <Application>Microsoft Office PowerPoint</Application>
  <PresentationFormat>Экран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Составная</vt:lpstr>
      <vt:lpstr>Разработка основных профессиональных образовательных программ в соответствии с требованиями ФГОС ВО 3++</vt:lpstr>
      <vt:lpstr>Слайд 2</vt:lpstr>
      <vt:lpstr>Ссылки</vt:lpstr>
      <vt:lpstr>Слайд 4</vt:lpstr>
      <vt:lpstr>3. ХАРАКТЕРИСТИКА ПРОФЕССИОНАЛЬНОЙ ДЕЯТЕЛЬНОСТИ ВЫПУСКНИКОВ</vt:lpstr>
      <vt:lpstr>Область профессиональной деятельности и сферы профессиональной деятельности</vt:lpstr>
      <vt:lpstr>Типы задач профессиональной деятельности</vt:lpstr>
      <vt:lpstr>Объекты профессиональной деятельности</vt:lpstr>
      <vt:lpstr>3.2. Перечень профессиональных стандартов, соответствующих профессиональной деятельности выпускников, освоивших ОПОП ВО «Преподавание истории в средней школе», по направлению подготовки 44.03.01 Педагогическое образование</vt:lpstr>
      <vt:lpstr>3.3. Перечень обобщенных трудовых и трудовых функций, имеющих отношение к профессиональной деятельности выпускника программы бакалавриата </vt:lpstr>
      <vt:lpstr> 3.4. Перечень основных задач профессиональной деятельности выпускников (по типам)</vt:lpstr>
      <vt:lpstr>4. ПЛАНИРУЕМЫЕ РЕЗУЛЬТАТЫ ОСВОЕНИЯ ОБРАЗОВАТЕЛЬНОЙ ПРОГРАММЫ  4.1. Требования к планируемым результатам освоения образовательной программы, обеспечиваемым дисциплинами (модулями) и практиками</vt:lpstr>
      <vt:lpstr>Слайд 13</vt:lpstr>
      <vt:lpstr>4.1.1. Универсальные компетенции выпускников и индикаторы их достижения </vt:lpstr>
      <vt:lpstr>4.1.2. Общепрофессиональные компетенции выпускников и индикаторы их достижения</vt:lpstr>
      <vt:lpstr>4.1.3. Профессиональные компетенции выпускников и индикаторы их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основных профессиональных образовательных программ в соответствии с требованиями ФГОС ВО 3++</dc:title>
  <dc:creator>User</dc:creator>
  <cp:lastModifiedBy>user</cp:lastModifiedBy>
  <cp:revision>59</cp:revision>
  <cp:lastPrinted>2018-10-22T06:36:52Z</cp:lastPrinted>
  <dcterms:created xsi:type="dcterms:W3CDTF">2018-10-19T05:03:33Z</dcterms:created>
  <dcterms:modified xsi:type="dcterms:W3CDTF">2023-03-09T00:53:39Z</dcterms:modified>
</cp:coreProperties>
</file>