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6" r:id="rId3"/>
    <p:sldId id="279" r:id="rId4"/>
    <p:sldId id="282" r:id="rId5"/>
    <p:sldId id="278" r:id="rId6"/>
    <p:sldId id="281" r:id="rId7"/>
    <p:sldId id="291" r:id="rId8"/>
    <p:sldId id="263" r:id="rId9"/>
    <p:sldId id="286" r:id="rId10"/>
    <p:sldId id="287" r:id="rId11"/>
    <p:sldId id="288" r:id="rId12"/>
    <p:sldId id="292"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40D8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60"/>
  </p:normalViewPr>
  <p:slideViewPr>
    <p:cSldViewPr>
      <p:cViewPr>
        <p:scale>
          <a:sx n="70" d="100"/>
          <a:sy n="70" d="100"/>
        </p:scale>
        <p:origin x="-140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200" b="1" i="0" baseline="0" dirty="0"/>
              <a:t>Олон улсын </a:t>
            </a:r>
            <a:r>
              <a:rPr lang="ru-RU" sz="1400" b="1" i="0" u="none" strike="noStrike" baseline="0" dirty="0">
                <a:effectLst/>
              </a:rPr>
              <a:t>ү</a:t>
            </a:r>
            <a:r>
              <a:rPr lang="ru-RU" sz="1200" b="1" i="0" baseline="0" dirty="0"/>
              <a:t>йл ажиллагаа: </a:t>
            </a:r>
          </a:p>
          <a:p>
            <a:pPr>
              <a:defRPr/>
            </a:pPr>
            <a:r>
              <a:rPr lang="ru-RU" sz="1200" b="1" i="0" baseline="0" dirty="0" err="1"/>
              <a:t>Гадаад</a:t>
            </a:r>
            <a:r>
              <a:rPr lang="ru-RU" sz="1200" b="1" i="0" baseline="0" dirty="0"/>
              <a:t> </a:t>
            </a:r>
            <a:r>
              <a:rPr lang="ru-RU" sz="1200" b="1" i="0" baseline="0" dirty="0" err="1"/>
              <a:t>оюутны</a:t>
            </a:r>
            <a:r>
              <a:rPr lang="ru-RU" sz="1200" b="1" i="0" baseline="0" dirty="0"/>
              <a:t> </a:t>
            </a:r>
            <a:r>
              <a:rPr lang="ru-RU" sz="1200" b="1" i="0" baseline="0" dirty="0" err="1"/>
              <a:t>тооны</a:t>
            </a:r>
            <a:r>
              <a:rPr lang="ru-RU" sz="1200" b="1" i="0" baseline="0" dirty="0"/>
              <a:t> </a:t>
            </a:r>
            <a:r>
              <a:rPr lang="ru-RU" sz="1200" b="1" i="0" baseline="0" dirty="0" err="1"/>
              <a:t>хувийн</a:t>
            </a:r>
            <a:r>
              <a:rPr lang="ru-RU" sz="1200" b="1" i="0" baseline="0" dirty="0"/>
              <a:t> </a:t>
            </a:r>
            <a:r>
              <a:rPr lang="ru-RU" sz="1200" b="1" i="0" baseline="0" dirty="0" err="1"/>
              <a:t>жин</a:t>
            </a:r>
            <a:r>
              <a:rPr lang="ru-RU" sz="1200" b="1" i="0" baseline="0" dirty="0"/>
              <a:t> </a:t>
            </a:r>
          </a:p>
          <a:p>
            <a:pPr>
              <a:defRPr/>
            </a:pPr>
            <a:r>
              <a:rPr lang="ru-RU" sz="1200" b="1" i="0" baseline="0" dirty="0"/>
              <a:t>(</a:t>
            </a:r>
            <a:r>
              <a:rPr lang="ru-RU" sz="1200" b="1" i="0" u="none" strike="noStrike" baseline="0" dirty="0" err="1">
                <a:effectLst/>
              </a:rPr>
              <a:t>өгөгдсөн</a:t>
            </a:r>
            <a:r>
              <a:rPr lang="ru-RU" sz="1200" b="1" i="0" u="none" strike="noStrike" baseline="0" dirty="0">
                <a:effectLst/>
              </a:rPr>
              <a:t> </a:t>
            </a:r>
            <a:r>
              <a:rPr lang="ru-RU" sz="1200" b="1" i="0" baseline="0" dirty="0"/>
              <a:t> </a:t>
            </a:r>
            <a:r>
              <a:rPr lang="ru-RU" sz="1200" b="1" i="0" baseline="0" dirty="0" err="1"/>
              <a:t>тогтоосон</a:t>
            </a:r>
            <a:r>
              <a:rPr lang="ru-RU" sz="1200" b="1" i="0" baseline="0" dirty="0"/>
              <a:t> </a:t>
            </a:r>
            <a:r>
              <a:rPr lang="ru-RU" sz="1200" b="1" i="0" baseline="0" dirty="0" err="1"/>
              <a:t>тоо</a:t>
            </a:r>
            <a:r>
              <a:rPr lang="ru-RU" sz="1200" b="1" i="0" baseline="0" dirty="0"/>
              <a:t>)</a:t>
            </a:r>
          </a:p>
          <a:p>
            <a:pPr>
              <a:defRPr/>
            </a:pPr>
            <a:endParaRPr lang="ru-RU" sz="1200" b="1" i="0" baseline="0" dirty="0"/>
          </a:p>
        </c:rich>
      </c:tx>
      <c:layout/>
    </c:title>
    <c:plotArea>
      <c:layout/>
      <c:lineChart>
        <c:grouping val="standard"/>
        <c:ser>
          <c:idx val="0"/>
          <c:order val="0"/>
          <c:tx>
            <c:strRef>
              <c:f>Лист1!$B$1</c:f>
              <c:strCache>
                <c:ptCount val="1"/>
                <c:pt idx="0">
                  <c:v>Результат БГУ</c:v>
                </c:pt>
              </c:strCache>
            </c:strRef>
          </c:tx>
          <c:dLbls>
            <c:spPr>
              <a:noFill/>
              <a:ln>
                <a:noFill/>
              </a:ln>
              <a:effectLst/>
            </c:spPr>
            <c:showVal val="1"/>
            <c:extLst xmlns:c16r2="http://schemas.microsoft.com/office/drawing/2015/06/chart">
              <c:ext xmlns:c15="http://schemas.microsoft.com/office/drawing/2012/chart" uri="{CE6537A1-D6FC-4f65-9D91-7224C49458BB}">
                <c15:layout/>
                <c15:showLeaderLines val="0"/>
              </c:ext>
            </c:extLst>
          </c:dLbls>
          <c:cat>
            <c:numRef>
              <c:f>Лист1!$A$2:$A$5</c:f>
              <c:numCache>
                <c:formatCode>General</c:formatCode>
                <c:ptCount val="4"/>
                <c:pt idx="0">
                  <c:v>2015</c:v>
                </c:pt>
                <c:pt idx="1">
                  <c:v>2016</c:v>
                </c:pt>
                <c:pt idx="2">
                  <c:v>2017</c:v>
                </c:pt>
                <c:pt idx="3">
                  <c:v>2018</c:v>
                </c:pt>
              </c:numCache>
            </c:numRef>
          </c:cat>
          <c:val>
            <c:numRef>
              <c:f>Лист1!$B$2:$B$5</c:f>
              <c:numCache>
                <c:formatCode>General</c:formatCode>
                <c:ptCount val="4"/>
                <c:pt idx="0">
                  <c:v>2.9099999999999997</c:v>
                </c:pt>
                <c:pt idx="1">
                  <c:v>3.08</c:v>
                </c:pt>
                <c:pt idx="2">
                  <c:v>2.63</c:v>
                </c:pt>
                <c:pt idx="3">
                  <c:v>3</c:v>
                </c:pt>
              </c:numCache>
            </c:numRef>
          </c:val>
          <c:extLst xmlns:c16r2="http://schemas.microsoft.com/office/drawing/2015/06/chart">
            <c:ext xmlns:c16="http://schemas.microsoft.com/office/drawing/2014/chart" uri="{C3380CC4-5D6E-409C-BE32-E72D297353CC}">
              <c16:uniqueId val="{00000000-7A6B-4002-8468-B9F452E2A32D}"/>
            </c:ext>
          </c:extLst>
        </c:ser>
        <c:ser>
          <c:idx val="1"/>
          <c:order val="1"/>
          <c:tx>
            <c:strRef>
              <c:f>Лист1!$C$1</c:f>
              <c:strCache>
                <c:ptCount val="1"/>
                <c:pt idx="0">
                  <c:v>Норматив</c:v>
                </c:pt>
              </c:strCache>
            </c:strRef>
          </c:tx>
          <c:dLbls>
            <c:spPr>
              <a:noFill/>
              <a:ln>
                <a:noFill/>
              </a:ln>
              <a:effectLst/>
            </c:spPr>
            <c:showVal val="1"/>
            <c:extLst xmlns:c16r2="http://schemas.microsoft.com/office/drawing/2015/06/chart">
              <c:ext xmlns:c15="http://schemas.microsoft.com/office/drawing/2012/chart" uri="{CE6537A1-D6FC-4f65-9D91-7224C49458BB}">
                <c15:layout/>
                <c15:showLeaderLines val="0"/>
              </c:ext>
            </c:extLst>
          </c:dLbls>
          <c:cat>
            <c:numRef>
              <c:f>Лист1!$A$2:$A$5</c:f>
              <c:numCache>
                <c:formatCode>General</c:formatCode>
                <c:ptCount val="4"/>
                <c:pt idx="0">
                  <c:v>2015</c:v>
                </c:pt>
                <c:pt idx="1">
                  <c:v>2016</c:v>
                </c:pt>
                <c:pt idx="2">
                  <c:v>2017</c:v>
                </c:pt>
                <c:pt idx="3">
                  <c:v>2018</c:v>
                </c:pt>
              </c:numCache>
            </c:numRef>
          </c:cat>
          <c:val>
            <c:numRef>
              <c:f>Лист1!$C$2:$C$5</c:f>
              <c:numCache>
                <c:formatCode>General</c:formatCode>
                <c:ptCount val="4"/>
                <c:pt idx="0">
                  <c:v>1</c:v>
                </c:pt>
                <c:pt idx="1">
                  <c:v>1</c:v>
                </c:pt>
                <c:pt idx="2">
                  <c:v>1</c:v>
                </c:pt>
                <c:pt idx="3">
                  <c:v>1</c:v>
                </c:pt>
              </c:numCache>
            </c:numRef>
          </c:val>
          <c:extLst xmlns:c16r2="http://schemas.microsoft.com/office/drawing/2015/06/chart">
            <c:ext xmlns:c16="http://schemas.microsoft.com/office/drawing/2014/chart" uri="{C3380CC4-5D6E-409C-BE32-E72D297353CC}">
              <c16:uniqueId val="{00000001-7A6B-4002-8468-B9F452E2A32D}"/>
            </c:ext>
          </c:extLst>
        </c:ser>
        <c:dLbls>
          <c:showVal val="1"/>
        </c:dLbls>
        <c:marker val="1"/>
        <c:axId val="47065728"/>
        <c:axId val="47096192"/>
      </c:lineChart>
      <c:catAx>
        <c:axId val="47065728"/>
        <c:scaling>
          <c:orientation val="minMax"/>
        </c:scaling>
        <c:axPos val="b"/>
        <c:numFmt formatCode="General" sourceLinked="1"/>
        <c:majorTickMark val="none"/>
        <c:tickLblPos val="nextTo"/>
        <c:crossAx val="47096192"/>
        <c:crosses val="autoZero"/>
        <c:auto val="1"/>
        <c:lblAlgn val="ctr"/>
        <c:lblOffset val="100"/>
      </c:catAx>
      <c:valAx>
        <c:axId val="47096192"/>
        <c:scaling>
          <c:orientation val="minMax"/>
        </c:scaling>
        <c:axPos val="l"/>
        <c:majorGridlines/>
        <c:numFmt formatCode="General" sourceLinked="1"/>
        <c:majorTickMark val="none"/>
        <c:tickLblPos val="nextTo"/>
        <c:crossAx val="47065728"/>
        <c:crosses val="autoZero"/>
        <c:crossBetween val="between"/>
      </c:valAx>
    </c:plotArea>
    <c:legend>
      <c:legendPos val="r"/>
      <c:layout/>
    </c:legend>
    <c:plotVisOnly val="1"/>
    <c:dispBlanksAs val="gap"/>
  </c:chart>
  <c:spPr>
    <a:ln>
      <a:solidFill>
        <a:srgbClr val="4F81BD"/>
      </a:solidFill>
    </a:ln>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854A5A-E52D-458D-BB55-812A646A09FB}" type="datetimeFigureOut">
              <a:rPr lang="ru-RU" smtClean="0"/>
              <a:pPr/>
              <a:t>03.03.2020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2792A5-3DD3-4807-8581-95959A7544B4}" type="slidenum">
              <a:rPr lang="ru-RU" smtClean="0"/>
              <a:pPr/>
              <a:t>‹#›</a:t>
            </a:fld>
            <a:endParaRPr lang="ru-RU"/>
          </a:p>
        </p:txBody>
      </p:sp>
    </p:spTree>
    <p:extLst>
      <p:ext uri="{BB962C8B-B14F-4D97-AF65-F5344CB8AC3E}">
        <p14:creationId xmlns:p14="http://schemas.microsoft.com/office/powerpoint/2010/main" xmlns="" val="1741430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32792A5-3DD3-4807-8581-95959A7544B4}" type="slidenum">
              <a:rPr lang="ru-RU" smtClean="0"/>
              <a:pPr/>
              <a:t>8</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32792A5-3DD3-4807-8581-95959A7544B4}" type="slidenum">
              <a:rPr lang="ru-RU" smtClean="0"/>
              <a:pPr/>
              <a:t>9</a:t>
            </a:fld>
            <a:endParaRPr lang="ru-RU"/>
          </a:p>
        </p:txBody>
      </p:sp>
    </p:spTree>
    <p:extLst>
      <p:ext uri="{BB962C8B-B14F-4D97-AF65-F5344CB8AC3E}">
        <p14:creationId xmlns:p14="http://schemas.microsoft.com/office/powerpoint/2010/main" xmlns="" val="2471438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21D340B4-F2F5-43C6-9207-9DD021EB5221}" type="datetimeFigureOut">
              <a:rPr lang="ru-RU" smtClean="0"/>
              <a:pPr/>
              <a:t>03.03.2020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49A276-CE65-4DCD-8D16-50A3EB0AFFD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1D340B4-F2F5-43C6-9207-9DD021EB5221}" type="datetimeFigureOut">
              <a:rPr lang="ru-RU" smtClean="0"/>
              <a:pPr/>
              <a:t>03.03.2020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49A276-CE65-4DCD-8D16-50A3EB0AFFD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6374"/>
            <a:ext cx="2057400" cy="4387851"/>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6374"/>
            <a:ext cx="6019800" cy="438785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1D340B4-F2F5-43C6-9207-9DD021EB5221}" type="datetimeFigureOut">
              <a:rPr lang="ru-RU" smtClean="0"/>
              <a:pPr/>
              <a:t>03.03.2020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49A276-CE65-4DCD-8D16-50A3EB0AFFD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1D340B4-F2F5-43C6-9207-9DD021EB5221}" type="datetimeFigureOut">
              <a:rPr lang="ru-RU" smtClean="0"/>
              <a:pPr/>
              <a:t>03.03.2020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49A276-CE65-4DCD-8D16-50A3EB0AFFD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21D340B4-F2F5-43C6-9207-9DD021EB5221}" type="datetimeFigureOut">
              <a:rPr lang="ru-RU" smtClean="0"/>
              <a:pPr/>
              <a:t>03.03.2020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49A276-CE65-4DCD-8D16-50A3EB0AFFD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21D340B4-F2F5-43C6-9207-9DD021EB5221}" type="datetimeFigureOut">
              <a:rPr lang="ru-RU" smtClean="0"/>
              <a:pPr/>
              <a:t>03.03.2020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49A276-CE65-4DCD-8D16-50A3EB0AFFD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7"/>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21D340B4-F2F5-43C6-9207-9DD021EB5221}" type="datetimeFigureOut">
              <a:rPr lang="ru-RU" smtClean="0"/>
              <a:pPr/>
              <a:t>03.03.2020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349A276-CE65-4DCD-8D16-50A3EB0AFFD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21D340B4-F2F5-43C6-9207-9DD021EB5221}" type="datetimeFigureOut">
              <a:rPr lang="ru-RU" smtClean="0"/>
              <a:pPr/>
              <a:t>03.03.2020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349A276-CE65-4DCD-8D16-50A3EB0AFFD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1D340B4-F2F5-43C6-9207-9DD021EB5221}" type="datetimeFigureOut">
              <a:rPr lang="ru-RU" smtClean="0"/>
              <a:pPr/>
              <a:t>03.03.2020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349A276-CE65-4DCD-8D16-50A3EB0AFFD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49"/>
            <a:ext cx="3008313" cy="1162051"/>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21D340B4-F2F5-43C6-9207-9DD021EB5221}" type="datetimeFigureOut">
              <a:rPr lang="ru-RU" smtClean="0"/>
              <a:pPr/>
              <a:t>03.03.2020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49A276-CE65-4DCD-8D16-50A3EB0AFFD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9"/>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21D340B4-F2F5-43C6-9207-9DD021EB5221}" type="datetimeFigureOut">
              <a:rPr lang="ru-RU" smtClean="0"/>
              <a:pPr/>
              <a:t>03.03.2020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49A276-CE65-4DCD-8D16-50A3EB0AFFD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340B4-F2F5-43C6-9207-9DD021EB5221}" type="datetimeFigureOut">
              <a:rPr lang="ru-RU" smtClean="0"/>
              <a:pPr/>
              <a:t>03.03.2020</a:t>
            </a:fld>
            <a:endParaRPr lang="ru-RU"/>
          </a:p>
        </p:txBody>
      </p:sp>
      <p:sp>
        <p:nvSpPr>
          <p:cNvPr id="5" name="Нижний колонтитул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49A276-CE65-4DCD-8D16-50A3EB0AFFD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jpeg"/></Relationships>
</file>

<file path=ppt/slides/_rels/slide1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hyperlink" Target="https://fb.com/lifebsu"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instagram.com/lifebsu" TargetMode="External"/><Relationship Id="rId5" Type="http://schemas.openxmlformats.org/officeDocument/2006/relationships/hyperlink" Target="https://youtube.com/lifebsu" TargetMode="External"/><Relationship Id="rId4" Type="http://schemas.openxmlformats.org/officeDocument/2006/relationships/hyperlink" Target="https://vk.com/bsu0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image" Target="../media/image4.jpe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a:stretch>
            <a:fillRect/>
          </a:stretch>
        </p:blipFill>
        <p:spPr bwMode="auto">
          <a:xfrm>
            <a:off x="0" y="0"/>
            <a:ext cx="9144000" cy="5479214"/>
          </a:xfrm>
          <a:prstGeom prst="rect">
            <a:avLst/>
          </a:prstGeom>
          <a:noFill/>
          <a:ln w="9525">
            <a:noFill/>
            <a:miter lim="800000"/>
            <a:headEnd/>
            <a:tailEnd/>
          </a:ln>
          <a:effectLst/>
        </p:spPr>
      </p:pic>
      <p:pic>
        <p:nvPicPr>
          <p:cNvPr id="1033" name="Picture 9" descr="C:\Ванчикова\Материалы для встречи с Котюковым\1 (1).jpg"/>
          <p:cNvPicPr>
            <a:picLocks noChangeAspect="1" noChangeArrowheads="1"/>
          </p:cNvPicPr>
          <p:nvPr/>
        </p:nvPicPr>
        <p:blipFill>
          <a:blip r:embed="rId3" cstate="print"/>
          <a:srcRect/>
          <a:stretch>
            <a:fillRect/>
          </a:stretch>
        </p:blipFill>
        <p:spPr bwMode="auto">
          <a:xfrm>
            <a:off x="0" y="-14383"/>
            <a:ext cx="9154864" cy="6888749"/>
          </a:xfrm>
          <a:prstGeom prst="rect">
            <a:avLst/>
          </a:prstGeom>
          <a:noFill/>
        </p:spPr>
      </p:pic>
      <p:sp>
        <p:nvSpPr>
          <p:cNvPr id="1028" name="AutoShape 4" descr="https://mail.google.com/mail/u/0?ui=2&amp;ik=e3f21daf81&amp;attid=0.1.1&amp;permmsgid=msg-f:1570521235692655435&amp;th=15cb9cbe2dab134b&amp;view=fimg&amp;sz=s0-l75-ft&amp;attbid=ANGjdJ_I9R_QBN23n1s5vBpAiLPYV36qM8h95S-ntvhJS32sOOedFIPYyuCU8FGIeCAPJYCJsfebdDVwoiIEB5EbSfCsU_HCs3rRaxjFycsXRp8dmRhtlcnOC-qgHAE&amp;disp=emb"/>
          <p:cNvSpPr>
            <a:spLocks noChangeAspect="1" noChangeArrowheads="1"/>
          </p:cNvSpPr>
          <p:nvPr/>
        </p:nvSpPr>
        <p:spPr bwMode="auto">
          <a:xfrm>
            <a:off x="155575" y="-182033"/>
            <a:ext cx="298450" cy="397933"/>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mail.google.com/mail/u/0?ui=2&amp;ik=e3f21daf81&amp;attid=0.1.1&amp;permmsgid=msg-f:1570521235692655435&amp;th=15cb9cbe2dab134b&amp;view=fimg&amp;sz=s0-l75-ft&amp;attbid=ANGjdJ_I9R_QBN23n1s5vBpAiLPYV36qM8h95S-ntvhJS32sOOedFIPYyuCU8FGIeCAPJYCJsfebdDVwoiIEB5EbSfCsU_HCs3rRaxjFycsXRp8dmRhtlcnOC-qgHAE&amp;disp=emb"/>
          <p:cNvSpPr>
            <a:spLocks noChangeAspect="1" noChangeArrowheads="1"/>
          </p:cNvSpPr>
          <p:nvPr/>
        </p:nvSpPr>
        <p:spPr bwMode="auto">
          <a:xfrm>
            <a:off x="155575" y="-182033"/>
            <a:ext cx="298450" cy="397933"/>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2" name="AutoShape 8" descr="https://mail.google.com/mail/u/0?ui=2&amp;ik=e3f21daf81&amp;attid=0.1.1&amp;permmsgid=msg-f:1570521235692655435&amp;th=15cb9cbe2dab134b&amp;view=fimg&amp;sz=s0-l75-ft&amp;attbid=ANGjdJ_I9R_QBN23n1s5vBpAiLPYV36qM8h95S-ntvhJS32sOOedFIPYyuCU8FGIeCAPJYCJsfebdDVwoiIEB5EbSfCsU_HCs3rRaxjFycsXRp8dmRhtlcnOC-qgHAE&amp;disp=emb"/>
          <p:cNvSpPr>
            <a:spLocks noChangeAspect="1" noChangeArrowheads="1"/>
          </p:cNvSpPr>
          <p:nvPr/>
        </p:nvSpPr>
        <p:spPr bwMode="auto">
          <a:xfrm>
            <a:off x="155575" y="-182033"/>
            <a:ext cx="298450" cy="397933"/>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 name="Рисунок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215" y="-41311"/>
            <a:ext cx="9144000" cy="6858000"/>
          </a:xfrm>
          <a:prstGeom prst="rect">
            <a:avLst/>
          </a:prstGeom>
        </p:spPr>
      </p:pic>
      <p:sp>
        <p:nvSpPr>
          <p:cNvPr id="2" name="Прямоугольник 1"/>
          <p:cNvSpPr/>
          <p:nvPr/>
        </p:nvSpPr>
        <p:spPr>
          <a:xfrm>
            <a:off x="5494433" y="5933708"/>
            <a:ext cx="3671646" cy="646331"/>
          </a:xfrm>
          <a:prstGeom prst="rect">
            <a:avLst/>
          </a:prstGeom>
        </p:spPr>
        <p:txBody>
          <a:bodyPr wrap="none">
            <a:spAutoFit/>
          </a:bodyPr>
          <a:lstStyle/>
          <a:p>
            <a:pPr algn="ctr"/>
            <a:r>
              <a:rPr lang="ru-RU" b="1" dirty="0"/>
              <a:t>Буриад </a:t>
            </a:r>
            <a:r>
              <a:rPr lang="ru-RU" b="1" dirty="0" err="1"/>
              <a:t>улсын</a:t>
            </a:r>
            <a:r>
              <a:rPr lang="ru-RU" b="1" dirty="0"/>
              <a:t> </a:t>
            </a:r>
            <a:r>
              <a:rPr lang="ru-RU" b="1" dirty="0" err="1"/>
              <a:t>Доржи</a:t>
            </a:r>
            <a:r>
              <a:rPr lang="ru-RU" b="1" dirty="0"/>
              <a:t> </a:t>
            </a:r>
            <a:r>
              <a:rPr lang="ru-RU" b="1" dirty="0" err="1"/>
              <a:t>Банзаровын</a:t>
            </a:r>
            <a:r>
              <a:rPr lang="ru-RU" b="1" dirty="0"/>
              <a:t> </a:t>
            </a:r>
          </a:p>
          <a:p>
            <a:pPr algn="ctr"/>
            <a:r>
              <a:rPr lang="ru-RU" b="1" dirty="0" err="1"/>
              <a:t>нэрэмжит</a:t>
            </a:r>
            <a:r>
              <a:rPr lang="ru-RU" b="1" dirty="0"/>
              <a:t> Их </a:t>
            </a:r>
            <a:r>
              <a:rPr lang="ru-RU" b="1" dirty="0" err="1"/>
              <a:t>сургууль</a:t>
            </a:r>
            <a:r>
              <a:rPr lang="ru-RU" b="1"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TextBox 3"/>
          <p:cNvSpPr txBox="1"/>
          <p:nvPr/>
        </p:nvSpPr>
        <p:spPr>
          <a:xfrm>
            <a:off x="214282" y="1500175"/>
            <a:ext cx="4178488" cy="1754326"/>
          </a:xfrm>
          <a:prstGeom prst="rect">
            <a:avLst/>
          </a:prstGeom>
          <a:noFill/>
          <a:ln>
            <a:solidFill>
              <a:srgbClr val="4F81BD"/>
            </a:solidFill>
          </a:ln>
        </p:spPr>
        <p:txBody>
          <a:bodyPr wrap="square" rtlCol="0">
            <a:spAutoFit/>
          </a:bodyPr>
          <a:lstStyle/>
          <a:p>
            <a:pPr algn="ctr"/>
            <a:r>
              <a:rPr lang="ru-RU" sz="1200" b="1" dirty="0"/>
              <a:t>Оюутны санаачлага хөгжүүлэлт:</a:t>
            </a:r>
          </a:p>
          <a:p>
            <a:pPr marL="228600" indent="-228600">
              <a:buFont typeface="+mj-lt"/>
              <a:buAutoNum type="arabicPeriod"/>
            </a:pPr>
            <a:r>
              <a:rPr lang="ru-RU" sz="1200" dirty="0"/>
              <a:t>БУИС – Залуу манлайлагчуудыг сурган х</a:t>
            </a:r>
            <a:r>
              <a:rPr lang="mn-MN" sz="1200" dirty="0"/>
              <a:t>ү</a:t>
            </a:r>
            <a:r>
              <a:rPr lang="ru-RU" sz="1200" dirty="0"/>
              <a:t>м</a:t>
            </a:r>
            <a:r>
              <a:rPr lang="mn-MN" sz="1200" dirty="0"/>
              <a:t>үү</a:t>
            </a:r>
            <a:r>
              <a:rPr lang="ru-RU" sz="1200" dirty="0"/>
              <a:t>ж</a:t>
            </a:r>
            <a:r>
              <a:rPr lang="mn-MN" sz="1200" dirty="0"/>
              <a:t>үү</a:t>
            </a:r>
            <a:r>
              <a:rPr lang="ru-RU" sz="1200" dirty="0"/>
              <a:t>лэх зорилгоор БУИС-н х</a:t>
            </a:r>
            <a:r>
              <a:rPr lang="mn-MN" sz="1200" dirty="0"/>
              <a:t>ү</a:t>
            </a:r>
            <a:r>
              <a:rPr lang="ru-RU" sz="1200" dirty="0"/>
              <a:t>рээнд </a:t>
            </a:r>
            <a:r>
              <a:rPr lang="en-US" sz="1200" dirty="0"/>
              <a:t>“</a:t>
            </a:r>
            <a:r>
              <a:rPr lang="ru-RU" sz="1200" dirty="0"/>
              <a:t>Байкальские Вершины</a:t>
            </a:r>
            <a:r>
              <a:rPr lang="en-US" sz="1200" dirty="0"/>
              <a:t>”</a:t>
            </a:r>
            <a:r>
              <a:rPr lang="ru-RU" sz="1200" dirty="0"/>
              <a:t> хэмээх сургалт жил б</a:t>
            </a:r>
            <a:r>
              <a:rPr lang="mn-MN" sz="1200" dirty="0"/>
              <a:t>ү</a:t>
            </a:r>
            <a:r>
              <a:rPr lang="ru-RU" sz="1200" dirty="0"/>
              <a:t>р 100 оюутны б</a:t>
            </a:r>
            <a:r>
              <a:rPr lang="mn-MN" sz="1200" dirty="0"/>
              <a:t>ү</a:t>
            </a:r>
            <a:r>
              <a:rPr lang="ru-RU" sz="1200" dirty="0"/>
              <a:t>рэлдэх</a:t>
            </a:r>
            <a:r>
              <a:rPr lang="mn-MN" sz="1200" dirty="0"/>
              <a:t>үү</a:t>
            </a:r>
            <a:r>
              <a:rPr lang="ru-RU" sz="1200" dirty="0"/>
              <a:t>нтэйгээр зохион байгуулагддаг.</a:t>
            </a:r>
          </a:p>
          <a:p>
            <a:pPr marL="228600" indent="-228600">
              <a:buFont typeface="+mj-lt"/>
              <a:buAutoNum type="arabicPeriod"/>
            </a:pPr>
            <a:r>
              <a:rPr lang="ru-RU" sz="1200" dirty="0"/>
              <a:t>БУИС</a:t>
            </a:r>
            <a:r>
              <a:rPr lang="en-US" sz="1200" dirty="0"/>
              <a:t> </a:t>
            </a:r>
            <a:r>
              <a:rPr lang="ru-RU" sz="1200" dirty="0" err="1"/>
              <a:t>нь</a:t>
            </a:r>
            <a:r>
              <a:rPr lang="ru-RU" sz="1200" dirty="0"/>
              <a:t> 2016 </a:t>
            </a:r>
            <a:r>
              <a:rPr lang="ru-RU" sz="1200" dirty="0" err="1"/>
              <a:t>оноос</a:t>
            </a:r>
            <a:r>
              <a:rPr lang="ru-RU" sz="1200" dirty="0"/>
              <a:t> </a:t>
            </a:r>
            <a:r>
              <a:rPr lang="ru-RU" sz="1200" dirty="0" err="1"/>
              <a:t>хойш</a:t>
            </a:r>
            <a:r>
              <a:rPr lang="ru-RU" sz="1200" dirty="0"/>
              <a:t> Буриад </a:t>
            </a:r>
            <a:r>
              <a:rPr lang="ru-RU" sz="1200" dirty="0" err="1"/>
              <a:t>улсад</a:t>
            </a:r>
            <a:r>
              <a:rPr lang="ru-RU" sz="1200" dirty="0"/>
              <a:t> </a:t>
            </a:r>
            <a:r>
              <a:rPr lang="ru-RU" sz="1200" dirty="0" err="1"/>
              <a:t>ОХУ-ын</a:t>
            </a:r>
            <a:r>
              <a:rPr lang="ru-RU" sz="1200" dirty="0"/>
              <a:t> </a:t>
            </a:r>
            <a:r>
              <a:rPr lang="ru-RU" sz="1200" dirty="0" err="1"/>
              <a:t>оюутнуудын</a:t>
            </a:r>
            <a:r>
              <a:rPr lang="ru-RU" sz="1200" dirty="0"/>
              <a:t> </a:t>
            </a:r>
            <a:r>
              <a:rPr lang="ru-RU" sz="1200" dirty="0" err="1"/>
              <a:t>жагсаалын</a:t>
            </a:r>
            <a:r>
              <a:rPr lang="ru-RU" sz="1200" dirty="0"/>
              <a:t> гол </a:t>
            </a:r>
            <a:r>
              <a:rPr lang="ru-RU" sz="1200" dirty="0" err="1"/>
              <a:t>зохион</a:t>
            </a:r>
            <a:r>
              <a:rPr lang="ru-RU" sz="1200" dirty="0"/>
              <a:t> </a:t>
            </a:r>
            <a:r>
              <a:rPr lang="ru-RU" sz="1200" dirty="0" err="1"/>
              <a:t>байгуулагч</a:t>
            </a:r>
            <a:r>
              <a:rPr lang="ru-RU" sz="1200" dirty="0"/>
              <a:t> </a:t>
            </a:r>
            <a:r>
              <a:rPr lang="ru-RU" sz="1200" dirty="0" err="1"/>
              <a:t>юм</a:t>
            </a:r>
            <a:r>
              <a:rPr lang="ru-RU" sz="1200" dirty="0"/>
              <a:t>.</a:t>
            </a:r>
          </a:p>
          <a:p>
            <a:pPr marL="342900" indent="-342900">
              <a:buAutoNum type="arabicPeriod"/>
            </a:pPr>
            <a:r>
              <a:rPr lang="ru-RU" sz="1200" dirty="0"/>
              <a:t>Жил бүр дэлхийн ард түмний, соёлын, зан заншлын  «Дружба народов» хэмээх наадам хийгддэг.</a:t>
            </a:r>
          </a:p>
        </p:txBody>
      </p:sp>
      <p:sp>
        <p:nvSpPr>
          <p:cNvPr id="7" name="TextBox 6"/>
          <p:cNvSpPr txBox="1"/>
          <p:nvPr/>
        </p:nvSpPr>
        <p:spPr>
          <a:xfrm>
            <a:off x="4572000" y="3833674"/>
            <a:ext cx="4286280" cy="2677656"/>
          </a:xfrm>
          <a:prstGeom prst="rect">
            <a:avLst/>
          </a:prstGeom>
          <a:noFill/>
          <a:ln>
            <a:solidFill>
              <a:srgbClr val="4F81BD"/>
            </a:solidFill>
          </a:ln>
        </p:spPr>
        <p:txBody>
          <a:bodyPr wrap="square" rtlCol="0">
            <a:spAutoFit/>
          </a:bodyPr>
          <a:lstStyle/>
          <a:p>
            <a:pPr algn="ctr"/>
            <a:r>
              <a:rPr lang="ru-RU" sz="1400" b="1" dirty="0"/>
              <a:t>Оюутны холбоонууд:</a:t>
            </a:r>
          </a:p>
          <a:p>
            <a:pPr marL="342900" indent="-342900">
              <a:buAutoNum type="arabicPeriod"/>
            </a:pPr>
            <a:r>
              <a:rPr lang="ru-RU" sz="1400" dirty="0" err="1"/>
              <a:t>Оюутны</a:t>
            </a:r>
            <a:r>
              <a:rPr lang="ru-RU" sz="1400" dirty="0"/>
              <a:t> </a:t>
            </a:r>
            <a:r>
              <a:rPr lang="ru-RU" sz="1400" dirty="0" err="1"/>
              <a:t>хамтарсан</a:t>
            </a:r>
            <a:r>
              <a:rPr lang="ru-RU" sz="1400" dirty="0"/>
              <a:t> </a:t>
            </a:r>
            <a:r>
              <a:rPr lang="ru-RU" sz="1400" dirty="0" err="1" smtClean="0"/>
              <a:t>зөвлөл</a:t>
            </a:r>
            <a:r>
              <a:rPr lang="ru-RU" sz="1400" smtClean="0"/>
              <a:t> – </a:t>
            </a:r>
            <a:r>
              <a:rPr lang="ru-RU" sz="1400" dirty="0"/>
              <a:t>Федерация студенческого самоуправления</a:t>
            </a:r>
          </a:p>
          <a:p>
            <a:pPr marL="342900" indent="-342900">
              <a:buFontTx/>
              <a:buAutoNum type="arabicPeriod"/>
            </a:pPr>
            <a:r>
              <a:rPr lang="ru-RU" sz="1400" dirty="0"/>
              <a:t>Шинэ оюутнууд болон аспирантуудын эвлэлийн байгууллага </a:t>
            </a:r>
          </a:p>
          <a:p>
            <a:pPr marL="342900" indent="-342900">
              <a:buFontTx/>
              <a:buAutoNum type="arabicPeriod"/>
            </a:pPr>
            <a:r>
              <a:rPr lang="ru-RU" sz="1400" dirty="0" err="1"/>
              <a:t>Гадаад</a:t>
            </a:r>
            <a:r>
              <a:rPr lang="ru-RU" sz="1400" dirty="0"/>
              <a:t> </a:t>
            </a:r>
            <a:r>
              <a:rPr lang="ru-RU" sz="1400" dirty="0" err="1"/>
              <a:t>оюутны</a:t>
            </a:r>
            <a:r>
              <a:rPr lang="ru-RU" sz="1400" dirty="0"/>
              <a:t> </a:t>
            </a:r>
            <a:r>
              <a:rPr lang="ru-RU" sz="1400" dirty="0" err="1"/>
              <a:t>холбоо</a:t>
            </a:r>
            <a:r>
              <a:rPr lang="ru-RU" sz="1400" dirty="0"/>
              <a:t> «</a:t>
            </a:r>
            <a:r>
              <a:rPr lang="en-US" sz="1400" dirty="0"/>
              <a:t>Imagine</a:t>
            </a:r>
            <a:r>
              <a:rPr lang="ru-RU" sz="1400" dirty="0"/>
              <a:t>»</a:t>
            </a:r>
          </a:p>
          <a:p>
            <a:pPr marL="342900" indent="-342900">
              <a:buFontTx/>
              <a:buAutoNum type="arabicPeriod"/>
            </a:pPr>
            <a:r>
              <a:rPr lang="ru-RU" sz="1400" dirty="0"/>
              <a:t>Оюутны биеийн тамирын клуб «Байкальские волки»</a:t>
            </a:r>
          </a:p>
          <a:p>
            <a:pPr marL="342900" indent="-342900" algn="ctr"/>
            <a:r>
              <a:rPr lang="ru-RU" sz="1400" b="1" dirty="0" err="1"/>
              <a:t>Оюутны</a:t>
            </a:r>
            <a:r>
              <a:rPr lang="ru-RU" sz="1400" b="1" dirty="0"/>
              <a:t> </a:t>
            </a:r>
            <a:r>
              <a:rPr lang="ru-RU" sz="1400" b="1" dirty="0" err="1"/>
              <a:t>сайн</a:t>
            </a:r>
            <a:r>
              <a:rPr lang="ru-RU" sz="1400" b="1" dirty="0"/>
              <a:t> </a:t>
            </a:r>
            <a:r>
              <a:rPr lang="ru-RU" sz="1400" b="1" dirty="0" err="1"/>
              <a:t>дурын</a:t>
            </a:r>
            <a:r>
              <a:rPr lang="ru-RU" sz="1400" b="1" dirty="0"/>
              <a:t> </a:t>
            </a:r>
            <a:r>
              <a:rPr lang="ru-RU" sz="1400" b="1" dirty="0" err="1"/>
              <a:t>байгууллагууд</a:t>
            </a:r>
            <a:r>
              <a:rPr lang="ru-RU" sz="1400" b="1" dirty="0"/>
              <a:t>:</a:t>
            </a:r>
          </a:p>
          <a:p>
            <a:pPr marL="342900" indent="-342900">
              <a:buAutoNum type="arabicPeriod"/>
            </a:pPr>
            <a:r>
              <a:rPr lang="ru-RU" sz="1400" dirty="0"/>
              <a:t>Б</a:t>
            </a:r>
            <a:r>
              <a:rPr lang="mn-MN" sz="1400" dirty="0"/>
              <a:t>ү</a:t>
            </a:r>
            <a:r>
              <a:rPr lang="ru-RU" sz="1400" dirty="0"/>
              <a:t>с нутгийн нийтийн байгууллага «Милосердие».</a:t>
            </a:r>
          </a:p>
          <a:p>
            <a:pPr marL="342900" indent="-342900">
              <a:buAutoNum type="arabicPeriod"/>
            </a:pPr>
            <a:r>
              <a:rPr lang="ru-RU" sz="1400" dirty="0"/>
              <a:t>Олон нийтийн ажиглагчдын корпус.</a:t>
            </a:r>
          </a:p>
          <a:p>
            <a:pPr marL="342900" indent="-342900">
              <a:buAutoNum type="arabicPeriod"/>
            </a:pPr>
            <a:r>
              <a:rPr lang="ru-RU" sz="1400" dirty="0" err="1"/>
              <a:t>Эмнэлгийн</a:t>
            </a:r>
            <a:r>
              <a:rPr lang="ru-RU" sz="1400" dirty="0"/>
              <a:t> </a:t>
            </a:r>
            <a:r>
              <a:rPr lang="ru-RU" sz="1400" dirty="0" err="1"/>
              <a:t>сайн</a:t>
            </a:r>
            <a:r>
              <a:rPr lang="ru-RU" sz="1400" dirty="0"/>
              <a:t> </a:t>
            </a:r>
            <a:r>
              <a:rPr lang="ru-RU" sz="1400" dirty="0" err="1"/>
              <a:t>дурынхны</a:t>
            </a:r>
            <a:r>
              <a:rPr lang="ru-RU" sz="1400" dirty="0"/>
              <a:t> </a:t>
            </a:r>
            <a:r>
              <a:rPr lang="ru-RU" sz="1400" dirty="0" err="1"/>
              <a:t>холбоо</a:t>
            </a:r>
            <a:r>
              <a:rPr lang="ru-RU" sz="1400" dirty="0"/>
              <a:t>.</a:t>
            </a:r>
          </a:p>
        </p:txBody>
      </p:sp>
      <p:pic>
        <p:nvPicPr>
          <p:cNvPr id="2050" name="Picture 2" descr="C:\LOAD\DSC_346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76256" y="2446503"/>
            <a:ext cx="1982024" cy="1270529"/>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LOAD\DSC_601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0" y="1691853"/>
            <a:ext cx="2204405" cy="1604663"/>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LOAD\tQqr5kdvKKI.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76256" y="1031728"/>
            <a:ext cx="1982024" cy="1320250"/>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C:\LOAD\PCKRFWt5DgY.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14282" y="5207499"/>
            <a:ext cx="1975977" cy="1313669"/>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C:\LOAD\P-CU30tFzio.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14282" y="3653926"/>
            <a:ext cx="2111549" cy="1409074"/>
          </a:xfrm>
          <a:prstGeom prst="rect">
            <a:avLst/>
          </a:prstGeom>
          <a:noFill/>
          <a:extLst>
            <a:ext uri="{909E8E84-426E-40DD-AFC4-6F175D3DCCD1}">
              <a14:hiddenFill xmlns:a14="http://schemas.microsoft.com/office/drawing/2010/main" xmlns="">
                <a:solidFill>
                  <a:srgbClr val="FFFFFF"/>
                </a:solidFill>
              </a14:hiddenFill>
            </a:ext>
          </a:extLst>
        </p:spPr>
      </p:pic>
      <p:pic>
        <p:nvPicPr>
          <p:cNvPr id="2055" name="Picture 7" descr="C:\LOAD\загруженное.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325831" y="5197661"/>
            <a:ext cx="1970504" cy="1313669"/>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C:\LOAD\TAk8IpbSYcI.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456662" y="3764276"/>
            <a:ext cx="1948847" cy="1298724"/>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angle 4"/>
          <p:cNvSpPr>
            <a:spLocks noChangeArrowheads="1"/>
          </p:cNvSpPr>
          <p:nvPr/>
        </p:nvSpPr>
        <p:spPr bwMode="auto">
          <a:xfrm>
            <a:off x="4711611" y="208005"/>
            <a:ext cx="3165611" cy="523220"/>
          </a:xfrm>
          <a:prstGeom prst="rect">
            <a:avLst/>
          </a:prstGeom>
          <a:noFill/>
          <a:ln w="9525">
            <a:noFill/>
            <a:miter lim="800000"/>
            <a:headEnd/>
            <a:tailEnd/>
          </a:ln>
        </p:spPr>
        <p:txBody>
          <a:bodyPr wrap="none">
            <a:spAutoFit/>
          </a:bodyPr>
          <a:lstStyle/>
          <a:p>
            <a:pPr algn="r"/>
            <a:r>
              <a:rPr lang="ru-RU" sz="2800" b="1" dirty="0">
                <a:solidFill>
                  <a:srgbClr val="0070C0"/>
                </a:solidFill>
                <a:latin typeface="Calibri" pitchFamily="34" charset="0"/>
              </a:rPr>
              <a:t>Оюутны удирдлага</a:t>
            </a:r>
          </a:p>
        </p:txBody>
      </p:sp>
    </p:spTree>
    <p:extLst>
      <p:ext uri="{BB962C8B-B14F-4D97-AF65-F5344CB8AC3E}">
        <p14:creationId xmlns:p14="http://schemas.microsoft.com/office/powerpoint/2010/main" xmlns="" val="116349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4572000" y="1249994"/>
            <a:ext cx="4286280" cy="2246769"/>
          </a:xfrm>
          <a:prstGeom prst="rect">
            <a:avLst/>
          </a:prstGeom>
          <a:noFill/>
          <a:ln>
            <a:solidFill>
              <a:srgbClr val="4F81BD"/>
            </a:solidFill>
          </a:ln>
        </p:spPr>
        <p:txBody>
          <a:bodyPr wrap="square" rtlCol="0">
            <a:spAutoFit/>
          </a:bodyPr>
          <a:lstStyle/>
          <a:p>
            <a:pPr algn="ctr"/>
            <a:r>
              <a:rPr lang="ru-RU" sz="1400" b="1" dirty="0"/>
              <a:t>Биеийн тамир</a:t>
            </a:r>
            <a:r>
              <a:rPr lang="mn-MN" sz="1400" b="1" dirty="0"/>
              <a:t>ын </a:t>
            </a:r>
            <a:r>
              <a:rPr lang="ru-RU" sz="1400" b="1" dirty="0"/>
              <a:t>соёл:</a:t>
            </a:r>
          </a:p>
          <a:p>
            <a:pPr marL="342900" indent="-342900">
              <a:buAutoNum type="arabicPeriod"/>
            </a:pPr>
            <a:r>
              <a:rPr lang="ru-RU" sz="1400" dirty="0"/>
              <a:t>2016 оны Олимпийн наадмын мөнгөн медальт –нум сумаар спортын мастер  Степанова Инна</a:t>
            </a:r>
          </a:p>
          <a:p>
            <a:pPr marL="342900" indent="-342900">
              <a:buAutoNum type="arabicPeriod"/>
            </a:pPr>
            <a:r>
              <a:rPr lang="ru-RU" sz="1400" dirty="0"/>
              <a:t>2018 оны Олимпийн наадмын оролцогч – цанаар гулгагч ОУСМ Жамбалова Алиса</a:t>
            </a:r>
          </a:p>
          <a:p>
            <a:pPr marL="342900" indent="-342900">
              <a:buAutoNum type="arabicPeriod"/>
            </a:pPr>
            <a:r>
              <a:rPr lang="ru-RU" sz="1400" dirty="0"/>
              <a:t>2018 оны Европын аварга шалгаруулах тэмцээний– чөлөөт бөхийн ОУСМ Оршуш Стальвира</a:t>
            </a:r>
          </a:p>
          <a:p>
            <a:pPr marL="342900" indent="-342900">
              <a:buAutoNum type="arabicPeriod"/>
            </a:pPr>
            <a:r>
              <a:rPr lang="ru-RU" sz="1400" dirty="0"/>
              <a:t>2017 оны ОХУ – ын аварга – гар барилдааны спортын мастер Бальчугов Максим </a:t>
            </a:r>
          </a:p>
        </p:txBody>
      </p:sp>
      <p:sp>
        <p:nvSpPr>
          <p:cNvPr id="6" name="TextBox 5"/>
          <p:cNvSpPr txBox="1"/>
          <p:nvPr/>
        </p:nvSpPr>
        <p:spPr>
          <a:xfrm>
            <a:off x="214282" y="3857628"/>
            <a:ext cx="4141694" cy="2677656"/>
          </a:xfrm>
          <a:prstGeom prst="rect">
            <a:avLst/>
          </a:prstGeom>
          <a:noFill/>
          <a:ln>
            <a:solidFill>
              <a:srgbClr val="4F81BD"/>
            </a:solidFill>
          </a:ln>
        </p:spPr>
        <p:txBody>
          <a:bodyPr wrap="square" rtlCol="0">
            <a:spAutoFit/>
          </a:bodyPr>
          <a:lstStyle/>
          <a:p>
            <a:pPr algn="ctr"/>
            <a:r>
              <a:rPr lang="ru-RU" sz="1400" b="1" dirty="0"/>
              <a:t>Соёл урлаг ба б</a:t>
            </a:r>
            <a:r>
              <a:rPr lang="mn-MN" sz="1400" b="1" dirty="0"/>
              <a:t>ү</a:t>
            </a:r>
            <a:r>
              <a:rPr lang="ru-RU" sz="1400" b="1" dirty="0"/>
              <a:t>тээлч сэтгэлгээ х</a:t>
            </a:r>
            <a:r>
              <a:rPr lang="mn-MN" sz="1400" b="1" dirty="0"/>
              <a:t>ө</a:t>
            </a:r>
            <a:r>
              <a:rPr lang="ru-RU" sz="1400" b="1" dirty="0"/>
              <a:t>гж</a:t>
            </a:r>
            <a:r>
              <a:rPr lang="mn-MN" sz="1400" b="1" dirty="0"/>
              <a:t>үү</a:t>
            </a:r>
            <a:r>
              <a:rPr lang="ru-RU" sz="1400" b="1" dirty="0"/>
              <a:t>лэлт:</a:t>
            </a:r>
          </a:p>
          <a:p>
            <a:pPr marL="342900" indent="-342900">
              <a:buAutoNum type="arabicPeriod"/>
            </a:pPr>
            <a:r>
              <a:rPr lang="ru-RU" sz="1400" dirty="0"/>
              <a:t>Оюутны чуулга «Байкальские волны» - 2017 оны Орос улсын «Оюутны хавар» наадмын 2 дугаар байрын шагналтан, Улсын Кремлийн ордонд Гала – концертын оролцогчид. </a:t>
            </a:r>
          </a:p>
          <a:p>
            <a:pPr marL="342900" indent="-342900">
              <a:buAutoNum type="arabicPeriod"/>
            </a:pPr>
            <a:r>
              <a:rPr lang="ru-RU" sz="1400" dirty="0"/>
              <a:t>Угсаатны-студи «Аядон» – 2017 оны IV бүх Орос улсын дууны урлагийн  «Голоса России» өрсөлдөөний ялагчид</a:t>
            </a:r>
          </a:p>
          <a:p>
            <a:pPr marL="342900" indent="-342900">
              <a:buFontTx/>
              <a:buAutoNum type="arabicPeriod"/>
            </a:pPr>
            <a:r>
              <a:rPr lang="ru-RU" sz="1400" dirty="0"/>
              <a:t>Оюутны чуулга «Байкальские самоцветы» – XX Олон улсын «Творческие открытия. Хореография и театр» наадам-тэмцээний тэрг</a:t>
            </a:r>
            <a:r>
              <a:rPr lang="mn-MN" sz="1400" dirty="0"/>
              <a:t>үү</a:t>
            </a:r>
            <a:r>
              <a:rPr lang="ru-RU" sz="1400" dirty="0"/>
              <a:t>н байрны шагналтан.</a:t>
            </a:r>
          </a:p>
        </p:txBody>
      </p:sp>
      <p:pic>
        <p:nvPicPr>
          <p:cNvPr id="3076" name="Picture 4" descr="C:\LOAD\b818db83ff549a0706bc8f9f32e99e3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95164" y="1185174"/>
            <a:ext cx="1975381" cy="1477585"/>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C:\LOAD\stalvira-orshush_1525467523158406032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6285" y="1277665"/>
            <a:ext cx="2380052" cy="1586701"/>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LOAD\19faa93cce636aa5b20dbe0b820676bd.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913992" y="2352809"/>
            <a:ext cx="2053413" cy="1368942"/>
          </a:xfrm>
          <a:prstGeom prst="rect">
            <a:avLst/>
          </a:prstGeom>
          <a:noFill/>
          <a:extLst>
            <a:ext uri="{909E8E84-426E-40DD-AFC4-6F175D3DCCD1}">
              <a14:hiddenFill xmlns:a14="http://schemas.microsoft.com/office/drawing/2010/main" xmlns="">
                <a:solidFill>
                  <a:srgbClr val="FFFFFF"/>
                </a:solidFill>
              </a14:hiddenFill>
            </a:ext>
          </a:extLst>
        </p:spPr>
      </p:pic>
      <p:pic>
        <p:nvPicPr>
          <p:cNvPr id="3077" name="Picture 5" descr="C:\LOAD\Mmk--t9-wf8.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34906" y="2662759"/>
            <a:ext cx="1679086" cy="1058992"/>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C:\LOAD\hOCRdTu797I.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567182" y="3512294"/>
            <a:ext cx="2533164" cy="1687370"/>
          </a:xfrm>
          <a:prstGeom prst="rect">
            <a:avLst/>
          </a:prstGeom>
          <a:noFill/>
          <a:extLst>
            <a:ext uri="{909E8E84-426E-40DD-AFC4-6F175D3DCCD1}">
              <a14:hiddenFill xmlns:a14="http://schemas.microsoft.com/office/drawing/2010/main" xmlns="">
                <a:solidFill>
                  <a:srgbClr val="FFFFFF"/>
                </a:solidFill>
              </a14:hiddenFill>
            </a:ext>
          </a:extLst>
        </p:spPr>
      </p:pic>
      <p:pic>
        <p:nvPicPr>
          <p:cNvPr id="3080" name="Picture 8" descr="C:\PHOTO\фото на буклет\dsc_1961.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915298" y="3721751"/>
            <a:ext cx="2073528" cy="1373367"/>
          </a:xfrm>
          <a:prstGeom prst="rect">
            <a:avLst/>
          </a:prstGeom>
          <a:noFill/>
          <a:extLst>
            <a:ext uri="{909E8E84-426E-40DD-AFC4-6F175D3DCCD1}">
              <a14:hiddenFill xmlns:a14="http://schemas.microsoft.com/office/drawing/2010/main" xmlns="">
                <a:solidFill>
                  <a:srgbClr val="FFFFFF"/>
                </a:solidFill>
              </a14:hiddenFill>
            </a:ext>
          </a:extLst>
        </p:spPr>
      </p:pic>
      <p:pic>
        <p:nvPicPr>
          <p:cNvPr id="3081" name="Picture 9" descr="C:\LOAD\pered-konkursom-v-tule-bv-(2).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625221" y="5013176"/>
            <a:ext cx="2223814" cy="1665544"/>
          </a:xfrm>
          <a:prstGeom prst="rect">
            <a:avLst/>
          </a:prstGeom>
          <a:noFill/>
          <a:extLst>
            <a:ext uri="{909E8E84-426E-40DD-AFC4-6F175D3DCCD1}">
              <a14:hiddenFill xmlns:a14="http://schemas.microsoft.com/office/drawing/2010/main" xmlns="">
                <a:solidFill>
                  <a:srgbClr val="FFFFFF"/>
                </a:solidFill>
              </a14:hiddenFill>
            </a:ext>
          </a:extLst>
        </p:spPr>
      </p:pic>
      <p:pic>
        <p:nvPicPr>
          <p:cNvPr id="3082" name="Picture 10" descr="C:\LOAD\d1f4dd6df7427304d2ebd570188e47e5 (1).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715140" y="5093234"/>
            <a:ext cx="2273686" cy="1505428"/>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4"/>
          <p:cNvSpPr>
            <a:spLocks noChangeArrowheads="1"/>
          </p:cNvSpPr>
          <p:nvPr/>
        </p:nvSpPr>
        <p:spPr bwMode="auto">
          <a:xfrm>
            <a:off x="4218557" y="404664"/>
            <a:ext cx="4666150" cy="523220"/>
          </a:xfrm>
          <a:prstGeom prst="rect">
            <a:avLst/>
          </a:prstGeom>
          <a:noFill/>
          <a:ln w="9525">
            <a:noFill/>
            <a:miter lim="800000"/>
            <a:headEnd/>
            <a:tailEnd/>
          </a:ln>
        </p:spPr>
        <p:txBody>
          <a:bodyPr wrap="none">
            <a:spAutoFit/>
          </a:bodyPr>
          <a:lstStyle/>
          <a:p>
            <a:pPr algn="r"/>
            <a:r>
              <a:rPr lang="ru-RU" sz="2800" b="1" dirty="0">
                <a:solidFill>
                  <a:srgbClr val="0070C0"/>
                </a:solidFill>
                <a:latin typeface="Calibri" pitchFamily="34" charset="0"/>
              </a:rPr>
              <a:t>Урлаг, биеийн тамирын соёл</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Picture 2" descr="C:\Users\user\Desktop\Аюр\slider_62.jpg"/>
          <p:cNvPicPr>
            <a:picLocks noChangeAspect="1" noChangeArrowheads="1"/>
          </p:cNvPicPr>
          <p:nvPr/>
        </p:nvPicPr>
        <p:blipFill>
          <a:blip r:embed="rId3" cstate="print"/>
          <a:srcRect/>
          <a:stretch>
            <a:fillRect/>
          </a:stretch>
        </p:blipFill>
        <p:spPr bwMode="auto">
          <a:xfrm>
            <a:off x="179512" y="1268760"/>
            <a:ext cx="4562577" cy="3240360"/>
          </a:xfrm>
          <a:prstGeom prst="rect">
            <a:avLst/>
          </a:prstGeom>
          <a:noFill/>
        </p:spPr>
      </p:pic>
      <p:sp>
        <p:nvSpPr>
          <p:cNvPr id="7" name="TextBox 6"/>
          <p:cNvSpPr txBox="1"/>
          <p:nvPr/>
        </p:nvSpPr>
        <p:spPr>
          <a:xfrm>
            <a:off x="4788024" y="1196753"/>
            <a:ext cx="4176464" cy="2677656"/>
          </a:xfrm>
          <a:prstGeom prst="rect">
            <a:avLst/>
          </a:prstGeom>
          <a:noFill/>
          <a:ln>
            <a:solidFill>
              <a:srgbClr val="4F81BD"/>
            </a:solidFill>
          </a:ln>
        </p:spPr>
        <p:txBody>
          <a:bodyPr wrap="square" rtlCol="0">
            <a:spAutoFit/>
          </a:bodyPr>
          <a:lstStyle/>
          <a:p>
            <a:r>
              <a:rPr lang="ru-RU" sz="2400" b="1" dirty="0" err="1" smtClean="0"/>
              <a:t>Холбоо</a:t>
            </a:r>
            <a:r>
              <a:rPr lang="ru-RU" sz="2400" b="1" dirty="0" smtClean="0"/>
              <a:t> </a:t>
            </a:r>
            <a:r>
              <a:rPr lang="ru-RU" sz="2400" b="1" dirty="0" err="1" smtClean="0"/>
              <a:t>барих</a:t>
            </a:r>
            <a:r>
              <a:rPr lang="ru-RU" sz="2400" b="1" dirty="0" smtClean="0"/>
              <a:t>:</a:t>
            </a:r>
          </a:p>
          <a:p>
            <a:r>
              <a:rPr lang="ru-RU" cap="all" dirty="0" smtClean="0"/>
              <a:t>Буриад </a:t>
            </a:r>
            <a:r>
              <a:rPr lang="ru-RU" cap="all" dirty="0" err="1" smtClean="0"/>
              <a:t>улсын</a:t>
            </a:r>
            <a:r>
              <a:rPr lang="ru-RU" cap="all" dirty="0" smtClean="0"/>
              <a:t> </a:t>
            </a:r>
            <a:r>
              <a:rPr lang="ru-RU" cap="all" dirty="0" err="1" smtClean="0"/>
              <a:t>Доржи</a:t>
            </a:r>
            <a:r>
              <a:rPr lang="ru-RU" cap="all" dirty="0" smtClean="0"/>
              <a:t> </a:t>
            </a:r>
            <a:r>
              <a:rPr lang="ru-RU" cap="all" dirty="0" err="1" smtClean="0"/>
              <a:t>Банзаровын</a:t>
            </a:r>
            <a:r>
              <a:rPr lang="ru-RU" cap="all" dirty="0" smtClean="0"/>
              <a:t> </a:t>
            </a:r>
          </a:p>
          <a:p>
            <a:r>
              <a:rPr lang="ru-RU" cap="all" dirty="0" err="1" smtClean="0"/>
              <a:t>нэрэмжит</a:t>
            </a:r>
            <a:r>
              <a:rPr lang="ru-RU" cap="all" dirty="0" smtClean="0"/>
              <a:t> </a:t>
            </a:r>
            <a:r>
              <a:rPr lang="ru-RU" cap="all" dirty="0" smtClean="0"/>
              <a:t>Их </a:t>
            </a:r>
            <a:r>
              <a:rPr lang="ru-RU" cap="all" dirty="0" err="1" smtClean="0"/>
              <a:t>сургууль</a:t>
            </a:r>
            <a:r>
              <a:rPr lang="ru-RU" cap="all" dirty="0" smtClean="0"/>
              <a:t> </a:t>
            </a:r>
          </a:p>
          <a:p>
            <a:r>
              <a:rPr lang="ru-RU" dirty="0" err="1" smtClean="0"/>
              <a:t>Утас</a:t>
            </a:r>
            <a:r>
              <a:rPr lang="de-DE" dirty="0" smtClean="0"/>
              <a:t>: </a:t>
            </a:r>
            <a:r>
              <a:rPr lang="de-DE" dirty="0" smtClean="0"/>
              <a:t>(3012) 21-18-64</a:t>
            </a:r>
            <a:br>
              <a:rPr lang="de-DE" dirty="0" smtClean="0"/>
            </a:br>
            <a:r>
              <a:rPr lang="de-DE" dirty="0" smtClean="0"/>
              <a:t>E-</a:t>
            </a:r>
            <a:r>
              <a:rPr lang="de-DE" dirty="0" err="1" smtClean="0"/>
              <a:t>mail</a:t>
            </a:r>
            <a:r>
              <a:rPr lang="de-DE" dirty="0" smtClean="0"/>
              <a:t>: intdep@bsu.ru</a:t>
            </a:r>
          </a:p>
          <a:p>
            <a:r>
              <a:rPr lang="de-DE" dirty="0" smtClean="0"/>
              <a:t>VK: </a:t>
            </a:r>
            <a:r>
              <a:rPr lang="en-US" dirty="0" smtClean="0">
                <a:hlinkClick r:id="rId4"/>
              </a:rPr>
              <a:t>vk.com/bsu03</a:t>
            </a:r>
            <a:endParaRPr lang="en-US" dirty="0" smtClean="0"/>
          </a:p>
          <a:p>
            <a:r>
              <a:rPr lang="de-DE" dirty="0" smtClean="0"/>
              <a:t>YouTube: </a:t>
            </a:r>
            <a:r>
              <a:rPr lang="en-US" dirty="0" smtClean="0">
                <a:hlinkClick r:id="rId5"/>
              </a:rPr>
              <a:t>youtube.com/</a:t>
            </a:r>
            <a:r>
              <a:rPr lang="en-US" dirty="0" err="1" smtClean="0">
                <a:hlinkClick r:id="rId5"/>
              </a:rPr>
              <a:t>lifebsu</a:t>
            </a:r>
            <a:endParaRPr lang="en-US" dirty="0" smtClean="0"/>
          </a:p>
          <a:p>
            <a:r>
              <a:rPr lang="de-DE" dirty="0" err="1" smtClean="0"/>
              <a:t>Instagram</a:t>
            </a:r>
            <a:r>
              <a:rPr lang="de-DE" dirty="0" smtClean="0"/>
              <a:t>: </a:t>
            </a:r>
            <a:r>
              <a:rPr lang="en-US" dirty="0" smtClean="0">
                <a:hlinkClick r:id="rId6"/>
              </a:rPr>
              <a:t>instagram.com/</a:t>
            </a:r>
            <a:r>
              <a:rPr lang="en-US" dirty="0" err="1" smtClean="0">
                <a:hlinkClick r:id="rId6"/>
              </a:rPr>
              <a:t>lifebsu</a:t>
            </a:r>
            <a:endParaRPr lang="en-US" dirty="0" smtClean="0"/>
          </a:p>
          <a:p>
            <a:r>
              <a:rPr lang="de-DE" dirty="0" err="1" smtClean="0"/>
              <a:t>Facebook</a:t>
            </a:r>
            <a:r>
              <a:rPr lang="de-DE" dirty="0" smtClean="0"/>
              <a:t>: </a:t>
            </a:r>
            <a:r>
              <a:rPr lang="en-US" dirty="0" smtClean="0">
                <a:hlinkClick r:id="rId7"/>
              </a:rPr>
              <a:t>fb.com/</a:t>
            </a:r>
            <a:r>
              <a:rPr lang="en-US" dirty="0" err="1" smtClean="0">
                <a:hlinkClick r:id="rId7"/>
              </a:rPr>
              <a:t>lifebsu</a:t>
            </a:r>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4" name="Picture 3"/>
          <p:cNvPicPr>
            <a:picLocks noChangeAspect="1" noChangeArrowheads="1"/>
          </p:cNvPicPr>
          <p:nvPr/>
        </p:nvPicPr>
        <p:blipFill>
          <a:blip r:embed="rId3" cstate="print"/>
          <a:srcRect/>
          <a:stretch>
            <a:fillRect/>
          </a:stretch>
        </p:blipFill>
        <p:spPr bwMode="auto">
          <a:xfrm>
            <a:off x="337640" y="1340768"/>
            <a:ext cx="8801437" cy="5124188"/>
          </a:xfrm>
          <a:prstGeom prst="rect">
            <a:avLst/>
          </a:prstGeom>
          <a:noFill/>
          <a:ln w="9525">
            <a:noFill/>
            <a:miter lim="800000"/>
            <a:headEnd/>
            <a:tailEnd/>
          </a:ln>
          <a:effectLst/>
        </p:spPr>
      </p:pic>
      <p:sp>
        <p:nvSpPr>
          <p:cNvPr id="6" name="TextBox 5"/>
          <p:cNvSpPr txBox="1"/>
          <p:nvPr/>
        </p:nvSpPr>
        <p:spPr>
          <a:xfrm>
            <a:off x="467544" y="1629594"/>
            <a:ext cx="2866208" cy="2893100"/>
          </a:xfrm>
          <a:prstGeom prst="rect">
            <a:avLst/>
          </a:prstGeom>
          <a:noFill/>
          <a:ln>
            <a:solidFill>
              <a:srgbClr val="4F81BD"/>
            </a:solidFill>
          </a:ln>
        </p:spPr>
        <p:txBody>
          <a:bodyPr wrap="square" rtlCol="0">
            <a:spAutoFit/>
          </a:bodyPr>
          <a:lstStyle/>
          <a:p>
            <a:pPr algn="ctr"/>
            <a:r>
              <a:rPr lang="ru-RU" sz="1400" b="1" dirty="0"/>
              <a:t>Буриад </a:t>
            </a:r>
            <a:r>
              <a:rPr lang="ru-RU" sz="1400" b="1" dirty="0" err="1"/>
              <a:t>улс</a:t>
            </a:r>
            <a:r>
              <a:rPr lang="ru-RU" sz="1400" b="1" dirty="0"/>
              <a:t> </a:t>
            </a:r>
            <a:r>
              <a:rPr lang="ru-RU" sz="1400" b="1" dirty="0" err="1"/>
              <a:t>нь</a:t>
            </a:r>
            <a:r>
              <a:rPr lang="ru-RU" sz="1400" b="1" dirty="0"/>
              <a:t>:</a:t>
            </a:r>
          </a:p>
          <a:p>
            <a:pPr marL="342900" indent="-342900">
              <a:buAutoNum type="arabicPeriod"/>
            </a:pPr>
            <a:r>
              <a:rPr lang="ru-RU" sz="1400" dirty="0"/>
              <a:t>Муж улсууд, шашин шүтлэг, угсаатны бүлэг, цаг уурын бүс болон газрын гадаргууны хил дамналт юм.</a:t>
            </a:r>
          </a:p>
          <a:p>
            <a:pPr marL="342900" indent="-342900">
              <a:buAutoNum type="arabicPeriod"/>
            </a:pPr>
            <a:r>
              <a:rPr lang="ru-RU" sz="1400" dirty="0"/>
              <a:t>Нийт хүн амын 40% нь х</a:t>
            </a:r>
            <a:r>
              <a:rPr lang="mn-MN" sz="1400" dirty="0"/>
              <a:t>ө</a:t>
            </a:r>
            <a:r>
              <a:rPr lang="ru-RU" sz="1400" dirty="0"/>
              <a:t>д</a:t>
            </a:r>
            <a:r>
              <a:rPr lang="mn-MN" sz="1400" dirty="0"/>
              <a:t>өө</a:t>
            </a:r>
            <a:r>
              <a:rPr lang="ru-RU" sz="1400" dirty="0"/>
              <a:t> орон нутагт оршин суудаг</a:t>
            </a:r>
            <a:r>
              <a:rPr lang="mn-MN" sz="1400" dirty="0"/>
              <a:t> </a:t>
            </a:r>
            <a:r>
              <a:rPr lang="ru-RU" sz="1400" dirty="0"/>
              <a:t>(ОХУ-ын х</a:t>
            </a:r>
            <a:r>
              <a:rPr lang="mn-MN" sz="1400" dirty="0"/>
              <a:t>ү</a:t>
            </a:r>
            <a:r>
              <a:rPr lang="ru-RU" sz="1400" dirty="0"/>
              <a:t>рээнд дунджаар - 25%)</a:t>
            </a:r>
          </a:p>
          <a:p>
            <a:pPr marL="342900" indent="-342900">
              <a:buAutoNum type="arabicPeriod"/>
            </a:pPr>
            <a:r>
              <a:rPr lang="ru-RU" sz="1400" dirty="0"/>
              <a:t>Байгаль нуурын бүс нутагт</a:t>
            </a:r>
            <a:r>
              <a:rPr lang="ru-RU" sz="1200" dirty="0"/>
              <a:t> </a:t>
            </a:r>
            <a:r>
              <a:rPr lang="ru-RU" sz="1400" dirty="0"/>
              <a:t>аялал жуулчлалын үйлчилгээний эрэлт эрчимтэй хөгжиж байгаа.</a:t>
            </a:r>
          </a:p>
        </p:txBody>
      </p:sp>
      <p:sp>
        <p:nvSpPr>
          <p:cNvPr id="9" name="TextBox 8"/>
          <p:cNvSpPr txBox="1"/>
          <p:nvPr/>
        </p:nvSpPr>
        <p:spPr>
          <a:xfrm>
            <a:off x="5706362" y="2780928"/>
            <a:ext cx="3042102" cy="2677656"/>
          </a:xfrm>
          <a:prstGeom prst="rect">
            <a:avLst/>
          </a:prstGeom>
          <a:noFill/>
          <a:ln>
            <a:solidFill>
              <a:srgbClr val="4F81BD"/>
            </a:solidFill>
          </a:ln>
        </p:spPr>
        <p:txBody>
          <a:bodyPr wrap="square" rtlCol="0">
            <a:spAutoFit/>
          </a:bodyPr>
          <a:lstStyle/>
          <a:p>
            <a:pPr algn="ctr"/>
            <a:r>
              <a:rPr lang="ru-RU" sz="1400" b="1" dirty="0"/>
              <a:t>БУИС </a:t>
            </a:r>
            <a:r>
              <a:rPr lang="ru-RU" sz="1400" b="1" dirty="0" err="1"/>
              <a:t>нь</a:t>
            </a:r>
            <a:r>
              <a:rPr lang="ru-RU" sz="1400" b="1" dirty="0"/>
              <a:t>:</a:t>
            </a:r>
          </a:p>
          <a:p>
            <a:pPr marL="342900" indent="-342900">
              <a:buAutoNum type="arabicPeriod"/>
            </a:pPr>
            <a:r>
              <a:rPr lang="ru-RU" sz="1400" dirty="0"/>
              <a:t>2017 онд улсын боловсролын үйл ажиллагааны магадлан итгэмжлийг амжилттай гаргасан Их сургууль. </a:t>
            </a:r>
          </a:p>
          <a:p>
            <a:pPr marL="342900" indent="-342900">
              <a:buAutoNum type="arabicPeriod"/>
            </a:pPr>
            <a:r>
              <a:rPr lang="ru-RU" sz="1400" dirty="0"/>
              <a:t>Буриад </a:t>
            </a:r>
            <a:r>
              <a:rPr lang="ru-RU" sz="1400" dirty="0" err="1"/>
              <a:t>улсын</a:t>
            </a:r>
            <a:r>
              <a:rPr lang="ru-RU" sz="1400" dirty="0"/>
              <a:t> их </a:t>
            </a:r>
            <a:r>
              <a:rPr lang="ru-RU" sz="1400" dirty="0" err="1"/>
              <a:t>сургуулиудад</a:t>
            </a:r>
            <a:r>
              <a:rPr lang="ru-RU" sz="1400" dirty="0"/>
              <a:t> </a:t>
            </a:r>
            <a:r>
              <a:rPr lang="ru-RU" sz="1400" dirty="0" err="1"/>
              <a:t>элсэгчдын</a:t>
            </a:r>
            <a:r>
              <a:rPr lang="ru-RU" sz="1400" dirty="0"/>
              <a:t> </a:t>
            </a:r>
            <a:r>
              <a:rPr lang="ru-RU" sz="1400" dirty="0" err="1"/>
              <a:t>дунд</a:t>
            </a:r>
            <a:r>
              <a:rPr lang="ru-RU" sz="1400" dirty="0"/>
              <a:t> УНШ – </a:t>
            </a:r>
            <a:r>
              <a:rPr lang="ru-RU" sz="1400" dirty="0" err="1"/>
              <a:t>ын</a:t>
            </a:r>
            <a:r>
              <a:rPr lang="ru-RU" sz="1400" dirty="0"/>
              <a:t> </a:t>
            </a:r>
            <a:r>
              <a:rPr lang="ru-RU" sz="1400" dirty="0" err="1"/>
              <a:t>дундаж</a:t>
            </a:r>
            <a:r>
              <a:rPr lang="ru-RU" sz="1400" dirty="0"/>
              <a:t> </a:t>
            </a:r>
            <a:r>
              <a:rPr lang="ru-RU" sz="1400" dirty="0" err="1"/>
              <a:t>оноогор</a:t>
            </a:r>
            <a:r>
              <a:rPr lang="ru-RU" sz="1400" dirty="0"/>
              <a:t> </a:t>
            </a:r>
            <a:r>
              <a:rPr lang="ru-RU" sz="1400" dirty="0" err="1"/>
              <a:t>тэргүүлэгч</a:t>
            </a:r>
            <a:r>
              <a:rPr lang="ru-RU" sz="1400" dirty="0"/>
              <a:t>.</a:t>
            </a:r>
          </a:p>
          <a:p>
            <a:pPr marL="342900" indent="-342900">
              <a:buAutoNum type="arabicPeriod"/>
            </a:pPr>
            <a:r>
              <a:rPr lang="ru-RU" sz="1400" dirty="0"/>
              <a:t>ОХУ-ын Их сургуулийн зохион бүтээх үйл ажиллагааны үнэлгээгээр 44-р байранд орсон (2017 оны мэдээний дагуу.).</a:t>
            </a:r>
          </a:p>
        </p:txBody>
      </p:sp>
      <p:sp>
        <p:nvSpPr>
          <p:cNvPr id="10" name="Прямоугольник 9"/>
          <p:cNvSpPr/>
          <p:nvPr/>
        </p:nvSpPr>
        <p:spPr>
          <a:xfrm>
            <a:off x="4257758" y="4211796"/>
            <a:ext cx="1065933" cy="369332"/>
          </a:xfrm>
          <a:prstGeom prst="rect">
            <a:avLst/>
          </a:prstGeom>
        </p:spPr>
        <p:txBody>
          <a:bodyPr wrap="none">
            <a:spAutoFit/>
          </a:bodyPr>
          <a:lstStyle/>
          <a:p>
            <a:pPr algn="ctr"/>
            <a:r>
              <a:rPr lang="ru-RU" b="1" dirty="0"/>
              <a:t>Улан-Удэ</a:t>
            </a:r>
          </a:p>
        </p:txBody>
      </p:sp>
      <p:sp>
        <p:nvSpPr>
          <p:cNvPr id="11" name="Прямоугольник 10"/>
          <p:cNvSpPr/>
          <p:nvPr/>
        </p:nvSpPr>
        <p:spPr>
          <a:xfrm>
            <a:off x="4062833" y="3573016"/>
            <a:ext cx="389850" cy="1015663"/>
          </a:xfrm>
          <a:prstGeom prst="rect">
            <a:avLst/>
          </a:prstGeom>
        </p:spPr>
        <p:txBody>
          <a:bodyPr wrap="none">
            <a:spAutoFit/>
          </a:bodyPr>
          <a:lstStyle/>
          <a:p>
            <a:pPr algn="ctr"/>
            <a:r>
              <a:rPr lang="ru-RU" sz="6000" b="1" dirty="0"/>
              <a:t>.</a:t>
            </a:r>
          </a:p>
        </p:txBody>
      </p:sp>
      <p:pic>
        <p:nvPicPr>
          <p:cNvPr id="4099" name="Picture 3" descr="C:\LOAD\10498.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6246" y="5396413"/>
            <a:ext cx="5141858" cy="1051090"/>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C:\LOAD\3Y3FQIFMvM4.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96296" y="332656"/>
            <a:ext cx="5152168" cy="12961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36207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Picture 2" descr="C:\LOAD\bt6sK1tgwW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0540" y="4233284"/>
            <a:ext cx="5040559" cy="2515056"/>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C:\LOAD\WlZdLsknhg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9552" y="1340768"/>
            <a:ext cx="3960440" cy="297033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4644008" y="506283"/>
            <a:ext cx="4104456" cy="3508653"/>
          </a:xfrm>
          <a:prstGeom prst="rect">
            <a:avLst/>
          </a:prstGeom>
          <a:noFill/>
          <a:ln>
            <a:solidFill>
              <a:srgbClr val="4F81BD"/>
            </a:solidFill>
          </a:ln>
        </p:spPr>
        <p:txBody>
          <a:bodyPr wrap="square" rtlCol="0">
            <a:spAutoFit/>
          </a:bodyPr>
          <a:lstStyle/>
          <a:p>
            <a:pPr lvl="1" algn="ctr"/>
            <a:r>
              <a:rPr lang="ru-RU" sz="1400" b="1" dirty="0"/>
              <a:t>Өнөөдрийн байдлаар тус их сургуульд 7 салбарууд багтдаг.</a:t>
            </a:r>
          </a:p>
          <a:p>
            <a:pPr marL="742950" lvl="1" indent="-285750">
              <a:buFont typeface="Arial" pitchFamily="34" charset="0"/>
              <a:buChar char="•"/>
            </a:pPr>
            <a:r>
              <a:rPr lang="ru-RU" sz="1200" dirty="0"/>
              <a:t>Биологи, газарзүй ба газар ашиглалтын;</a:t>
            </a:r>
          </a:p>
          <a:p>
            <a:pPr marL="742950" lvl="1" indent="-285750">
              <a:buFont typeface="Arial" pitchFamily="34" charset="0"/>
              <a:buChar char="•"/>
            </a:pPr>
            <a:r>
              <a:rPr lang="ru-RU" sz="1200" dirty="0"/>
              <a:t>Физик – </a:t>
            </a:r>
            <a:r>
              <a:rPr lang="ru-RU" sz="1200" dirty="0" err="1"/>
              <a:t>техникийн</a:t>
            </a:r>
            <a:r>
              <a:rPr lang="ru-RU" sz="1200" dirty="0"/>
              <a:t>;</a:t>
            </a:r>
          </a:p>
          <a:p>
            <a:pPr marL="742950" lvl="1" indent="-285750">
              <a:buFont typeface="Arial" pitchFamily="34" charset="0"/>
              <a:buChar char="•"/>
            </a:pPr>
            <a:r>
              <a:rPr lang="ru-RU" sz="1200" dirty="0" err="1"/>
              <a:t>Химийн</a:t>
            </a:r>
            <a:r>
              <a:rPr lang="ru-RU" sz="1200" dirty="0"/>
              <a:t>;</a:t>
            </a:r>
          </a:p>
          <a:p>
            <a:pPr marL="742950" lvl="1" indent="-285750">
              <a:buFont typeface="Arial" pitchFamily="34" charset="0"/>
              <a:buChar char="•"/>
            </a:pPr>
            <a:r>
              <a:rPr lang="ru-RU" sz="1200" dirty="0" err="1"/>
              <a:t>Биеийн</a:t>
            </a:r>
            <a:r>
              <a:rPr lang="ru-RU" sz="1200" dirty="0"/>
              <a:t> </a:t>
            </a:r>
            <a:r>
              <a:rPr lang="ru-RU" sz="1200" dirty="0" err="1"/>
              <a:t>тамир</a:t>
            </a:r>
            <a:r>
              <a:rPr lang="ru-RU" sz="1200" dirty="0"/>
              <a:t>, спорт, </a:t>
            </a:r>
            <a:r>
              <a:rPr lang="ru-RU" sz="1200" dirty="0" err="1"/>
              <a:t>аялал</a:t>
            </a:r>
            <a:r>
              <a:rPr lang="ru-RU" sz="1200" dirty="0"/>
              <a:t> </a:t>
            </a:r>
            <a:r>
              <a:rPr lang="ru-RU" sz="1200" dirty="0" err="1"/>
              <a:t>жуулчлалын</a:t>
            </a:r>
            <a:r>
              <a:rPr lang="ru-RU" sz="1200" dirty="0"/>
              <a:t>;</a:t>
            </a:r>
          </a:p>
          <a:p>
            <a:pPr marL="742950" lvl="1" indent="-285750">
              <a:buFont typeface="Arial" pitchFamily="34" charset="0"/>
              <a:buChar char="•"/>
            </a:pPr>
            <a:r>
              <a:rPr lang="ru-RU" sz="1200" dirty="0"/>
              <a:t>Нийгэм-сэтгэл зүйн;</a:t>
            </a:r>
          </a:p>
          <a:p>
            <a:pPr marL="742950" lvl="1" indent="-285750">
              <a:buFont typeface="Arial" pitchFamily="34" charset="0"/>
              <a:buChar char="•"/>
            </a:pPr>
            <a:r>
              <a:rPr lang="ru-RU" sz="1200" dirty="0" err="1"/>
              <a:t>Түүхийн</a:t>
            </a:r>
            <a:r>
              <a:rPr lang="ru-RU" sz="1200" dirty="0"/>
              <a:t>;</a:t>
            </a:r>
          </a:p>
          <a:p>
            <a:pPr marL="742950" lvl="1" indent="-285750">
              <a:buFont typeface="Arial" pitchFamily="34" charset="0"/>
              <a:buChar char="•"/>
            </a:pPr>
            <a:r>
              <a:rPr lang="ru-RU" sz="1200" dirty="0"/>
              <a:t>Хууль эрх зүйн;</a:t>
            </a:r>
          </a:p>
          <a:p>
            <a:pPr lvl="1" algn="ctr"/>
            <a:r>
              <a:rPr lang="ru-RU" sz="1400" b="1" dirty="0"/>
              <a:t>6 </a:t>
            </a:r>
            <a:r>
              <a:rPr lang="ru-RU" sz="1400" b="1" dirty="0" err="1"/>
              <a:t>хүрээлэн</a:t>
            </a:r>
            <a:r>
              <a:rPr lang="ru-RU" sz="1400" b="1" dirty="0"/>
              <a:t>:</a:t>
            </a:r>
          </a:p>
          <a:p>
            <a:pPr marL="742950" lvl="1" indent="-285750">
              <a:buFont typeface="Arial" pitchFamily="34" charset="0"/>
              <a:buChar char="•"/>
            </a:pPr>
            <a:r>
              <a:rPr lang="ru-RU" sz="1200" dirty="0"/>
              <a:t>Математик ба </a:t>
            </a:r>
            <a:r>
              <a:rPr lang="ru-RU" sz="1200" dirty="0" err="1"/>
              <a:t>компьютерийн</a:t>
            </a:r>
            <a:r>
              <a:rPr lang="ru-RU" sz="1200" dirty="0"/>
              <a:t> </a:t>
            </a:r>
            <a:r>
              <a:rPr lang="ru-RU" sz="1200" dirty="0" err="1"/>
              <a:t>ухааны</a:t>
            </a:r>
            <a:r>
              <a:rPr lang="ru-RU" sz="1200" dirty="0"/>
              <a:t>;</a:t>
            </a:r>
          </a:p>
          <a:p>
            <a:pPr marL="742950" lvl="1" indent="-285750">
              <a:buFont typeface="Arial" pitchFamily="34" charset="0"/>
              <a:buChar char="•"/>
            </a:pPr>
            <a:r>
              <a:rPr lang="ru-RU" sz="1200" dirty="0"/>
              <a:t>Хэл шинжлэл, уран зохиолын ба олон нийтийн харилцаа холбооны;</a:t>
            </a:r>
          </a:p>
          <a:p>
            <a:pPr marL="742950" lvl="1" indent="-285750">
              <a:buFont typeface="Arial" pitchFamily="34" charset="0"/>
              <a:buChar char="•"/>
            </a:pPr>
            <a:r>
              <a:rPr lang="ru-RU" sz="1200" dirty="0" err="1"/>
              <a:t>Анагаах</a:t>
            </a:r>
            <a:r>
              <a:rPr lang="ru-RU" sz="1200" dirty="0"/>
              <a:t> </a:t>
            </a:r>
            <a:r>
              <a:rPr lang="ru-RU" sz="1200" dirty="0" err="1"/>
              <a:t>ухааны</a:t>
            </a:r>
            <a:r>
              <a:rPr lang="ru-RU" sz="1200" dirty="0"/>
              <a:t>;</a:t>
            </a:r>
          </a:p>
          <a:p>
            <a:pPr marL="742950" lvl="1" indent="-285750">
              <a:buFont typeface="Arial" pitchFamily="34" charset="0"/>
              <a:buChar char="•"/>
            </a:pPr>
            <a:r>
              <a:rPr lang="ru-RU" sz="1200" dirty="0" err="1"/>
              <a:t>Дорно</a:t>
            </a:r>
            <a:r>
              <a:rPr lang="ru-RU" sz="1200" dirty="0"/>
              <a:t> </a:t>
            </a:r>
            <a:r>
              <a:rPr lang="ru-RU" sz="1200" dirty="0" err="1"/>
              <a:t>дахин</a:t>
            </a:r>
            <a:r>
              <a:rPr lang="ru-RU" sz="1200" dirty="0"/>
              <a:t> </a:t>
            </a:r>
            <a:r>
              <a:rPr lang="ru-RU" sz="1200" dirty="0" err="1"/>
              <a:t>судлалын</a:t>
            </a:r>
            <a:r>
              <a:rPr lang="ru-RU" sz="1200" dirty="0"/>
              <a:t>;</a:t>
            </a:r>
          </a:p>
          <a:p>
            <a:pPr marL="742950" lvl="1" indent="-285750">
              <a:buFont typeface="Arial" pitchFamily="34" charset="0"/>
              <a:buChar char="•"/>
            </a:pPr>
            <a:r>
              <a:rPr lang="ru-RU" sz="1200" dirty="0"/>
              <a:t>Эдийн засаг ба нийтийн удирдлагын;</a:t>
            </a:r>
          </a:p>
          <a:p>
            <a:pPr marL="742950" lvl="1" indent="-285750">
              <a:buFont typeface="Arial" pitchFamily="34" charset="0"/>
              <a:buChar char="•"/>
            </a:pPr>
            <a:r>
              <a:rPr lang="ru-RU" sz="1200" dirty="0"/>
              <a:t>Сурган хүмүүжүүлэх.</a:t>
            </a:r>
          </a:p>
          <a:p>
            <a:pPr lvl="1" algn="ctr"/>
            <a:r>
              <a:rPr lang="ru-RU" sz="1200" b="1" dirty="0"/>
              <a:t> Т</a:t>
            </a:r>
            <a:r>
              <a:rPr lang="mn-MN" sz="1200" b="1" dirty="0"/>
              <a:t>үү</a:t>
            </a:r>
            <a:r>
              <a:rPr lang="ru-RU" sz="1200" b="1" dirty="0"/>
              <a:t>нчлэн БУИС – ийн коллеж багтдаг</a:t>
            </a:r>
          </a:p>
        </p:txBody>
      </p:sp>
      <p:sp>
        <p:nvSpPr>
          <p:cNvPr id="10" name="TextBox 9"/>
          <p:cNvSpPr txBox="1"/>
          <p:nvPr/>
        </p:nvSpPr>
        <p:spPr>
          <a:xfrm>
            <a:off x="530668" y="4653136"/>
            <a:ext cx="2880320" cy="1892826"/>
          </a:xfrm>
          <a:prstGeom prst="rect">
            <a:avLst/>
          </a:prstGeom>
          <a:noFill/>
          <a:ln>
            <a:solidFill>
              <a:srgbClr val="4F81BD"/>
            </a:solidFill>
          </a:ln>
        </p:spPr>
        <p:txBody>
          <a:bodyPr wrap="square" rtlCol="0">
            <a:spAutoFit/>
          </a:bodyPr>
          <a:lstStyle/>
          <a:p>
            <a:r>
              <a:rPr lang="ru-RU" sz="1300" dirty="0" err="1"/>
              <a:t>Нийт</a:t>
            </a:r>
            <a:r>
              <a:rPr lang="ru-RU" sz="1300" dirty="0"/>
              <a:t> </a:t>
            </a:r>
            <a:r>
              <a:rPr lang="en-US" sz="1300" dirty="0"/>
              <a:t>72 </a:t>
            </a:r>
            <a:r>
              <a:rPr lang="ru-RU" sz="1300" dirty="0" err="1"/>
              <a:t>тэнхимд</a:t>
            </a:r>
            <a:r>
              <a:rPr lang="ru-RU" sz="1300" dirty="0"/>
              <a:t> ба 23 </a:t>
            </a:r>
            <a:r>
              <a:rPr lang="ru-RU" sz="1300" dirty="0" err="1"/>
              <a:t>шинжлэх</a:t>
            </a:r>
            <a:r>
              <a:rPr lang="ru-RU" sz="1300" dirty="0"/>
              <a:t> </a:t>
            </a:r>
            <a:r>
              <a:rPr lang="ru-RU" sz="1300" dirty="0" err="1"/>
              <a:t>ухааны</a:t>
            </a:r>
            <a:r>
              <a:rPr lang="ru-RU" sz="1300" dirty="0"/>
              <a:t> </a:t>
            </a:r>
            <a:r>
              <a:rPr lang="ru-RU" sz="1300" dirty="0" err="1"/>
              <a:t>салбарт</a:t>
            </a:r>
            <a:r>
              <a:rPr lang="ru-RU" sz="1300" dirty="0"/>
              <a:t> 150 доктор болон </a:t>
            </a:r>
            <a:r>
              <a:rPr lang="ru-RU" sz="1300" dirty="0" err="1"/>
              <a:t>профессорууд</a:t>
            </a:r>
            <a:r>
              <a:rPr lang="ru-RU" sz="1300" dirty="0"/>
              <a:t>, 500 </a:t>
            </a:r>
            <a:r>
              <a:rPr lang="ru-RU" sz="1300" dirty="0" err="1"/>
              <a:t>орчим</a:t>
            </a:r>
            <a:r>
              <a:rPr lang="ru-RU" sz="1300" dirty="0"/>
              <a:t> </a:t>
            </a:r>
            <a:r>
              <a:rPr lang="ru-RU" sz="1300" dirty="0" err="1"/>
              <a:t>докторантууд</a:t>
            </a:r>
            <a:r>
              <a:rPr lang="ru-RU" sz="1300" dirty="0"/>
              <a:t> болон </a:t>
            </a:r>
            <a:r>
              <a:rPr lang="ru-RU" sz="1300" dirty="0" err="1"/>
              <a:t>доцентууд</a:t>
            </a:r>
            <a:r>
              <a:rPr lang="ru-RU" sz="1300" dirty="0"/>
              <a:t>  </a:t>
            </a:r>
            <a:r>
              <a:rPr lang="ru-RU" sz="1300" dirty="0" err="1"/>
              <a:t>ажиллаж</a:t>
            </a:r>
            <a:r>
              <a:rPr lang="ru-RU" sz="1300" dirty="0"/>
              <a:t> </a:t>
            </a:r>
            <a:r>
              <a:rPr lang="ru-RU" sz="1300" dirty="0" err="1"/>
              <a:t>байна</a:t>
            </a:r>
            <a:r>
              <a:rPr lang="ru-RU" sz="1300" dirty="0"/>
              <a:t>. Багш нарын дунд - ОХУ-ын ШУА-ын 2 академик болон 30 гаруй ОХУ-ын олон нийтийн академийн холбогдох гишүүд болон академикууд ажилладаг. </a:t>
            </a:r>
          </a:p>
        </p:txBody>
      </p:sp>
    </p:spTree>
    <p:extLst>
      <p:ext uri="{BB962C8B-B14F-4D97-AF65-F5344CB8AC3E}">
        <p14:creationId xmlns:p14="http://schemas.microsoft.com/office/powerpoint/2010/main" xmlns="" val="595697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Объект 1"/>
          <p:cNvGraphicFramePr>
            <a:graphicFrameLocks noGrp="1"/>
          </p:cNvGraphicFramePr>
          <p:nvPr>
            <p:ph idx="1"/>
            <p:extLst>
              <p:ext uri="{D42A27DB-BD31-4B8C-83A1-F6EECF244321}">
                <p14:modId xmlns:p14="http://schemas.microsoft.com/office/powerpoint/2010/main" xmlns="" val="27709392"/>
              </p:ext>
            </p:extLst>
          </p:nvPr>
        </p:nvGraphicFramePr>
        <p:xfrm>
          <a:off x="212002" y="1071547"/>
          <a:ext cx="8217650" cy="5453797"/>
        </p:xfrm>
        <a:graphic>
          <a:graphicData uri="http://schemas.openxmlformats.org/drawingml/2006/table">
            <a:tbl>
              <a:tblPr firstRow="1" firstCol="1" bandRow="1">
                <a:tableStyleId>{5C22544A-7EE6-4342-B048-85BDC9FD1C3A}</a:tableStyleId>
              </a:tblPr>
              <a:tblGrid>
                <a:gridCol w="2544433">
                  <a:extLst>
                    <a:ext uri="{9D8B030D-6E8A-4147-A177-3AD203B41FA5}">
                      <a16:colId xmlns:a16="http://schemas.microsoft.com/office/drawing/2014/main" xmlns="" val="20000"/>
                    </a:ext>
                  </a:extLst>
                </a:gridCol>
                <a:gridCol w="1226309">
                  <a:extLst>
                    <a:ext uri="{9D8B030D-6E8A-4147-A177-3AD203B41FA5}">
                      <a16:colId xmlns:a16="http://schemas.microsoft.com/office/drawing/2014/main" xmlns="" val="20001"/>
                    </a:ext>
                  </a:extLst>
                </a:gridCol>
                <a:gridCol w="1563522">
                  <a:extLst>
                    <a:ext uri="{9D8B030D-6E8A-4147-A177-3AD203B41FA5}">
                      <a16:colId xmlns:a16="http://schemas.microsoft.com/office/drawing/2014/main" xmlns="" val="20002"/>
                    </a:ext>
                  </a:extLst>
                </a:gridCol>
                <a:gridCol w="1337046">
                  <a:extLst>
                    <a:ext uri="{9D8B030D-6E8A-4147-A177-3AD203B41FA5}">
                      <a16:colId xmlns:a16="http://schemas.microsoft.com/office/drawing/2014/main" xmlns="" val="20003"/>
                    </a:ext>
                  </a:extLst>
                </a:gridCol>
                <a:gridCol w="1546340">
                  <a:extLst>
                    <a:ext uri="{9D8B030D-6E8A-4147-A177-3AD203B41FA5}">
                      <a16:colId xmlns:a16="http://schemas.microsoft.com/office/drawing/2014/main" xmlns="" val="20004"/>
                    </a:ext>
                  </a:extLst>
                </a:gridCol>
              </a:tblGrid>
              <a:tr h="731795">
                <a:tc rowSpan="2">
                  <a:txBody>
                    <a:bodyPr/>
                    <a:lstStyle/>
                    <a:p>
                      <a:pPr algn="ctr">
                        <a:lnSpc>
                          <a:spcPct val="150000"/>
                        </a:lnSpc>
                        <a:spcAft>
                          <a:spcPts val="0"/>
                        </a:spcAft>
                      </a:pPr>
                      <a:r>
                        <a:rPr lang="ru-RU" sz="1200" dirty="0" err="1">
                          <a:effectLst/>
                        </a:rPr>
                        <a:t>Боловсролын</a:t>
                      </a:r>
                      <a:r>
                        <a:rPr lang="ru-RU" sz="1200" dirty="0">
                          <a:effectLst/>
                        </a:rPr>
                        <a:t> </a:t>
                      </a:r>
                      <a:r>
                        <a:rPr lang="ru-RU" sz="1200" dirty="0" err="1">
                          <a:effectLst/>
                        </a:rPr>
                        <a:t>түвшин</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algn="ctr">
                        <a:lnSpc>
                          <a:spcPct val="150000"/>
                        </a:lnSpc>
                        <a:spcAft>
                          <a:spcPts val="0"/>
                        </a:spcAft>
                      </a:pPr>
                      <a:r>
                        <a:rPr lang="ru-RU" sz="1200" dirty="0" err="1">
                          <a:effectLst/>
                        </a:rPr>
                        <a:t>Боловсролын</a:t>
                      </a:r>
                      <a:r>
                        <a:rPr lang="ru-RU" sz="1200" dirty="0">
                          <a:effectLst/>
                        </a:rPr>
                        <a:t> </a:t>
                      </a:r>
                      <a:r>
                        <a:rPr lang="ru-RU" sz="1200" dirty="0" err="1">
                          <a:effectLst/>
                        </a:rPr>
                        <a:t>хөтөлбөрүүдийн</a:t>
                      </a:r>
                      <a:r>
                        <a:rPr lang="ru-RU" sz="1200" dirty="0">
                          <a:effectLst/>
                        </a:rPr>
                        <a:t> </a:t>
                      </a:r>
                      <a:r>
                        <a:rPr lang="ru-RU" sz="1200" dirty="0" err="1">
                          <a:effectLst/>
                        </a:rPr>
                        <a:t>тоо</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562014">
                <a:tc vMerge="1">
                  <a:txBody>
                    <a:bodyPr/>
                    <a:lstStyle/>
                    <a:p>
                      <a:endParaRPr lang="ru-RU"/>
                    </a:p>
                  </a:txBody>
                  <a:tcPr/>
                </a:tc>
                <a:tc>
                  <a:txBody>
                    <a:bodyPr/>
                    <a:lstStyle/>
                    <a:p>
                      <a:pPr algn="ctr">
                        <a:lnSpc>
                          <a:spcPct val="150000"/>
                        </a:lnSpc>
                        <a:spcAft>
                          <a:spcPts val="0"/>
                        </a:spcAft>
                      </a:pPr>
                      <a:r>
                        <a:rPr lang="ru-RU" sz="1200" dirty="0">
                          <a:effectLst/>
                        </a:rPr>
                        <a:t>2016</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200" dirty="0">
                          <a:effectLst/>
                        </a:rPr>
                        <a:t>2017</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200" dirty="0">
                          <a:effectLst/>
                        </a:rPr>
                        <a:t>2018</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2019</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580744">
                <a:tc>
                  <a:txBody>
                    <a:bodyPr/>
                    <a:lstStyle/>
                    <a:p>
                      <a:pPr algn="ctr">
                        <a:lnSpc>
                          <a:spcPct val="150000"/>
                        </a:lnSpc>
                        <a:spcAft>
                          <a:spcPts val="0"/>
                        </a:spcAft>
                      </a:pPr>
                      <a:r>
                        <a:rPr lang="ru-RU" sz="1200" dirty="0" err="1">
                          <a:effectLst/>
                          <a:latin typeface="+mn-lt"/>
                          <a:ea typeface="+mn-ea"/>
                          <a:cs typeface="+mn-cs"/>
                        </a:rPr>
                        <a:t>Тусгай</a:t>
                      </a:r>
                      <a:r>
                        <a:rPr lang="ru-RU" sz="1200" baseline="0" dirty="0">
                          <a:effectLst/>
                          <a:latin typeface="+mn-lt"/>
                          <a:ea typeface="+mn-ea"/>
                          <a:cs typeface="+mn-cs"/>
                        </a:rPr>
                        <a:t> </a:t>
                      </a:r>
                      <a:r>
                        <a:rPr lang="ru-RU" sz="1200" baseline="0" dirty="0" err="1">
                          <a:effectLst/>
                          <a:latin typeface="+mn-lt"/>
                          <a:ea typeface="+mn-ea"/>
                          <a:cs typeface="+mn-cs"/>
                        </a:rPr>
                        <a:t>мэргэжлийн</a:t>
                      </a:r>
                      <a:r>
                        <a:rPr lang="ru-RU" sz="1200" baseline="0" dirty="0">
                          <a:effectLst/>
                          <a:latin typeface="+mn-lt"/>
                          <a:ea typeface="+mn-ea"/>
                          <a:cs typeface="+mn-cs"/>
                        </a:rPr>
                        <a:t> </a:t>
                      </a:r>
                      <a:r>
                        <a:rPr lang="ru-RU" sz="1200" baseline="0" dirty="0" err="1">
                          <a:effectLst/>
                          <a:latin typeface="+mn-lt"/>
                          <a:ea typeface="+mn-ea"/>
                          <a:cs typeface="+mn-cs"/>
                        </a:rPr>
                        <a:t>дунд</a:t>
                      </a:r>
                      <a:r>
                        <a:rPr lang="ru-RU" sz="1200" baseline="0" dirty="0">
                          <a:effectLst/>
                          <a:latin typeface="+mn-lt"/>
                          <a:ea typeface="+mn-ea"/>
                          <a:cs typeface="+mn-cs"/>
                        </a:rPr>
                        <a:t> </a:t>
                      </a:r>
                      <a:r>
                        <a:rPr lang="ru-RU" sz="1200" baseline="0" dirty="0" err="1">
                          <a:effectLst/>
                          <a:latin typeface="+mn-lt"/>
                          <a:ea typeface="+mn-ea"/>
                          <a:cs typeface="+mn-cs"/>
                        </a:rPr>
                        <a:t>боловсрол</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100" dirty="0">
                          <a:effectLst/>
                        </a:rPr>
                        <a:t>8</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100" dirty="0">
                          <a:effectLst/>
                        </a:rPr>
                        <a:t>9</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100" dirty="0">
                          <a:effectLst/>
                        </a:rPr>
                        <a:t>17</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a:t>
                      </a:r>
                      <a:r>
                        <a:rPr lang="ru-RU" sz="10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tc>
                <a:extLst>
                  <a:ext uri="{0D108BD9-81ED-4DB2-BD59-A6C34878D82A}">
                    <a16:rowId xmlns:a16="http://schemas.microsoft.com/office/drawing/2014/main" xmlns="" val="10002"/>
                  </a:ext>
                </a:extLst>
              </a:tr>
              <a:tr h="638072">
                <a:tc>
                  <a:txBody>
                    <a:bodyPr/>
                    <a:lstStyle/>
                    <a:p>
                      <a:pPr algn="ctr">
                        <a:lnSpc>
                          <a:spcPct val="150000"/>
                        </a:lnSpc>
                        <a:spcAft>
                          <a:spcPts val="0"/>
                        </a:spcAft>
                      </a:pPr>
                      <a:r>
                        <a:rPr lang="ru-RU" sz="1200" dirty="0">
                          <a:effectLst/>
                        </a:rPr>
                        <a:t>Бакалавр (4 жил)</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100" dirty="0">
                          <a:effectLst/>
                        </a:rPr>
                        <a:t>80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100" dirty="0">
                          <a:effectLst/>
                        </a:rPr>
                        <a:t>10</a:t>
                      </a:r>
                      <a:r>
                        <a:rPr lang="en-US" sz="1100" dirty="0">
                          <a:effectLst/>
                        </a:rPr>
                        <a:t>4</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100" dirty="0">
                          <a:effectLst/>
                        </a:rPr>
                        <a:t>107</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000" dirty="0">
                          <a:effectLst/>
                          <a:latin typeface="Calibri" panose="020F0502020204030204" pitchFamily="34" charset="0"/>
                          <a:ea typeface="Calibri" panose="020F0502020204030204" pitchFamily="34" charset="0"/>
                          <a:cs typeface="Times New Roman" panose="02020603050405020304" pitchFamily="18" charset="0"/>
                        </a:rPr>
                        <a:t>82</a:t>
                      </a:r>
                    </a:p>
                  </a:txBody>
                  <a:tcPr marL="68580" marR="68580" marT="0" marB="0"/>
                </a:tc>
                <a:extLst>
                  <a:ext uri="{0D108BD9-81ED-4DB2-BD59-A6C34878D82A}">
                    <a16:rowId xmlns:a16="http://schemas.microsoft.com/office/drawing/2014/main" xmlns="" val="10003"/>
                  </a:ext>
                </a:extLst>
              </a:tr>
              <a:tr h="590107">
                <a:tc>
                  <a:txBody>
                    <a:bodyPr/>
                    <a:lstStyle/>
                    <a:p>
                      <a:pPr algn="ctr">
                        <a:lnSpc>
                          <a:spcPct val="150000"/>
                        </a:lnSpc>
                        <a:spcAft>
                          <a:spcPts val="0"/>
                        </a:spcAft>
                      </a:pPr>
                      <a:r>
                        <a:rPr lang="ru-RU" sz="1200" dirty="0" err="1">
                          <a:effectLst/>
                        </a:rPr>
                        <a:t>Мэргэжилтэн</a:t>
                      </a:r>
                      <a:r>
                        <a:rPr lang="ru-RU" sz="1200" dirty="0">
                          <a:effectLst/>
                        </a:rPr>
                        <a:t> бакалавр  (5жил)</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100" dirty="0">
                          <a:effectLst/>
                        </a:rPr>
                        <a:t>18</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100" dirty="0">
                          <a:effectLst/>
                        </a:rPr>
                        <a:t>2</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100" dirty="0">
                          <a:effectLst/>
                        </a:rPr>
                        <a:t>2</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590107">
                <a:tc>
                  <a:txBody>
                    <a:bodyPr/>
                    <a:lstStyle/>
                    <a:p>
                      <a:pPr algn="ctr">
                        <a:lnSpc>
                          <a:spcPct val="150000"/>
                        </a:lnSpc>
                        <a:spcAft>
                          <a:spcPts val="0"/>
                        </a:spcAft>
                      </a:pPr>
                      <a:r>
                        <a:rPr lang="ru-RU" sz="1200" dirty="0">
                          <a:effectLst/>
                        </a:rPr>
                        <a:t>Магистр</a:t>
                      </a:r>
                      <a:r>
                        <a:rPr lang="ru-RU" sz="1200" baseline="0" dirty="0">
                          <a:effectLst/>
                        </a:rPr>
                        <a:t> </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100">
                          <a:effectLst/>
                        </a:rPr>
                        <a:t>44</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100" dirty="0">
                          <a:effectLst/>
                        </a:rPr>
                        <a:t>4</a:t>
                      </a:r>
                      <a:r>
                        <a:rPr lang="en-US" sz="1100" dirty="0">
                          <a:effectLst/>
                        </a:rPr>
                        <a:t>5</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100" dirty="0">
                          <a:effectLst/>
                        </a:rPr>
                        <a:t>49</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a:t>
                      </a:r>
                      <a:r>
                        <a:rPr lang="ru-RU" sz="10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tc>
                <a:extLst>
                  <a:ext uri="{0D108BD9-81ED-4DB2-BD59-A6C34878D82A}">
                    <a16:rowId xmlns:a16="http://schemas.microsoft.com/office/drawing/2014/main" xmlns="" val="10005"/>
                  </a:ext>
                </a:extLst>
              </a:tr>
              <a:tr h="1180214">
                <a:tc>
                  <a:txBody>
                    <a:bodyPr/>
                    <a:lstStyle/>
                    <a:p>
                      <a:pPr algn="ctr">
                        <a:spcAft>
                          <a:spcPts val="0"/>
                        </a:spcAft>
                      </a:pPr>
                      <a:r>
                        <a:rPr lang="ru-RU" sz="1200" dirty="0">
                          <a:effectLst/>
                        </a:rPr>
                        <a:t>Дээд мэргэжлээр боловсон хүчин бэлтгэх</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100" dirty="0">
                          <a:effectLst/>
                        </a:rPr>
                        <a:t>25</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49</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51</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000" dirty="0">
                          <a:effectLst/>
                          <a:latin typeface="Calibri" panose="020F0502020204030204" pitchFamily="34" charset="0"/>
                          <a:ea typeface="Calibri" panose="020F0502020204030204" pitchFamily="34" charset="0"/>
                          <a:cs typeface="Times New Roman" panose="02020603050405020304" pitchFamily="18" charset="0"/>
                        </a:rPr>
                        <a:t>51</a:t>
                      </a:r>
                    </a:p>
                  </a:txBody>
                  <a:tcPr marL="68580" marR="68580" marT="0" marB="0"/>
                </a:tc>
                <a:extLst>
                  <a:ext uri="{0D108BD9-81ED-4DB2-BD59-A6C34878D82A}">
                    <a16:rowId xmlns:a16="http://schemas.microsoft.com/office/drawing/2014/main" xmlns="" val="10006"/>
                  </a:ext>
                </a:extLst>
              </a:tr>
              <a:tr h="580744">
                <a:tc>
                  <a:txBody>
                    <a:bodyPr/>
                    <a:lstStyle/>
                    <a:p>
                      <a:pPr algn="ctr">
                        <a:lnSpc>
                          <a:spcPct val="150000"/>
                        </a:lnSpc>
                        <a:spcAft>
                          <a:spcPts val="0"/>
                        </a:spcAft>
                      </a:pPr>
                      <a:r>
                        <a:rPr lang="ru-RU" sz="1200" dirty="0">
                          <a:effectLst/>
                        </a:rPr>
                        <a:t>НИЙТ</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100">
                          <a:effectLst/>
                        </a:rPr>
                        <a:t>175</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209</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100" dirty="0">
                          <a:effectLst/>
                        </a:rPr>
                        <a:t>2</a:t>
                      </a:r>
                      <a:r>
                        <a:rPr lang="ru-RU" sz="1100" dirty="0">
                          <a:effectLst/>
                        </a:rPr>
                        <a:t>26</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a:t>
                      </a:r>
                      <a:r>
                        <a:rPr lang="ru-RU" sz="1000" dirty="0">
                          <a:effectLst/>
                          <a:latin typeface="Calibri" panose="020F0502020204030204" pitchFamily="34" charset="0"/>
                          <a:ea typeface="Calibri" panose="020F0502020204030204" pitchFamily="34" charset="0"/>
                          <a:cs typeface="Times New Roman" panose="02020603050405020304" pitchFamily="18" charset="0"/>
                        </a:rPr>
                        <a:t>83</a:t>
                      </a:r>
                    </a:p>
                  </a:txBody>
                  <a:tcPr marL="68580" marR="68580" marT="0" marB="0"/>
                </a:tc>
                <a:extLst>
                  <a:ext uri="{0D108BD9-81ED-4DB2-BD59-A6C34878D82A}">
                    <a16:rowId xmlns:a16="http://schemas.microsoft.com/office/drawing/2014/main" xmlns="" val="10007"/>
                  </a:ext>
                </a:extLst>
              </a:tr>
            </a:tbl>
          </a:graphicData>
        </a:graphic>
      </p:graphicFrame>
      <p:sp>
        <p:nvSpPr>
          <p:cNvPr id="10" name="TextBox 9"/>
          <p:cNvSpPr txBox="1"/>
          <p:nvPr/>
        </p:nvSpPr>
        <p:spPr>
          <a:xfrm>
            <a:off x="4499992" y="3861048"/>
            <a:ext cx="4286850" cy="276999"/>
          </a:xfrm>
          <a:prstGeom prst="rect">
            <a:avLst/>
          </a:prstGeom>
          <a:noFill/>
          <a:ln>
            <a:solidFill>
              <a:srgbClr val="4F81BD"/>
            </a:solidFill>
          </a:ln>
        </p:spPr>
        <p:txBody>
          <a:bodyPr wrap="square" rtlCol="0">
            <a:spAutoFit/>
          </a:bodyPr>
          <a:lstStyle/>
          <a:p>
            <a:endParaRPr lang="ru-RU" sz="1200" dirty="0"/>
          </a:p>
        </p:txBody>
      </p:sp>
      <p:sp>
        <p:nvSpPr>
          <p:cNvPr id="11" name="Rectangle 4"/>
          <p:cNvSpPr>
            <a:spLocks noChangeArrowheads="1"/>
          </p:cNvSpPr>
          <p:nvPr/>
        </p:nvSpPr>
        <p:spPr bwMode="auto">
          <a:xfrm>
            <a:off x="1357290" y="214290"/>
            <a:ext cx="7527417" cy="523220"/>
          </a:xfrm>
          <a:prstGeom prst="rect">
            <a:avLst/>
          </a:prstGeom>
          <a:noFill/>
          <a:ln w="9525">
            <a:noFill/>
            <a:miter lim="800000"/>
            <a:headEnd/>
            <a:tailEnd/>
          </a:ln>
        </p:spPr>
        <p:txBody>
          <a:bodyPr wrap="square">
            <a:spAutoFit/>
          </a:bodyPr>
          <a:lstStyle/>
          <a:p>
            <a:pPr algn="ctr"/>
            <a:r>
              <a:rPr lang="ru-RU" sz="2800" b="1" dirty="0" err="1">
                <a:solidFill>
                  <a:srgbClr val="0070C0"/>
                </a:solidFill>
                <a:latin typeface="Calibri" pitchFamily="34" charset="0"/>
              </a:rPr>
              <a:t>Боловсролын</a:t>
            </a:r>
            <a:r>
              <a:rPr lang="ru-RU" sz="2800" b="1" dirty="0">
                <a:solidFill>
                  <a:srgbClr val="0070C0"/>
                </a:solidFill>
                <a:latin typeface="Calibri" pitchFamily="34" charset="0"/>
              </a:rPr>
              <a:t> </a:t>
            </a:r>
            <a:r>
              <a:rPr lang="ru-RU" sz="2800" b="1" dirty="0" err="1">
                <a:solidFill>
                  <a:srgbClr val="0070C0"/>
                </a:solidFill>
                <a:latin typeface="Calibri" pitchFamily="34" charset="0"/>
              </a:rPr>
              <a:t>үйл</a:t>
            </a:r>
            <a:r>
              <a:rPr lang="ru-RU" sz="2800" b="1" dirty="0">
                <a:solidFill>
                  <a:srgbClr val="0070C0"/>
                </a:solidFill>
                <a:latin typeface="Calibri" pitchFamily="34" charset="0"/>
              </a:rPr>
              <a:t> </a:t>
            </a:r>
            <a:r>
              <a:rPr lang="ru-RU" sz="2800" b="1" dirty="0" err="1">
                <a:solidFill>
                  <a:srgbClr val="0070C0"/>
                </a:solidFill>
                <a:latin typeface="Calibri" pitchFamily="34" charset="0"/>
              </a:rPr>
              <a:t>ажиллагаа</a:t>
            </a:r>
            <a:endParaRPr lang="ru-RU" sz="2800" b="1" dirty="0">
              <a:solidFill>
                <a:srgbClr val="0070C0"/>
              </a:solidFill>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539552" y="1484784"/>
            <a:ext cx="5015900" cy="4832092"/>
          </a:xfrm>
          <a:prstGeom prst="rect">
            <a:avLst/>
          </a:prstGeom>
          <a:noFill/>
          <a:ln>
            <a:solidFill>
              <a:srgbClr val="4F81BD"/>
            </a:solidFill>
          </a:ln>
        </p:spPr>
        <p:txBody>
          <a:bodyPr wrap="square" rtlCol="0">
            <a:spAutoFit/>
          </a:bodyPr>
          <a:lstStyle/>
          <a:p>
            <a:pPr algn="ctr"/>
            <a:r>
              <a:rPr lang="ru-RU" sz="1400" b="1" dirty="0"/>
              <a:t>ШИНЖЛЭХ УХААНЫ </a:t>
            </a:r>
            <a:r>
              <a:rPr lang="ru-RU" sz="1400" b="1" dirty="0" err="1" smtClean="0"/>
              <a:t>судалгааны</a:t>
            </a:r>
            <a:r>
              <a:rPr lang="ru-RU" sz="1400" b="1" dirty="0" smtClean="0"/>
              <a:t> </a:t>
            </a:r>
            <a:r>
              <a:rPr lang="ru-RU" sz="1400" b="1" dirty="0"/>
              <a:t>тэрг</a:t>
            </a:r>
            <a:r>
              <a:rPr lang="mn-MN" sz="1400" b="1" dirty="0"/>
              <a:t>үү</a:t>
            </a:r>
            <a:r>
              <a:rPr lang="ru-RU" sz="1400" b="1" dirty="0"/>
              <a:t>лэх чиглэл</a:t>
            </a:r>
            <a:r>
              <a:rPr lang="mn-MN" sz="1400" b="1" dirty="0"/>
              <a:t>үү</a:t>
            </a:r>
            <a:r>
              <a:rPr lang="ru-RU" sz="1400" b="1" dirty="0"/>
              <a:t>д:</a:t>
            </a:r>
          </a:p>
          <a:p>
            <a:pPr algn="ctr"/>
            <a:endParaRPr lang="ru-RU" sz="1400" b="1" dirty="0"/>
          </a:p>
          <a:p>
            <a:pPr marL="342900" indent="-342900">
              <a:buFontTx/>
              <a:buAutoNum type="arabicPeriod"/>
            </a:pPr>
            <a:r>
              <a:rPr lang="ru-RU" sz="1400" dirty="0"/>
              <a:t>Орчин үеийн эрүүл мэндийн тусламж үйлчилгээний ба уламжлалт анагаах ухааны ололт амжилт нэгдэлт дээр суурилсан Холбоот (интеграц) анагаах </a:t>
            </a:r>
            <a:r>
              <a:rPr lang="ru-RU" sz="1400" dirty="0" err="1"/>
              <a:t>ухааны</a:t>
            </a:r>
            <a:r>
              <a:rPr lang="ru-RU" sz="1400" dirty="0"/>
              <a:t> </a:t>
            </a:r>
            <a:r>
              <a:rPr lang="ru-RU" sz="1400" dirty="0" err="1" smtClean="0"/>
              <a:t>хөгжүүлэлт</a:t>
            </a:r>
            <a:r>
              <a:rPr lang="ru-RU" sz="1400" dirty="0" smtClean="0"/>
              <a:t>.</a:t>
            </a:r>
          </a:p>
          <a:p>
            <a:pPr marL="342900" indent="-342900">
              <a:buFontTx/>
              <a:buAutoNum type="arabicPeriod"/>
            </a:pPr>
            <a:r>
              <a:rPr lang="ru-RU" sz="1400" dirty="0" err="1" smtClean="0"/>
              <a:t>Даяаршлын</a:t>
            </a:r>
            <a:r>
              <a:rPr lang="ru-RU" sz="1400" dirty="0" smtClean="0"/>
              <a:t> </a:t>
            </a:r>
            <a:r>
              <a:rPr lang="ru-RU" sz="1400" dirty="0"/>
              <a:t>нөхцөлд хувь хүний ​​хөгжлийн этнопедагогик ба этнопсихологийн онцлог.</a:t>
            </a:r>
          </a:p>
          <a:p>
            <a:pPr marL="342900" indent="-342900">
              <a:buAutoNum type="arabicPeriod"/>
            </a:pPr>
            <a:r>
              <a:rPr lang="ru-RU" sz="1400" dirty="0" err="1"/>
              <a:t>Ази</a:t>
            </a:r>
            <a:r>
              <a:rPr lang="ru-RU" sz="1400" dirty="0"/>
              <a:t>, </a:t>
            </a:r>
            <a:r>
              <a:rPr lang="ru-RU" sz="1400" dirty="0" err="1"/>
              <a:t>Номхон</a:t>
            </a:r>
            <a:r>
              <a:rPr lang="ru-RU" sz="1400" dirty="0"/>
              <a:t> </a:t>
            </a:r>
            <a:r>
              <a:rPr lang="ru-RU" sz="1400" dirty="0" err="1"/>
              <a:t>далайн</a:t>
            </a:r>
            <a:r>
              <a:rPr lang="ru-RU" sz="1400" dirty="0"/>
              <a:t> </a:t>
            </a:r>
            <a:r>
              <a:rPr lang="ru-RU" sz="1400" dirty="0" err="1"/>
              <a:t>бүс</a:t>
            </a:r>
            <a:r>
              <a:rPr lang="ru-RU" sz="1400" dirty="0"/>
              <a:t> </a:t>
            </a:r>
            <a:r>
              <a:rPr lang="ru-RU" sz="1400" dirty="0" err="1"/>
              <a:t>нутгийн</a:t>
            </a:r>
            <a:r>
              <a:rPr lang="ru-RU" sz="1400" dirty="0"/>
              <a:t> </a:t>
            </a:r>
            <a:r>
              <a:rPr lang="ru-RU" sz="1400" dirty="0" err="1"/>
              <a:t>орнуудын</a:t>
            </a:r>
            <a:r>
              <a:rPr lang="ru-RU" sz="1400" dirty="0"/>
              <a:t> </a:t>
            </a:r>
            <a:r>
              <a:rPr lang="ru-RU" sz="1400" dirty="0" err="1"/>
              <a:t>философи</a:t>
            </a:r>
            <a:r>
              <a:rPr lang="ru-RU" sz="1400" dirty="0"/>
              <a:t>, социологи, </a:t>
            </a:r>
            <a:r>
              <a:rPr lang="ru-RU" sz="1400" dirty="0" err="1"/>
              <a:t>түүх</a:t>
            </a:r>
            <a:r>
              <a:rPr lang="ru-RU" sz="1400" dirty="0"/>
              <a:t>, археологи, филологи, </a:t>
            </a:r>
            <a:r>
              <a:rPr lang="ru-RU" sz="1400" dirty="0" err="1"/>
              <a:t>эрх</a:t>
            </a:r>
            <a:r>
              <a:rPr lang="ru-RU" sz="1400" dirty="0"/>
              <a:t> </a:t>
            </a:r>
            <a:r>
              <a:rPr lang="ru-RU" sz="1400" dirty="0" err="1"/>
              <a:t>зүйн</a:t>
            </a:r>
            <a:r>
              <a:rPr lang="ru-RU" sz="1400" dirty="0"/>
              <a:t> </a:t>
            </a:r>
            <a:r>
              <a:rPr lang="ru-RU" sz="1400" dirty="0" err="1"/>
              <a:t>орчны</a:t>
            </a:r>
            <a:r>
              <a:rPr lang="ru-RU" sz="1400" dirty="0"/>
              <a:t> </a:t>
            </a:r>
            <a:r>
              <a:rPr lang="ru-RU" sz="1400" dirty="0" err="1"/>
              <a:t>тулгамдсан</a:t>
            </a:r>
            <a:r>
              <a:rPr lang="ru-RU" sz="1400" dirty="0"/>
              <a:t> </a:t>
            </a:r>
            <a:r>
              <a:rPr lang="ru-RU" sz="1400" dirty="0" err="1"/>
              <a:t>асуудлууд</a:t>
            </a:r>
            <a:r>
              <a:rPr lang="ru-RU" sz="1400" dirty="0"/>
              <a:t>.</a:t>
            </a:r>
          </a:p>
          <a:p>
            <a:pPr marL="342900" indent="-342900">
              <a:buAutoNum type="arabicPeriod"/>
            </a:pPr>
            <a:r>
              <a:rPr lang="ru-RU" sz="1400" dirty="0" err="1"/>
              <a:t>Байгаль</a:t>
            </a:r>
            <a:r>
              <a:rPr lang="ru-RU" sz="1400" dirty="0"/>
              <a:t> </a:t>
            </a:r>
            <a:r>
              <a:rPr lang="ru-RU" sz="1400" dirty="0" err="1"/>
              <a:t>нуурын</a:t>
            </a:r>
            <a:r>
              <a:rPr lang="ru-RU" sz="1400" dirty="0"/>
              <a:t> </a:t>
            </a:r>
            <a:r>
              <a:rPr lang="ru-RU" sz="1400" dirty="0" err="1"/>
              <a:t>бүс</a:t>
            </a:r>
            <a:r>
              <a:rPr lang="ru-RU" sz="1400" dirty="0"/>
              <a:t> </a:t>
            </a:r>
            <a:r>
              <a:rPr lang="ru-RU" sz="1400" dirty="0" err="1"/>
              <a:t>нутгийн</a:t>
            </a:r>
            <a:r>
              <a:rPr lang="ru-RU" sz="1400" dirty="0"/>
              <a:t> </a:t>
            </a:r>
            <a:r>
              <a:rPr lang="ru-RU" sz="1400" dirty="0" err="1"/>
              <a:t>ургамал</a:t>
            </a:r>
            <a:r>
              <a:rPr lang="ru-RU" sz="1400" dirty="0"/>
              <a:t>, </a:t>
            </a:r>
            <a:r>
              <a:rPr lang="ru-RU" sz="1400" dirty="0" err="1"/>
              <a:t>амьтны</a:t>
            </a:r>
            <a:r>
              <a:rPr lang="ru-RU" sz="1400" dirty="0"/>
              <a:t> </a:t>
            </a:r>
            <a:r>
              <a:rPr lang="ru-RU" sz="1400" dirty="0" err="1"/>
              <a:t>цогцолборын</a:t>
            </a:r>
            <a:r>
              <a:rPr lang="ru-RU" sz="1400" dirty="0"/>
              <a:t> </a:t>
            </a:r>
            <a:r>
              <a:rPr lang="ru-RU" sz="1400" dirty="0" err="1"/>
              <a:t>үйл</a:t>
            </a:r>
            <a:r>
              <a:rPr lang="ru-RU" sz="1400" dirty="0"/>
              <a:t> </a:t>
            </a:r>
            <a:r>
              <a:rPr lang="ru-RU" sz="1400" dirty="0" err="1"/>
              <a:t>ажиллагааны</a:t>
            </a:r>
            <a:r>
              <a:rPr lang="ru-RU" sz="1400" dirty="0"/>
              <a:t> </a:t>
            </a:r>
            <a:r>
              <a:rPr lang="ru-RU" sz="1400" dirty="0" err="1"/>
              <a:t>бүтцийн</a:t>
            </a:r>
            <a:r>
              <a:rPr lang="ru-RU" sz="1400" dirty="0"/>
              <a:t> </a:t>
            </a:r>
            <a:r>
              <a:rPr lang="ru-RU" sz="1400" dirty="0" err="1"/>
              <a:t>судлагаа</a:t>
            </a:r>
            <a:endParaRPr lang="ru-RU" sz="1400" dirty="0"/>
          </a:p>
          <a:p>
            <a:pPr marL="342900" indent="-342900">
              <a:buAutoNum type="arabicPeriod"/>
            </a:pPr>
            <a:r>
              <a:rPr lang="ru-RU" sz="1400" dirty="0" err="1"/>
              <a:t>Байгаль</a:t>
            </a:r>
            <a:r>
              <a:rPr lang="ru-RU" sz="1400" dirty="0"/>
              <a:t> </a:t>
            </a:r>
            <a:r>
              <a:rPr lang="ru-RU" sz="1400" dirty="0" err="1"/>
              <a:t>нуурын</a:t>
            </a:r>
            <a:r>
              <a:rPr lang="ru-RU" sz="1400" dirty="0"/>
              <a:t> </a:t>
            </a:r>
            <a:r>
              <a:rPr lang="ru-RU" sz="1400" dirty="0" err="1"/>
              <a:t>бүс</a:t>
            </a:r>
            <a:r>
              <a:rPr lang="ru-RU" sz="1400" dirty="0"/>
              <a:t> </a:t>
            </a:r>
            <a:r>
              <a:rPr lang="ru-RU" sz="1400" dirty="0" err="1"/>
              <a:t>нутгийн</a:t>
            </a:r>
            <a:r>
              <a:rPr lang="ru-RU" sz="1400" dirty="0"/>
              <a:t> </a:t>
            </a:r>
            <a:r>
              <a:rPr lang="ru-RU" sz="1400" dirty="0" err="1"/>
              <a:t>байгалийн</a:t>
            </a:r>
            <a:r>
              <a:rPr lang="ru-RU" sz="1400" dirty="0"/>
              <a:t> ба </a:t>
            </a:r>
            <a:r>
              <a:rPr lang="ru-RU" sz="1400" dirty="0" err="1"/>
              <a:t>техноген</a:t>
            </a:r>
            <a:r>
              <a:rPr lang="ru-RU" sz="1400" dirty="0"/>
              <a:t> </a:t>
            </a:r>
            <a:r>
              <a:rPr lang="ru-RU" sz="1400" dirty="0" err="1"/>
              <a:t>гео</a:t>
            </a:r>
            <a:r>
              <a:rPr lang="ru-RU" sz="1400" dirty="0"/>
              <a:t> </a:t>
            </a:r>
            <a:r>
              <a:rPr lang="ru-RU" sz="1400" dirty="0" err="1"/>
              <a:t>системийг</a:t>
            </a:r>
            <a:r>
              <a:rPr lang="ru-RU" sz="1400" dirty="0"/>
              <a:t> </a:t>
            </a:r>
            <a:r>
              <a:rPr lang="ru-RU" sz="1400" dirty="0" err="1"/>
              <a:t>үнэлэх</a:t>
            </a:r>
            <a:r>
              <a:rPr lang="ru-RU" sz="1400" dirty="0"/>
              <a:t> экологи, </a:t>
            </a:r>
            <a:r>
              <a:rPr lang="ru-RU" sz="1400" dirty="0" err="1"/>
              <a:t>газарзүйн</a:t>
            </a:r>
            <a:r>
              <a:rPr lang="ru-RU" sz="1400" dirty="0"/>
              <a:t> </a:t>
            </a:r>
            <a:r>
              <a:rPr lang="ru-RU" sz="1400" dirty="0" err="1"/>
              <a:t>үндэслэл</a:t>
            </a:r>
            <a:endParaRPr lang="ru-RU" sz="1400" dirty="0"/>
          </a:p>
          <a:p>
            <a:pPr marL="342900" indent="-342900">
              <a:buAutoNum type="arabicPeriod"/>
            </a:pPr>
            <a:r>
              <a:rPr lang="ru-RU" sz="1400" dirty="0" err="1"/>
              <a:t>Мэдээллийн</a:t>
            </a:r>
            <a:r>
              <a:rPr lang="ru-RU" sz="1400" dirty="0"/>
              <a:t> технологи ба </a:t>
            </a:r>
            <a:r>
              <a:rPr lang="ru-RU" sz="1400" dirty="0" err="1"/>
              <a:t>системүүд</a:t>
            </a:r>
            <a:endParaRPr lang="ru-RU" sz="1400" dirty="0"/>
          </a:p>
          <a:p>
            <a:pPr marL="342900" indent="-342900">
              <a:buAutoNum type="arabicPeriod"/>
            </a:pPr>
            <a:r>
              <a:rPr lang="ru-RU" sz="1400" dirty="0"/>
              <a:t>Талстгүй хатуу бодисын физик ба наноматериал </a:t>
            </a:r>
          </a:p>
          <a:p>
            <a:pPr marL="342900" indent="-342900">
              <a:buAutoNum type="arabicPeriod"/>
            </a:pPr>
            <a:r>
              <a:rPr lang="ru-RU" sz="1400" dirty="0"/>
              <a:t>Техник, </a:t>
            </a:r>
            <a:r>
              <a:rPr lang="ru-RU" sz="1400" dirty="0" err="1"/>
              <a:t>эдийн</a:t>
            </a:r>
            <a:r>
              <a:rPr lang="ru-RU" sz="1400" dirty="0"/>
              <a:t> </a:t>
            </a:r>
            <a:r>
              <a:rPr lang="ru-RU" sz="1400" dirty="0" err="1"/>
              <a:t>засаг</a:t>
            </a:r>
            <a:r>
              <a:rPr lang="ru-RU" sz="1400" dirty="0"/>
              <a:t>, </a:t>
            </a:r>
            <a:r>
              <a:rPr lang="ru-RU" sz="1400" dirty="0" err="1"/>
              <a:t>экологийн</a:t>
            </a:r>
            <a:r>
              <a:rPr lang="ru-RU" sz="1400" dirty="0"/>
              <a:t> </a:t>
            </a:r>
            <a:r>
              <a:rPr lang="ru-RU" sz="1400" dirty="0" err="1"/>
              <a:t>чиглэлээр</a:t>
            </a:r>
            <a:r>
              <a:rPr lang="ru-RU" sz="1400" dirty="0"/>
              <a:t> </a:t>
            </a:r>
            <a:r>
              <a:rPr lang="ru-RU" sz="1400" dirty="0" err="1"/>
              <a:t>үйл</a:t>
            </a:r>
            <a:r>
              <a:rPr lang="ru-RU" sz="1400" dirty="0"/>
              <a:t> </a:t>
            </a:r>
            <a:r>
              <a:rPr lang="ru-RU" sz="1400" dirty="0" err="1"/>
              <a:t>явцыг</a:t>
            </a:r>
            <a:r>
              <a:rPr lang="ru-RU" sz="1400" dirty="0"/>
              <a:t> </a:t>
            </a:r>
            <a:r>
              <a:rPr lang="ru-RU" sz="1400" dirty="0" err="1"/>
              <a:t>оновчтой</a:t>
            </a:r>
            <a:r>
              <a:rPr lang="ru-RU" sz="1400" dirty="0"/>
              <a:t> </a:t>
            </a:r>
            <a:r>
              <a:rPr lang="ru-RU" sz="1400" dirty="0" err="1"/>
              <a:t>болгох</a:t>
            </a:r>
            <a:r>
              <a:rPr lang="ru-RU" sz="1400" dirty="0"/>
              <a:t> математик </a:t>
            </a:r>
            <a:r>
              <a:rPr lang="ru-RU" sz="1400" dirty="0" err="1"/>
              <a:t>загварын</a:t>
            </a:r>
            <a:r>
              <a:rPr lang="ru-RU" sz="1400" dirty="0"/>
              <a:t>, </a:t>
            </a:r>
            <a:r>
              <a:rPr lang="ru-RU" sz="1400" dirty="0" err="1"/>
              <a:t>үр</a:t>
            </a:r>
            <a:r>
              <a:rPr lang="ru-RU" sz="1400" dirty="0"/>
              <a:t> </a:t>
            </a:r>
            <a:r>
              <a:rPr lang="ru-RU" sz="1400" dirty="0" err="1"/>
              <a:t>дүнтэй</a:t>
            </a:r>
            <a:r>
              <a:rPr lang="ru-RU" sz="1400" dirty="0"/>
              <a:t> </a:t>
            </a:r>
            <a:r>
              <a:rPr lang="ru-RU" sz="1400" dirty="0" err="1"/>
              <a:t>аргын</a:t>
            </a:r>
            <a:r>
              <a:rPr lang="ru-RU" sz="1400" dirty="0"/>
              <a:t> </a:t>
            </a:r>
            <a:r>
              <a:rPr lang="ru-RU" sz="1400" dirty="0" err="1"/>
              <a:t>боловсруулал</a:t>
            </a:r>
            <a:r>
              <a:rPr lang="ru-RU" sz="1400" dirty="0"/>
              <a:t>.</a:t>
            </a:r>
          </a:p>
          <a:p>
            <a:pPr marL="342900" indent="-342900">
              <a:buAutoNum type="arabicPeriod"/>
            </a:pPr>
            <a:r>
              <a:rPr lang="ru-RU" sz="1400" dirty="0" err="1"/>
              <a:t>Эрчим</a:t>
            </a:r>
            <a:r>
              <a:rPr lang="ru-RU" sz="1400" dirty="0"/>
              <a:t> </a:t>
            </a:r>
            <a:r>
              <a:rPr lang="ru-RU" sz="1400" dirty="0" err="1"/>
              <a:t>хүчний</a:t>
            </a:r>
            <a:r>
              <a:rPr lang="ru-RU" sz="1400" dirty="0"/>
              <a:t> аж </a:t>
            </a:r>
            <a:r>
              <a:rPr lang="ru-RU" sz="1400" dirty="0" err="1"/>
              <a:t>үйлдвэрийн</a:t>
            </a:r>
            <a:r>
              <a:rPr lang="ru-RU" sz="1400" dirty="0"/>
              <a:t> </a:t>
            </a:r>
            <a:r>
              <a:rPr lang="ru-RU" sz="1400" dirty="0" err="1"/>
              <a:t>хүчжил</a:t>
            </a:r>
            <a:r>
              <a:rPr lang="ru-RU" sz="1400" dirty="0"/>
              <a:t> </a:t>
            </a:r>
            <a:r>
              <a:rPr lang="ru-RU" sz="1400" dirty="0" err="1"/>
              <a:t>хэмнэх</a:t>
            </a:r>
            <a:r>
              <a:rPr lang="ru-RU" sz="1400" dirty="0"/>
              <a:t> </a:t>
            </a:r>
            <a:r>
              <a:rPr lang="ru-RU" sz="1400" dirty="0" err="1"/>
              <a:t>технологийн</a:t>
            </a:r>
            <a:r>
              <a:rPr lang="ru-RU" sz="1400" dirty="0"/>
              <a:t> </a:t>
            </a:r>
            <a:r>
              <a:rPr lang="ru-RU" sz="1400" dirty="0" err="1"/>
              <a:t>хүрээнд</a:t>
            </a:r>
            <a:r>
              <a:rPr lang="ru-RU" sz="1400" dirty="0"/>
              <a:t>  бага </a:t>
            </a:r>
            <a:r>
              <a:rPr lang="ru-RU" sz="1400" dirty="0" err="1"/>
              <a:t>температууртай</a:t>
            </a:r>
            <a:r>
              <a:rPr lang="ru-RU" sz="1400" dirty="0"/>
              <a:t> </a:t>
            </a:r>
            <a:r>
              <a:rPr lang="ru-RU" sz="1400" dirty="0" err="1"/>
              <a:t>плазмыг</a:t>
            </a:r>
            <a:r>
              <a:rPr lang="ru-RU" sz="1400" dirty="0"/>
              <a:t> </a:t>
            </a:r>
            <a:r>
              <a:rPr lang="ru-RU" sz="1400" dirty="0" err="1"/>
              <a:t>нүүрс</a:t>
            </a:r>
            <a:r>
              <a:rPr lang="ru-RU" sz="1400" dirty="0"/>
              <a:t> </a:t>
            </a:r>
            <a:r>
              <a:rPr lang="ru-RU" sz="1400" dirty="0" err="1"/>
              <a:t>сайжруулахад</a:t>
            </a:r>
            <a:r>
              <a:rPr lang="ru-RU" sz="1400" dirty="0"/>
              <a:t> </a:t>
            </a:r>
            <a:r>
              <a:rPr lang="ru-RU" sz="1400" dirty="0" err="1"/>
              <a:t>мөн</a:t>
            </a:r>
            <a:r>
              <a:rPr lang="ru-RU" sz="1400" dirty="0"/>
              <a:t> </a:t>
            </a:r>
            <a:r>
              <a:rPr lang="ru-RU" sz="1400" dirty="0" err="1"/>
              <a:t>боловсруулахад</a:t>
            </a:r>
            <a:r>
              <a:rPr lang="ru-RU" sz="1400" dirty="0"/>
              <a:t> </a:t>
            </a:r>
            <a:r>
              <a:rPr lang="ru-RU" sz="1400" dirty="0" err="1"/>
              <a:t>ашиглах</a:t>
            </a:r>
            <a:r>
              <a:rPr lang="ru-RU" sz="1400" dirty="0"/>
              <a:t> </a:t>
            </a:r>
            <a:r>
              <a:rPr lang="ru-RU" sz="1400" dirty="0" err="1"/>
              <a:t>судалгаа</a:t>
            </a:r>
            <a:r>
              <a:rPr lang="ru-RU" sz="1400" dirty="0"/>
              <a:t>.</a:t>
            </a:r>
          </a:p>
        </p:txBody>
      </p:sp>
      <p:pic>
        <p:nvPicPr>
          <p:cNvPr id="6146" name="Picture 2" descr="C:\LOAD\YPTlRW6MpJ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6136" y="548680"/>
            <a:ext cx="2916324" cy="583264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4"/>
          <p:cNvSpPr>
            <a:spLocks noChangeArrowheads="1"/>
          </p:cNvSpPr>
          <p:nvPr/>
        </p:nvSpPr>
        <p:spPr bwMode="auto">
          <a:xfrm>
            <a:off x="5648372" y="404664"/>
            <a:ext cx="3236335" cy="954107"/>
          </a:xfrm>
          <a:prstGeom prst="rect">
            <a:avLst/>
          </a:prstGeom>
          <a:noFill/>
          <a:ln w="9525">
            <a:noFill/>
            <a:miter lim="800000"/>
            <a:headEnd/>
            <a:tailEnd/>
          </a:ln>
        </p:spPr>
        <p:txBody>
          <a:bodyPr wrap="none">
            <a:spAutoFit/>
          </a:bodyPr>
          <a:lstStyle/>
          <a:p>
            <a:pPr algn="r"/>
            <a:r>
              <a:rPr lang="ru-RU" sz="2800" b="1" dirty="0">
                <a:solidFill>
                  <a:srgbClr val="0070C0"/>
                </a:solidFill>
                <a:latin typeface="Calibri" pitchFamily="34" charset="0"/>
              </a:rPr>
              <a:t>Шинжлэх ухааны </a:t>
            </a:r>
            <a:endParaRPr lang="mn-MN" sz="2800" b="1" dirty="0">
              <a:solidFill>
                <a:srgbClr val="0070C0"/>
              </a:solidFill>
              <a:latin typeface="Calibri" pitchFamily="34" charset="0"/>
            </a:endParaRPr>
          </a:p>
          <a:p>
            <a:pPr algn="r"/>
            <a:r>
              <a:rPr lang="mn-MN" sz="2800" b="1" dirty="0">
                <a:solidFill>
                  <a:srgbClr val="0070C0"/>
                </a:solidFill>
                <a:latin typeface="Calibri" pitchFamily="34" charset="0"/>
              </a:rPr>
              <a:t>ү</a:t>
            </a:r>
            <a:r>
              <a:rPr lang="ru-RU" sz="2800" b="1" dirty="0">
                <a:solidFill>
                  <a:srgbClr val="0070C0"/>
                </a:solidFill>
                <a:latin typeface="Calibri" pitchFamily="34" charset="0"/>
              </a:rPr>
              <a:t>йл ажиллагаанууд</a:t>
            </a:r>
          </a:p>
        </p:txBody>
      </p:sp>
    </p:spTree>
    <p:extLst>
      <p:ext uri="{BB962C8B-B14F-4D97-AF65-F5344CB8AC3E}">
        <p14:creationId xmlns:p14="http://schemas.microsoft.com/office/powerpoint/2010/main" xmlns="" val="2139285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369881" y="1412776"/>
            <a:ext cx="4634167" cy="4893647"/>
          </a:xfrm>
          <a:prstGeom prst="rect">
            <a:avLst/>
          </a:prstGeom>
          <a:noFill/>
          <a:ln>
            <a:solidFill>
              <a:srgbClr val="4F81BD"/>
            </a:solidFill>
          </a:ln>
        </p:spPr>
        <p:txBody>
          <a:bodyPr wrap="square" rtlCol="0">
            <a:spAutoFit/>
          </a:bodyPr>
          <a:lstStyle/>
          <a:p>
            <a:r>
              <a:rPr lang="ru-RU" sz="1300" dirty="0"/>
              <a:t>БУИС </a:t>
            </a:r>
            <a:r>
              <a:rPr lang="ru-RU" sz="1300" dirty="0" err="1"/>
              <a:t>Байгаль</a:t>
            </a:r>
            <a:r>
              <a:rPr lang="ru-RU" sz="1300" dirty="0"/>
              <a:t> </a:t>
            </a:r>
            <a:r>
              <a:rPr lang="ru-RU" sz="1300" dirty="0" err="1"/>
              <a:t>нуурын</a:t>
            </a:r>
            <a:r>
              <a:rPr lang="ru-RU" sz="1300" dirty="0"/>
              <a:t> </a:t>
            </a:r>
            <a:r>
              <a:rPr lang="ru-RU" sz="1300" dirty="0" err="1"/>
              <a:t>бүс</a:t>
            </a:r>
            <a:r>
              <a:rPr lang="ru-RU" sz="1300" dirty="0"/>
              <a:t> </a:t>
            </a:r>
            <a:r>
              <a:rPr lang="ru-RU" sz="1300" dirty="0" err="1"/>
              <a:t>нутагт</a:t>
            </a:r>
            <a:r>
              <a:rPr lang="ru-RU" sz="1300" dirty="0"/>
              <a:t> </a:t>
            </a:r>
            <a:r>
              <a:rPr lang="ru-RU" sz="1300" dirty="0" err="1"/>
              <a:t>шинжлэх</a:t>
            </a:r>
            <a:r>
              <a:rPr lang="ru-RU" sz="1300" dirty="0"/>
              <a:t> </a:t>
            </a:r>
            <a:r>
              <a:rPr lang="ru-RU" sz="1300" dirty="0" err="1"/>
              <a:t>ухааны</a:t>
            </a:r>
            <a:r>
              <a:rPr lang="ru-RU" sz="1300" dirty="0"/>
              <a:t> </a:t>
            </a:r>
            <a:r>
              <a:rPr lang="ru-RU" sz="1300" dirty="0" err="1"/>
              <a:t>хамгийн</a:t>
            </a:r>
            <a:r>
              <a:rPr lang="ru-RU" sz="1300" dirty="0"/>
              <a:t> том </a:t>
            </a:r>
            <a:r>
              <a:rPr lang="ru-RU" sz="1300" dirty="0" err="1"/>
              <a:t>нөөцтэй</a:t>
            </a:r>
            <a:r>
              <a:rPr lang="ru-RU" sz="1300" dirty="0"/>
              <a:t>. </a:t>
            </a:r>
            <a:r>
              <a:rPr lang="ru-RU" sz="1300" dirty="0" err="1"/>
              <a:t>Энэ</a:t>
            </a:r>
            <a:r>
              <a:rPr lang="ru-RU" sz="1300" dirty="0"/>
              <a:t> </a:t>
            </a:r>
            <a:r>
              <a:rPr lang="ru-RU" sz="1300" dirty="0" err="1"/>
              <a:t>нь</a:t>
            </a:r>
            <a:r>
              <a:rPr lang="ru-RU" sz="1300" dirty="0"/>
              <a:t> </a:t>
            </a:r>
            <a:r>
              <a:rPr lang="ru-RU" sz="1300" dirty="0" err="1"/>
              <a:t>бараг</a:t>
            </a:r>
            <a:r>
              <a:rPr lang="ru-RU" sz="1300" dirty="0"/>
              <a:t> </a:t>
            </a:r>
            <a:r>
              <a:rPr lang="ru-RU" sz="1300" dirty="0" err="1"/>
              <a:t>бүх</a:t>
            </a:r>
            <a:r>
              <a:rPr lang="ru-RU" sz="1300" dirty="0"/>
              <a:t> </a:t>
            </a:r>
            <a:r>
              <a:rPr lang="ru-RU" sz="1300" dirty="0" err="1"/>
              <a:t>төрлийн</a:t>
            </a:r>
            <a:r>
              <a:rPr lang="ru-RU" sz="1300" dirty="0"/>
              <a:t> </a:t>
            </a:r>
            <a:r>
              <a:rPr lang="ru-RU" sz="1300" dirty="0" err="1"/>
              <a:t>суурь</a:t>
            </a:r>
            <a:r>
              <a:rPr lang="ru-RU" sz="1300" dirty="0"/>
              <a:t> </a:t>
            </a:r>
            <a:r>
              <a:rPr lang="ru-RU" sz="1300" dirty="0" err="1"/>
              <a:t>судалгааг</a:t>
            </a:r>
            <a:r>
              <a:rPr lang="ru-RU" sz="1300" dirty="0"/>
              <a:t> </a:t>
            </a:r>
            <a:r>
              <a:rPr lang="ru-RU" sz="1300" dirty="0" err="1"/>
              <a:t>явуулдаг</a:t>
            </a:r>
            <a:r>
              <a:rPr lang="ru-RU" sz="1300" dirty="0"/>
              <a:t>. Олон тэнхим</a:t>
            </a:r>
            <a:r>
              <a:rPr lang="ru-RU" sz="1200" dirty="0"/>
              <a:t>ү</a:t>
            </a:r>
            <a:r>
              <a:rPr lang="ru-RU" sz="1400" dirty="0"/>
              <a:t>үд дээр</a:t>
            </a:r>
            <a:r>
              <a:rPr lang="ru-RU" sz="1300" dirty="0"/>
              <a:t> хэрэглээний болон шинэлэг инноваци судалгаа хийдэг.</a:t>
            </a:r>
          </a:p>
          <a:p>
            <a:endParaRPr lang="ru-RU" sz="1300" dirty="0"/>
          </a:p>
          <a:p>
            <a:r>
              <a:rPr lang="ru-RU" sz="1300" dirty="0"/>
              <a:t>Тус их сургууль нь дорно дахины анагаах ухаан, хураангуй т</a:t>
            </a:r>
            <a:r>
              <a:rPr lang="mn-MN" sz="1300" dirty="0"/>
              <a:t>ө</a:t>
            </a:r>
            <a:r>
              <a:rPr lang="ru-RU" sz="1300" dirty="0"/>
              <a:t>лвийн физикийн, ботаник, орнитологи, түүх, монгол судлалын, социологи, гүн ухаан, утга зохиол, хэл шинжлэл, сурган хүмүүжүүлэх чиглэлээр дэлхийн тэргүүлэх шинжлэх ухааны сургуулиудыг хөгжүүлжээ.</a:t>
            </a:r>
          </a:p>
          <a:p>
            <a:endParaRPr lang="ru-RU" sz="1300" dirty="0"/>
          </a:p>
          <a:p>
            <a:r>
              <a:rPr lang="ru-RU" sz="1300" dirty="0"/>
              <a:t>БУИС нь боловсрол, шинжлэх ухаан, соёл, технологийн асуудал шийдвэрлэх Оросын тэргүүлэх их сургууль</a:t>
            </a:r>
            <a:r>
              <a:rPr lang="mn-MN" sz="1300" dirty="0"/>
              <a:t> </a:t>
            </a:r>
            <a:r>
              <a:rPr lang="ru-RU" sz="1300" dirty="0"/>
              <a:t>ба Оросын шинжлэх ухааны академийн хүрээлэн, ОХУ-ын Боловсролын академи, олон улсын байгууллагуудтай идэвхтэй хамтран ажилладаг. Энэ нь юуны түрүүнд өмнөх их сургуулиудад хуримтлагдсан шилдэг уламжлалыг хадгалсантай холбоотой юм.</a:t>
            </a:r>
          </a:p>
          <a:p>
            <a:endParaRPr lang="ru-RU" sz="1300" dirty="0"/>
          </a:p>
          <a:p>
            <a:r>
              <a:rPr lang="ru-RU" sz="1300" dirty="0"/>
              <a:t>Их сургуулийн хөгжлийн чухал хүчин зүйл бол материаллаг баазыг сайжруулах шинэлэг шийдлүүдийг тогтмол эрэлхийлэх, өндөр мэргэшсэн боловсон хүчнүүдийг татах, Оросын боловсролын орон зайд сүүлийн жилүүдэд үүссэн олон хямралын нөхцөл байдлыг даван туулах явдал байв.</a:t>
            </a:r>
          </a:p>
        </p:txBody>
      </p:sp>
      <p:pic>
        <p:nvPicPr>
          <p:cNvPr id="8194" name="Picture 2" descr="C:\PHOTO\фото на буклет\dsc_041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6703" y="5069215"/>
            <a:ext cx="2472045" cy="1637318"/>
          </a:xfrm>
          <a:prstGeom prst="rect">
            <a:avLst/>
          </a:prstGeom>
          <a:noFill/>
          <a:extLst>
            <a:ext uri="{909E8E84-426E-40DD-AFC4-6F175D3DCCD1}">
              <a14:hiddenFill xmlns:a14="http://schemas.microsoft.com/office/drawing/2010/main" xmlns="">
                <a:solidFill>
                  <a:srgbClr val="FFFFFF"/>
                </a:solidFill>
              </a14:hiddenFill>
            </a:ext>
          </a:extLst>
        </p:spPr>
      </p:pic>
      <p:pic>
        <p:nvPicPr>
          <p:cNvPr id="8195" name="Picture 3" descr="C:\PHOTO\фото на буклет\dsc_000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94375" y="5831033"/>
            <a:ext cx="1321841" cy="875500"/>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C:\LOAD\lJtMduxAkG0.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72592" y="4076675"/>
            <a:ext cx="2368222" cy="1577500"/>
          </a:xfrm>
          <a:prstGeom prst="rect">
            <a:avLst/>
          </a:prstGeom>
          <a:noFill/>
          <a:extLst>
            <a:ext uri="{909E8E84-426E-40DD-AFC4-6F175D3DCCD1}">
              <a14:hiddenFill xmlns:a14="http://schemas.microsoft.com/office/drawing/2010/main" xmlns="">
                <a:solidFill>
                  <a:srgbClr val="FFFFFF"/>
                </a:solidFill>
              </a14:hiddenFill>
            </a:ext>
          </a:extLst>
        </p:spPr>
      </p:pic>
      <p:pic>
        <p:nvPicPr>
          <p:cNvPr id="8197" name="Picture 5" descr="C:\LOAD\JfVCJ7I6U0Y.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247498" y="2477572"/>
            <a:ext cx="1573346" cy="237626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Картинки по запросу байкальский центр биотехнологий"/>
          <p:cNvPicPr>
            <a:picLocks noChangeAspect="1" noChangeArrowheads="1"/>
          </p:cNvPicPr>
          <p:nvPr/>
        </p:nvPicPr>
        <p:blipFill>
          <a:blip r:embed="rId7" cstate="print"/>
          <a:srcRect/>
          <a:stretch>
            <a:fillRect/>
          </a:stretch>
        </p:blipFill>
        <p:spPr bwMode="auto">
          <a:xfrm>
            <a:off x="5516008" y="1038098"/>
            <a:ext cx="3312740" cy="1738582"/>
          </a:xfrm>
          <a:prstGeom prst="rect">
            <a:avLst/>
          </a:prstGeom>
          <a:noFill/>
          <a:ln w="9525">
            <a:noFill/>
            <a:miter lim="800000"/>
            <a:headEnd/>
            <a:tailEnd/>
          </a:ln>
        </p:spPr>
      </p:pic>
      <p:pic>
        <p:nvPicPr>
          <p:cNvPr id="7" name="Picture 8" descr="Картинки по запросу Центр молодежного инновационного творчества БГУ"/>
          <p:cNvPicPr>
            <a:picLocks noChangeAspect="1" noChangeArrowheads="1"/>
          </p:cNvPicPr>
          <p:nvPr/>
        </p:nvPicPr>
        <p:blipFill>
          <a:blip r:embed="rId8" cstate="print">
            <a:extLst/>
          </a:blip>
          <a:srcRect/>
          <a:stretch>
            <a:fillRect/>
          </a:stretch>
        </p:blipFill>
        <p:spPr bwMode="auto">
          <a:xfrm>
            <a:off x="5222001" y="1875222"/>
            <a:ext cx="1440160" cy="21738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4" name="Rectangle 4"/>
          <p:cNvSpPr>
            <a:spLocks noChangeArrowheads="1"/>
          </p:cNvSpPr>
          <p:nvPr/>
        </p:nvSpPr>
        <p:spPr bwMode="auto">
          <a:xfrm>
            <a:off x="5750039" y="125799"/>
            <a:ext cx="3236335" cy="954107"/>
          </a:xfrm>
          <a:prstGeom prst="rect">
            <a:avLst/>
          </a:prstGeom>
          <a:noFill/>
          <a:ln w="9525">
            <a:noFill/>
            <a:miter lim="800000"/>
            <a:headEnd/>
            <a:tailEnd/>
          </a:ln>
        </p:spPr>
        <p:txBody>
          <a:bodyPr wrap="none">
            <a:spAutoFit/>
          </a:bodyPr>
          <a:lstStyle/>
          <a:p>
            <a:pPr algn="r"/>
            <a:r>
              <a:rPr lang="ru-RU" sz="2800" b="1" dirty="0">
                <a:solidFill>
                  <a:srgbClr val="0070C0"/>
                </a:solidFill>
                <a:latin typeface="Calibri" pitchFamily="34" charset="0"/>
              </a:rPr>
              <a:t>Шинжлэх ухааны </a:t>
            </a:r>
            <a:endParaRPr lang="mn-MN" sz="2800" b="1" dirty="0">
              <a:solidFill>
                <a:srgbClr val="0070C0"/>
              </a:solidFill>
              <a:latin typeface="Calibri" pitchFamily="34" charset="0"/>
            </a:endParaRPr>
          </a:p>
          <a:p>
            <a:pPr algn="r"/>
            <a:r>
              <a:rPr lang="mn-MN" sz="2800" b="1" dirty="0">
                <a:solidFill>
                  <a:srgbClr val="0070C0"/>
                </a:solidFill>
                <a:latin typeface="Calibri" pitchFamily="34" charset="0"/>
              </a:rPr>
              <a:t>ү</a:t>
            </a:r>
            <a:r>
              <a:rPr lang="ru-RU" sz="2800" b="1" dirty="0">
                <a:solidFill>
                  <a:srgbClr val="0070C0"/>
                </a:solidFill>
                <a:latin typeface="Calibri" pitchFamily="34" charset="0"/>
              </a:rPr>
              <a:t>йл ажиллагаанууд</a:t>
            </a:r>
          </a:p>
        </p:txBody>
      </p:sp>
    </p:spTree>
    <p:extLst>
      <p:ext uri="{BB962C8B-B14F-4D97-AF65-F5344CB8AC3E}">
        <p14:creationId xmlns:p14="http://schemas.microsoft.com/office/powerpoint/2010/main" xmlns="" val="1863500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Прямоугольник 3"/>
          <p:cNvSpPr/>
          <p:nvPr/>
        </p:nvSpPr>
        <p:spPr>
          <a:xfrm>
            <a:off x="323528" y="4077072"/>
            <a:ext cx="4572000" cy="2462213"/>
          </a:xfrm>
          <a:prstGeom prst="rect">
            <a:avLst/>
          </a:prstGeom>
        </p:spPr>
        <p:txBody>
          <a:bodyPr>
            <a:spAutoFit/>
          </a:bodyPr>
          <a:lstStyle/>
          <a:p>
            <a:pPr marL="285750" indent="-285750">
              <a:buFont typeface="Wingdings" pitchFamily="2" charset="2"/>
              <a:buChar char="Ø"/>
            </a:pPr>
            <a:r>
              <a:rPr lang="ru-RU" sz="1400" dirty="0" err="1">
                <a:solidFill>
                  <a:srgbClr val="0070C0"/>
                </a:solidFill>
              </a:rPr>
              <a:t>Евразийство</a:t>
            </a:r>
            <a:r>
              <a:rPr lang="ru-RU" sz="1400" dirty="0">
                <a:solidFill>
                  <a:srgbClr val="0070C0"/>
                </a:solidFill>
              </a:rPr>
              <a:t> и мир</a:t>
            </a:r>
          </a:p>
          <a:p>
            <a:pPr marL="285750" indent="-285750">
              <a:buFont typeface="Wingdings" pitchFamily="2" charset="2"/>
              <a:buChar char="Ø"/>
            </a:pPr>
            <a:r>
              <a:rPr lang="ru-RU" sz="1400" dirty="0">
                <a:solidFill>
                  <a:srgbClr val="0070C0"/>
                </a:solidFill>
              </a:rPr>
              <a:t>Природа Внутренней Азии</a:t>
            </a:r>
          </a:p>
          <a:p>
            <a:pPr marL="285750" indent="-285750">
              <a:buFont typeface="Wingdings" pitchFamily="2" charset="2"/>
              <a:buChar char="Ø"/>
            </a:pPr>
            <a:r>
              <a:rPr lang="ru-RU" sz="1400" dirty="0">
                <a:solidFill>
                  <a:srgbClr val="0070C0"/>
                </a:solidFill>
              </a:rPr>
              <a:t>Вестник БГУ. Педагогика. Филология. Философия</a:t>
            </a:r>
          </a:p>
          <a:p>
            <a:pPr marL="285750" indent="-285750">
              <a:buFont typeface="Wingdings" pitchFamily="2" charset="2"/>
              <a:buChar char="Ø"/>
            </a:pPr>
            <a:r>
              <a:rPr lang="ru-RU" sz="1400" dirty="0">
                <a:solidFill>
                  <a:srgbClr val="0070C0"/>
                </a:solidFill>
              </a:rPr>
              <a:t>Вестник БГУ. Математика, информатика</a:t>
            </a:r>
          </a:p>
          <a:p>
            <a:pPr marL="285750" indent="-285750">
              <a:buFont typeface="Wingdings" pitchFamily="2" charset="2"/>
              <a:buChar char="Ø"/>
            </a:pPr>
            <a:r>
              <a:rPr lang="ru-RU" sz="1400" dirty="0">
                <a:solidFill>
                  <a:srgbClr val="0070C0"/>
                </a:solidFill>
              </a:rPr>
              <a:t>Вестник БГУ. Экономика и менеджмент</a:t>
            </a:r>
          </a:p>
          <a:p>
            <a:pPr marL="285750" indent="-285750">
              <a:buFont typeface="Wingdings" pitchFamily="2" charset="2"/>
              <a:buChar char="Ø"/>
            </a:pPr>
            <a:r>
              <a:rPr lang="ru-RU" sz="1400" dirty="0">
                <a:solidFill>
                  <a:srgbClr val="0070C0"/>
                </a:solidFill>
              </a:rPr>
              <a:t>Вестник БГУ. Гуманитарные исследования Внутренней Азии</a:t>
            </a:r>
          </a:p>
          <a:p>
            <a:pPr marL="285750" indent="-285750">
              <a:buFont typeface="Wingdings" pitchFamily="2" charset="2"/>
              <a:buChar char="Ø"/>
            </a:pPr>
            <a:r>
              <a:rPr lang="ru-RU" sz="1400" dirty="0">
                <a:solidFill>
                  <a:srgbClr val="0070C0"/>
                </a:solidFill>
              </a:rPr>
              <a:t>Вестник БГУ. Образование. Личность. Общество</a:t>
            </a:r>
          </a:p>
          <a:p>
            <a:pPr marL="285750" indent="-285750">
              <a:buFont typeface="Wingdings" pitchFamily="2" charset="2"/>
              <a:buChar char="Ø"/>
            </a:pPr>
            <a:r>
              <a:rPr lang="ru-RU" sz="1400" dirty="0">
                <a:solidFill>
                  <a:srgbClr val="0070C0"/>
                </a:solidFill>
              </a:rPr>
              <a:t>Вестник БГУ. Язык. Литература. Культура</a:t>
            </a:r>
          </a:p>
          <a:p>
            <a:pPr marL="285750" indent="-285750">
              <a:buFont typeface="Wingdings" pitchFamily="2" charset="2"/>
              <a:buChar char="Ø"/>
            </a:pPr>
            <a:r>
              <a:rPr lang="ru-RU" sz="1400" dirty="0">
                <a:solidFill>
                  <a:srgbClr val="0070C0"/>
                </a:solidFill>
              </a:rPr>
              <a:t>Вестник БГУ. Химия. Физика</a:t>
            </a:r>
          </a:p>
          <a:p>
            <a:pPr marL="285750" indent="-285750">
              <a:buFont typeface="Wingdings" pitchFamily="2" charset="2"/>
              <a:buChar char="Ø"/>
            </a:pPr>
            <a:r>
              <a:rPr lang="ru-RU" sz="1400" dirty="0">
                <a:solidFill>
                  <a:srgbClr val="0070C0"/>
                </a:solidFill>
              </a:rPr>
              <a:t>Вестник БГУ. Медицина и фармация</a:t>
            </a:r>
          </a:p>
        </p:txBody>
      </p:sp>
      <p:sp>
        <p:nvSpPr>
          <p:cNvPr id="5" name="Rectangle 4"/>
          <p:cNvSpPr>
            <a:spLocks noChangeArrowheads="1"/>
          </p:cNvSpPr>
          <p:nvPr/>
        </p:nvSpPr>
        <p:spPr bwMode="auto">
          <a:xfrm>
            <a:off x="1001717" y="3690660"/>
            <a:ext cx="3359638" cy="400110"/>
          </a:xfrm>
          <a:prstGeom prst="rect">
            <a:avLst/>
          </a:prstGeom>
          <a:noFill/>
          <a:ln w="9525">
            <a:noFill/>
            <a:miter lim="800000"/>
            <a:headEnd/>
            <a:tailEnd/>
          </a:ln>
        </p:spPr>
        <p:txBody>
          <a:bodyPr wrap="none">
            <a:spAutoFit/>
          </a:bodyPr>
          <a:lstStyle/>
          <a:p>
            <a:pPr algn="ctr"/>
            <a:r>
              <a:rPr lang="ru-RU" sz="2000" b="1" dirty="0" err="1">
                <a:solidFill>
                  <a:srgbClr val="0070C0"/>
                </a:solidFill>
                <a:latin typeface="Calibri" pitchFamily="34" charset="0"/>
              </a:rPr>
              <a:t>Шинжлэх</a:t>
            </a:r>
            <a:r>
              <a:rPr lang="ru-RU" sz="2000" b="1" dirty="0">
                <a:solidFill>
                  <a:srgbClr val="0070C0"/>
                </a:solidFill>
                <a:latin typeface="Calibri" pitchFamily="34" charset="0"/>
              </a:rPr>
              <a:t> </a:t>
            </a:r>
            <a:r>
              <a:rPr lang="ru-RU" sz="2000" b="1" dirty="0" err="1">
                <a:solidFill>
                  <a:srgbClr val="0070C0"/>
                </a:solidFill>
                <a:latin typeface="Calibri" pitchFamily="34" charset="0"/>
              </a:rPr>
              <a:t>ухааны</a:t>
            </a:r>
            <a:r>
              <a:rPr lang="ru-RU" sz="2000" b="1" dirty="0">
                <a:solidFill>
                  <a:srgbClr val="0070C0"/>
                </a:solidFill>
                <a:latin typeface="Calibri" pitchFamily="34" charset="0"/>
              </a:rPr>
              <a:t> </a:t>
            </a:r>
            <a:r>
              <a:rPr lang="ru-RU" sz="2000" b="1" dirty="0" err="1">
                <a:solidFill>
                  <a:srgbClr val="0070C0"/>
                </a:solidFill>
                <a:latin typeface="Calibri" pitchFamily="34" charset="0"/>
              </a:rPr>
              <a:t>сэтгүүлүүд</a:t>
            </a:r>
            <a:endParaRPr lang="ru-RU" sz="2000" b="1" dirty="0">
              <a:solidFill>
                <a:srgbClr val="0070C0"/>
              </a:solidFill>
              <a:latin typeface="Calibri" pitchFamily="34" charset="0"/>
            </a:endParaRPr>
          </a:p>
        </p:txBody>
      </p:sp>
      <p:pic>
        <p:nvPicPr>
          <p:cNvPr id="7" name="Picture 9" descr="vestnik"/>
          <p:cNvPicPr>
            <a:picLocks noChangeAspect="1" noChangeArrowheads="1"/>
          </p:cNvPicPr>
          <p:nvPr/>
        </p:nvPicPr>
        <p:blipFill>
          <a:blip r:embed="rId3" cstate="print">
            <a:extLst/>
          </a:blip>
          <a:srcRect/>
          <a:stretch>
            <a:fillRect/>
          </a:stretch>
        </p:blipFill>
        <p:spPr bwMode="auto">
          <a:xfrm>
            <a:off x="5438238" y="4062948"/>
            <a:ext cx="3387613" cy="25407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Прямоугольник 7"/>
          <p:cNvSpPr/>
          <p:nvPr/>
        </p:nvSpPr>
        <p:spPr>
          <a:xfrm>
            <a:off x="4788024" y="1151680"/>
            <a:ext cx="2304256" cy="3200876"/>
          </a:xfrm>
          <a:prstGeom prst="rect">
            <a:avLst/>
          </a:prstGeom>
        </p:spPr>
        <p:txBody>
          <a:bodyPr wrap="square">
            <a:spAutoFit/>
          </a:bodyPr>
          <a:lstStyle/>
          <a:p>
            <a:r>
              <a:rPr lang="ru-RU" b="1" dirty="0" err="1">
                <a:solidFill>
                  <a:srgbClr val="CC0000"/>
                </a:solidFill>
              </a:rPr>
              <a:t>Номын</a:t>
            </a:r>
            <a:r>
              <a:rPr lang="ru-RU" b="1" dirty="0">
                <a:solidFill>
                  <a:srgbClr val="CC0000"/>
                </a:solidFill>
              </a:rPr>
              <a:t> </a:t>
            </a:r>
            <a:r>
              <a:rPr lang="ru-RU" b="1" dirty="0" err="1">
                <a:solidFill>
                  <a:srgbClr val="CC0000"/>
                </a:solidFill>
              </a:rPr>
              <a:t>сангийн</a:t>
            </a:r>
            <a:r>
              <a:rPr lang="ru-RU" b="1" dirty="0">
                <a:solidFill>
                  <a:srgbClr val="CC0000"/>
                </a:solidFill>
              </a:rPr>
              <a:t> фонд </a:t>
            </a:r>
          </a:p>
          <a:p>
            <a:r>
              <a:rPr lang="ru-RU" sz="2800" b="1" dirty="0"/>
              <a:t>1 236 125</a:t>
            </a:r>
            <a:r>
              <a:rPr lang="ru-RU" sz="2400" b="1" dirty="0"/>
              <a:t> ш., </a:t>
            </a:r>
          </a:p>
          <a:p>
            <a:r>
              <a:rPr lang="ru-RU" b="1" dirty="0" err="1"/>
              <a:t>үүнд</a:t>
            </a:r>
            <a:r>
              <a:rPr lang="ru-RU" b="1" dirty="0"/>
              <a:t>:</a:t>
            </a:r>
          </a:p>
          <a:p>
            <a:r>
              <a:rPr lang="ru-RU" b="1" dirty="0" err="1"/>
              <a:t>Шинжлэх</a:t>
            </a:r>
            <a:r>
              <a:rPr lang="ru-RU" b="1" dirty="0"/>
              <a:t> </a:t>
            </a:r>
            <a:r>
              <a:rPr lang="ru-RU" b="1" dirty="0" err="1"/>
              <a:t>ухааны</a:t>
            </a:r>
            <a:r>
              <a:rPr lang="ru-RU" b="1" dirty="0"/>
              <a:t> </a:t>
            </a:r>
            <a:r>
              <a:rPr lang="ru-RU" b="1" dirty="0" err="1"/>
              <a:t>номууд</a:t>
            </a:r>
            <a:r>
              <a:rPr lang="ru-RU" b="1" dirty="0"/>
              <a:t> - </a:t>
            </a:r>
            <a:r>
              <a:rPr lang="ru-RU" sz="2400" b="1" dirty="0"/>
              <a:t>450 303</a:t>
            </a:r>
            <a:r>
              <a:rPr lang="ru-RU" sz="2000" b="1" dirty="0"/>
              <a:t> </a:t>
            </a:r>
            <a:r>
              <a:rPr lang="ru-RU" b="1" dirty="0"/>
              <a:t>ш., </a:t>
            </a:r>
          </a:p>
          <a:p>
            <a:r>
              <a:rPr lang="ru-RU" b="1" dirty="0" err="1"/>
              <a:t>Боловсролын</a:t>
            </a:r>
            <a:r>
              <a:rPr lang="ru-RU" b="1" dirty="0"/>
              <a:t> </a:t>
            </a:r>
            <a:r>
              <a:rPr lang="ru-RU" b="1" dirty="0" err="1"/>
              <a:t>номууд</a:t>
            </a:r>
            <a:r>
              <a:rPr lang="ru-RU" b="1" dirty="0"/>
              <a:t>- </a:t>
            </a:r>
            <a:r>
              <a:rPr lang="ru-RU" sz="2400" b="1" dirty="0"/>
              <a:t>477 832 </a:t>
            </a:r>
            <a:r>
              <a:rPr lang="ru-RU" b="1" dirty="0"/>
              <a:t>ш. </a:t>
            </a:r>
          </a:p>
        </p:txBody>
      </p:sp>
      <p:pic>
        <p:nvPicPr>
          <p:cNvPr id="7170" name="Picture 2" descr="C:\PHOTO\фото на буклет\dsc_005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22870" y="1196752"/>
            <a:ext cx="1539798" cy="2324808"/>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C:\LOAD\DSC_7019.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123149" y="1933406"/>
            <a:ext cx="2448851" cy="1599249"/>
          </a:xfrm>
          <a:prstGeom prst="rect">
            <a:avLst/>
          </a:prstGeom>
          <a:noFill/>
          <a:extLst>
            <a:ext uri="{909E8E84-426E-40DD-AFC4-6F175D3DCCD1}">
              <a14:hiddenFill xmlns:a14="http://schemas.microsoft.com/office/drawing/2010/main" xmlns="">
                <a:solidFill>
                  <a:srgbClr val="FFFFFF"/>
                </a:solidFill>
              </a14:hiddenFill>
            </a:ext>
          </a:extLst>
        </p:spPr>
      </p:pic>
      <p:pic>
        <p:nvPicPr>
          <p:cNvPr id="7171" name="Picture 3" descr="C:\PHOTO\фото на буклет\dsc_2063.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3528" y="1396423"/>
            <a:ext cx="2358008" cy="1561788"/>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4"/>
          <p:cNvSpPr>
            <a:spLocks noChangeArrowheads="1"/>
          </p:cNvSpPr>
          <p:nvPr/>
        </p:nvSpPr>
        <p:spPr bwMode="auto">
          <a:xfrm>
            <a:off x="4206374" y="404664"/>
            <a:ext cx="4678333" cy="523220"/>
          </a:xfrm>
          <a:prstGeom prst="rect">
            <a:avLst/>
          </a:prstGeom>
          <a:noFill/>
          <a:ln w="9525">
            <a:noFill/>
            <a:miter lim="800000"/>
            <a:headEnd/>
            <a:tailEnd/>
          </a:ln>
        </p:spPr>
        <p:txBody>
          <a:bodyPr wrap="none">
            <a:spAutoFit/>
          </a:bodyPr>
          <a:lstStyle/>
          <a:p>
            <a:pPr algn="r"/>
            <a:r>
              <a:rPr lang="ru-RU" sz="2800" b="1" dirty="0" err="1">
                <a:solidFill>
                  <a:srgbClr val="0070C0"/>
                </a:solidFill>
                <a:latin typeface="Calibri" pitchFamily="34" charset="0"/>
              </a:rPr>
              <a:t>Шинжлэх</a:t>
            </a:r>
            <a:r>
              <a:rPr lang="ru-RU" sz="2800" b="1" dirty="0">
                <a:solidFill>
                  <a:srgbClr val="0070C0"/>
                </a:solidFill>
                <a:latin typeface="Calibri" pitchFamily="34" charset="0"/>
              </a:rPr>
              <a:t> </a:t>
            </a:r>
            <a:r>
              <a:rPr lang="ru-RU" sz="2800" b="1" dirty="0" err="1">
                <a:solidFill>
                  <a:srgbClr val="0070C0"/>
                </a:solidFill>
                <a:latin typeface="Calibri" pitchFamily="34" charset="0"/>
              </a:rPr>
              <a:t>ухааны</a:t>
            </a:r>
            <a:r>
              <a:rPr lang="ru-RU" sz="2800" b="1" dirty="0">
                <a:solidFill>
                  <a:srgbClr val="0070C0"/>
                </a:solidFill>
                <a:latin typeface="Calibri" pitchFamily="34" charset="0"/>
              </a:rPr>
              <a:t> </a:t>
            </a:r>
            <a:r>
              <a:rPr lang="ru-RU" sz="2800" b="1" dirty="0" err="1">
                <a:solidFill>
                  <a:srgbClr val="0070C0"/>
                </a:solidFill>
                <a:latin typeface="Calibri" pitchFamily="34" charset="0"/>
              </a:rPr>
              <a:t>номын</a:t>
            </a:r>
            <a:r>
              <a:rPr lang="ru-RU" sz="2800" b="1" dirty="0">
                <a:solidFill>
                  <a:srgbClr val="0070C0"/>
                </a:solidFill>
                <a:latin typeface="Calibri" pitchFamily="34" charset="0"/>
              </a:rPr>
              <a:t> сан</a:t>
            </a:r>
          </a:p>
        </p:txBody>
      </p:sp>
    </p:spTree>
    <p:extLst>
      <p:ext uri="{BB962C8B-B14F-4D97-AF65-F5344CB8AC3E}">
        <p14:creationId xmlns:p14="http://schemas.microsoft.com/office/powerpoint/2010/main" xmlns="" val="1190992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8" name="Рисунок 8" descr="карта мира с флагом.jpg"/>
          <p:cNvPicPr>
            <a:picLocks noChangeAspect="1"/>
          </p:cNvPicPr>
          <p:nvPr/>
        </p:nvPicPr>
        <p:blipFill>
          <a:blip r:embed="rId4" cstate="print"/>
          <a:srcRect/>
          <a:stretch>
            <a:fillRect/>
          </a:stretch>
        </p:blipFill>
        <p:spPr bwMode="auto">
          <a:xfrm>
            <a:off x="151344" y="1200592"/>
            <a:ext cx="7003775" cy="4950312"/>
          </a:xfrm>
          <a:prstGeom prst="rect">
            <a:avLst/>
          </a:prstGeom>
          <a:noFill/>
          <a:ln w="9525">
            <a:noFill/>
            <a:miter lim="800000"/>
            <a:headEnd/>
            <a:tailEnd/>
          </a:ln>
        </p:spPr>
      </p:pic>
      <p:sp>
        <p:nvSpPr>
          <p:cNvPr id="9" name="Прямоугольник 6"/>
          <p:cNvSpPr>
            <a:spLocks noChangeArrowheads="1"/>
          </p:cNvSpPr>
          <p:nvPr/>
        </p:nvSpPr>
        <p:spPr bwMode="auto">
          <a:xfrm>
            <a:off x="1835696" y="1204844"/>
            <a:ext cx="2928958" cy="738664"/>
          </a:xfrm>
          <a:prstGeom prst="rect">
            <a:avLst/>
          </a:prstGeom>
          <a:noFill/>
          <a:ln w="9525">
            <a:noFill/>
            <a:miter lim="800000"/>
            <a:headEnd/>
            <a:tailEnd/>
          </a:ln>
        </p:spPr>
        <p:txBody>
          <a:bodyPr wrap="square">
            <a:spAutoFit/>
          </a:bodyPr>
          <a:lstStyle/>
          <a:p>
            <a:pPr algn="ctr">
              <a:buFont typeface="Wingdings 2" pitchFamily="18" charset="2"/>
              <a:buNone/>
            </a:pPr>
            <a:r>
              <a:rPr lang="ru-RU" altLang="zh-CN" sz="1400" dirty="0">
                <a:latin typeface="Tahoma" pitchFamily="34" charset="0"/>
                <a:cs typeface="Tahoma" pitchFamily="34" charset="0"/>
              </a:rPr>
              <a:t>БУИС 15 гадаад улс орнуудын их сургуулиудтай 50 гаран гэрээ, зөвшилцөл байгууласан</a:t>
            </a:r>
          </a:p>
        </p:txBody>
      </p:sp>
      <p:graphicFrame>
        <p:nvGraphicFramePr>
          <p:cNvPr id="10" name="Таблица 9"/>
          <p:cNvGraphicFramePr>
            <a:graphicFrameLocks noGrp="1"/>
          </p:cNvGraphicFramePr>
          <p:nvPr>
            <p:extLst>
              <p:ext uri="{D42A27DB-BD31-4B8C-83A1-F6EECF244321}">
                <p14:modId xmlns:p14="http://schemas.microsoft.com/office/powerpoint/2010/main" xmlns="" val="2740499229"/>
              </p:ext>
            </p:extLst>
          </p:nvPr>
        </p:nvGraphicFramePr>
        <p:xfrm>
          <a:off x="6372200" y="1139467"/>
          <a:ext cx="2552335" cy="3287836"/>
        </p:xfrm>
        <a:graphic>
          <a:graphicData uri="http://schemas.openxmlformats.org/drawingml/2006/table">
            <a:tbl>
              <a:tblPr/>
              <a:tblGrid>
                <a:gridCol w="785207">
                  <a:extLst>
                    <a:ext uri="{9D8B030D-6E8A-4147-A177-3AD203B41FA5}">
                      <a16:colId xmlns:a16="http://schemas.microsoft.com/office/drawing/2014/main" xmlns="" val="20000"/>
                    </a:ext>
                  </a:extLst>
                </a:gridCol>
                <a:gridCol w="870977">
                  <a:extLst>
                    <a:ext uri="{9D8B030D-6E8A-4147-A177-3AD203B41FA5}">
                      <a16:colId xmlns:a16="http://schemas.microsoft.com/office/drawing/2014/main" xmlns="" val="20001"/>
                    </a:ext>
                  </a:extLst>
                </a:gridCol>
                <a:gridCol w="896151">
                  <a:extLst>
                    <a:ext uri="{9D8B030D-6E8A-4147-A177-3AD203B41FA5}">
                      <a16:colId xmlns:a16="http://schemas.microsoft.com/office/drawing/2014/main" xmlns="" val="20002"/>
                    </a:ext>
                  </a:extLst>
                </a:gridCol>
              </a:tblGrid>
              <a:tr h="206812">
                <a:tc>
                  <a:txBody>
                    <a:bodyPr/>
                    <a:lstStyle/>
                    <a:p>
                      <a:pPr algn="ctr">
                        <a:lnSpc>
                          <a:spcPct val="115000"/>
                        </a:lnSpc>
                        <a:spcAft>
                          <a:spcPts val="1000"/>
                        </a:spcAft>
                        <a:tabLst>
                          <a:tab pos="962025" algn="l"/>
                        </a:tabLst>
                      </a:pPr>
                      <a:r>
                        <a:rPr lang="ru-RU" sz="900" b="1" dirty="0" err="1">
                          <a:latin typeface="Calibri"/>
                          <a:ea typeface="Calibri"/>
                          <a:cs typeface="Times New Roman"/>
                        </a:rPr>
                        <a:t>Улс</a:t>
                      </a:r>
                      <a:endParaRPr lang="ru-RU" sz="900" b="1" dirty="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tabLst>
                          <a:tab pos="962025" algn="l"/>
                        </a:tabLst>
                      </a:pPr>
                      <a:r>
                        <a:rPr lang="ru-RU" sz="900" b="1" dirty="0" err="1">
                          <a:latin typeface="Calibri"/>
                          <a:ea typeface="Calibri"/>
                          <a:cs typeface="Times New Roman"/>
                        </a:rPr>
                        <a:t>Тохиролцоо</a:t>
                      </a:r>
                      <a:endParaRPr lang="ru-RU" sz="900" b="1" dirty="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tabLst>
                          <a:tab pos="962025" algn="l"/>
                        </a:tabLst>
                      </a:pPr>
                      <a:r>
                        <a:rPr lang="ru-RU" sz="900" b="1" dirty="0" err="1">
                          <a:latin typeface="Calibri"/>
                          <a:ea typeface="Calibri"/>
                          <a:cs typeface="Times New Roman"/>
                        </a:rPr>
                        <a:t>Гэрээ</a:t>
                      </a:r>
                      <a:endParaRPr lang="ru-RU" sz="900" b="1" dirty="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71168">
                <a:tc>
                  <a:txBody>
                    <a:bodyPr/>
                    <a:lstStyle/>
                    <a:p>
                      <a:pPr>
                        <a:lnSpc>
                          <a:spcPct val="115000"/>
                        </a:lnSpc>
                        <a:spcAft>
                          <a:spcPts val="1000"/>
                        </a:spcAft>
                        <a:tabLst>
                          <a:tab pos="962025" algn="l"/>
                        </a:tabLst>
                      </a:pPr>
                      <a:r>
                        <a:rPr lang="ru-RU" sz="900" dirty="0">
                          <a:latin typeface="Calibri"/>
                          <a:ea typeface="Calibri"/>
                          <a:cs typeface="Times New Roman"/>
                        </a:rPr>
                        <a:t>Монгол</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tabLst>
                          <a:tab pos="962025" algn="l"/>
                        </a:tabLst>
                      </a:pPr>
                      <a:r>
                        <a:rPr lang="ru-RU" sz="900" dirty="0">
                          <a:latin typeface="Calibri"/>
                          <a:ea typeface="Calibri"/>
                          <a:cs typeface="Times New Roman"/>
                        </a:rPr>
                        <a:t>27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tabLst>
                          <a:tab pos="962025" algn="l"/>
                        </a:tabLst>
                      </a:pPr>
                      <a:r>
                        <a:rPr lang="ru-RU" sz="900" dirty="0">
                          <a:latin typeface="Calibri"/>
                          <a:ea typeface="Calibri"/>
                          <a:cs typeface="Times New Roman"/>
                        </a:rPr>
                        <a:t>10</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71168">
                <a:tc>
                  <a:txBody>
                    <a:bodyPr/>
                    <a:lstStyle/>
                    <a:p>
                      <a:pPr>
                        <a:lnSpc>
                          <a:spcPct val="115000"/>
                        </a:lnSpc>
                        <a:spcAft>
                          <a:spcPts val="1000"/>
                        </a:spcAft>
                        <a:tabLst>
                          <a:tab pos="962025" algn="l"/>
                        </a:tabLst>
                      </a:pPr>
                      <a:r>
                        <a:rPr lang="ru-RU" sz="900" dirty="0">
                          <a:latin typeface="Calibri"/>
                          <a:ea typeface="Calibri"/>
                          <a:cs typeface="Times New Roman"/>
                        </a:rPr>
                        <a:t>БНХАУ</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tabLst>
                          <a:tab pos="962025" algn="l"/>
                        </a:tabLst>
                      </a:pPr>
                      <a:r>
                        <a:rPr lang="ru-RU" sz="900" dirty="0">
                          <a:latin typeface="Calibri"/>
                          <a:ea typeface="Calibri"/>
                          <a:cs typeface="Times New Roman"/>
                        </a:rPr>
                        <a:t>15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tabLst>
                          <a:tab pos="962025" algn="l"/>
                        </a:tabLst>
                      </a:pPr>
                      <a:r>
                        <a:rPr lang="ru-RU" sz="900">
                          <a:latin typeface="Calibri"/>
                          <a:ea typeface="Calibri"/>
                          <a:cs typeface="Times New Roman"/>
                        </a:rPr>
                        <a:t>8</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71168">
                <a:tc>
                  <a:txBody>
                    <a:bodyPr/>
                    <a:lstStyle/>
                    <a:p>
                      <a:pPr>
                        <a:lnSpc>
                          <a:spcPct val="115000"/>
                        </a:lnSpc>
                        <a:spcAft>
                          <a:spcPts val="1000"/>
                        </a:spcAft>
                        <a:tabLst>
                          <a:tab pos="962025" algn="l"/>
                        </a:tabLst>
                      </a:pPr>
                      <a:r>
                        <a:rPr lang="ru-RU" sz="900" dirty="0">
                          <a:latin typeface="+mn-lt"/>
                          <a:ea typeface="Calibri"/>
                          <a:cs typeface="Times New Roman"/>
                        </a:rPr>
                        <a:t>БНСУ</a:t>
                      </a:r>
                      <a:endParaRPr lang="ru-RU" sz="900" dirty="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tabLst>
                          <a:tab pos="962025" algn="l"/>
                        </a:tabLst>
                      </a:pPr>
                      <a:r>
                        <a:rPr lang="ru-RU" sz="900" dirty="0">
                          <a:latin typeface="Calibri"/>
                          <a:ea typeface="Calibri"/>
                          <a:cs typeface="Times New Roman"/>
                        </a:rPr>
                        <a:t>9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tabLst>
                          <a:tab pos="962025" algn="l"/>
                        </a:tabLst>
                      </a:pPr>
                      <a:r>
                        <a:rPr lang="ru-RU" sz="900">
                          <a:latin typeface="Calibri"/>
                          <a:ea typeface="Calibri"/>
                          <a:cs typeface="Times New Roman"/>
                        </a:rPr>
                        <a:t>2</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71168">
                <a:tc>
                  <a:txBody>
                    <a:bodyPr/>
                    <a:lstStyle/>
                    <a:p>
                      <a:pPr>
                        <a:lnSpc>
                          <a:spcPct val="115000"/>
                        </a:lnSpc>
                        <a:spcAft>
                          <a:spcPts val="1000"/>
                        </a:spcAft>
                        <a:tabLst>
                          <a:tab pos="962025" algn="l"/>
                        </a:tabLst>
                      </a:pPr>
                      <a:r>
                        <a:rPr lang="ru-RU" sz="900" dirty="0" err="1">
                          <a:latin typeface="Calibri"/>
                          <a:ea typeface="Calibri"/>
                          <a:cs typeface="Times New Roman"/>
                        </a:rPr>
                        <a:t>Япон</a:t>
                      </a:r>
                      <a:endParaRPr lang="ru-RU" sz="900" dirty="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tabLst>
                          <a:tab pos="962025" algn="l"/>
                        </a:tabLst>
                      </a:pPr>
                      <a:r>
                        <a:rPr lang="ru-RU" sz="900" dirty="0">
                          <a:latin typeface="Calibri"/>
                          <a:ea typeface="Calibri"/>
                          <a:cs typeface="Times New Roman"/>
                        </a:rPr>
                        <a:t>5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tabLst>
                          <a:tab pos="962025" algn="l"/>
                        </a:tabLst>
                      </a:pPr>
                      <a:r>
                        <a:rPr lang="ru-RU" sz="900" dirty="0">
                          <a:latin typeface="Calibri"/>
                          <a:ea typeface="Calibri"/>
                          <a:cs typeface="Times New Roman"/>
                        </a:rPr>
                        <a:t>3</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71168">
                <a:tc>
                  <a:txBody>
                    <a:bodyPr/>
                    <a:lstStyle/>
                    <a:p>
                      <a:pPr>
                        <a:lnSpc>
                          <a:spcPct val="115000"/>
                        </a:lnSpc>
                        <a:spcAft>
                          <a:spcPts val="1000"/>
                        </a:spcAft>
                        <a:tabLst>
                          <a:tab pos="962025" algn="l"/>
                        </a:tabLst>
                      </a:pPr>
                      <a:r>
                        <a:rPr lang="ru-RU" sz="900" dirty="0" err="1">
                          <a:latin typeface="Calibri"/>
                          <a:ea typeface="Calibri"/>
                          <a:cs typeface="Times New Roman"/>
                        </a:rPr>
                        <a:t>Польш</a:t>
                      </a:r>
                      <a:endParaRPr lang="ru-RU" sz="900" dirty="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tabLst>
                          <a:tab pos="962025" algn="l"/>
                        </a:tabLst>
                      </a:pPr>
                      <a:r>
                        <a:rPr lang="ru-RU" sz="900" dirty="0">
                          <a:latin typeface="Calibri"/>
                          <a:ea typeface="Calibri"/>
                          <a:cs typeface="Times New Roman"/>
                        </a:rPr>
                        <a:t>4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ru-RU" sz="900" dirty="0">
                        <a:latin typeface="Calibri"/>
                        <a:ea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71168">
                <a:tc>
                  <a:txBody>
                    <a:bodyPr/>
                    <a:lstStyle/>
                    <a:p>
                      <a:pPr>
                        <a:lnSpc>
                          <a:spcPct val="115000"/>
                        </a:lnSpc>
                        <a:spcAft>
                          <a:spcPts val="1000"/>
                        </a:spcAft>
                        <a:tabLst>
                          <a:tab pos="962025" algn="l"/>
                        </a:tabLst>
                      </a:pPr>
                      <a:r>
                        <a:rPr lang="ru-RU" sz="900" dirty="0">
                          <a:latin typeface="Calibri"/>
                          <a:ea typeface="Calibri"/>
                          <a:cs typeface="Times New Roman"/>
                        </a:rPr>
                        <a:t>Казахстан</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tabLst>
                          <a:tab pos="962025" algn="l"/>
                        </a:tabLst>
                      </a:pPr>
                      <a:r>
                        <a:rPr lang="ru-RU" sz="900">
                          <a:latin typeface="Calibri"/>
                          <a:ea typeface="Calibri"/>
                          <a:cs typeface="Times New Roman"/>
                        </a:rPr>
                        <a:t>3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tabLst>
                          <a:tab pos="962025" algn="l"/>
                        </a:tabLst>
                      </a:pPr>
                      <a:r>
                        <a:rPr lang="ru-RU" sz="900" dirty="0">
                          <a:latin typeface="Calibri"/>
                          <a:ea typeface="Calibri"/>
                          <a:cs typeface="Times New Roman"/>
                        </a:rPr>
                        <a:t>2</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71168">
                <a:tc>
                  <a:txBody>
                    <a:bodyPr/>
                    <a:lstStyle/>
                    <a:p>
                      <a:pPr>
                        <a:lnSpc>
                          <a:spcPct val="115000"/>
                        </a:lnSpc>
                        <a:spcAft>
                          <a:spcPts val="1000"/>
                        </a:spcAft>
                        <a:tabLst>
                          <a:tab pos="962025" algn="l"/>
                        </a:tabLst>
                      </a:pPr>
                      <a:r>
                        <a:rPr lang="ru-RU" sz="900" dirty="0">
                          <a:latin typeface="Calibri"/>
                          <a:ea typeface="Calibri"/>
                          <a:cs typeface="Times New Roman"/>
                        </a:rPr>
                        <a:t>Герман</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tabLst>
                          <a:tab pos="962025" algn="l"/>
                        </a:tabLst>
                      </a:pPr>
                      <a:r>
                        <a:rPr lang="ru-RU" sz="900">
                          <a:latin typeface="Calibri"/>
                          <a:ea typeface="Calibri"/>
                          <a:cs typeface="Times New Roman"/>
                        </a:rPr>
                        <a:t>3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tabLst>
                          <a:tab pos="962025" algn="l"/>
                        </a:tabLst>
                      </a:pPr>
                      <a:r>
                        <a:rPr lang="ru-RU" sz="900" dirty="0">
                          <a:latin typeface="Calibri"/>
                          <a:ea typeface="Calibri"/>
                          <a:cs typeface="Times New Roman"/>
                        </a:rPr>
                        <a:t>1</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71168">
                <a:tc>
                  <a:txBody>
                    <a:bodyPr/>
                    <a:lstStyle/>
                    <a:p>
                      <a:pPr>
                        <a:lnSpc>
                          <a:spcPct val="115000"/>
                        </a:lnSpc>
                        <a:spcAft>
                          <a:spcPts val="1000"/>
                        </a:spcAft>
                        <a:tabLst>
                          <a:tab pos="962025" algn="l"/>
                        </a:tabLst>
                      </a:pPr>
                      <a:r>
                        <a:rPr lang="ru-RU" sz="900" dirty="0">
                          <a:latin typeface="Calibri"/>
                          <a:ea typeface="Calibri"/>
                          <a:cs typeface="Times New Roman"/>
                        </a:rPr>
                        <a:t>БНСВУ</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tabLst>
                          <a:tab pos="962025" algn="l"/>
                        </a:tabLst>
                      </a:pPr>
                      <a:r>
                        <a:rPr lang="ru-RU" sz="900">
                          <a:latin typeface="Calibri"/>
                          <a:ea typeface="Calibri"/>
                          <a:cs typeface="Times New Roman"/>
                        </a:rPr>
                        <a:t>3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ru-RU" sz="900" dirty="0">
                        <a:latin typeface="Calibri"/>
                        <a:ea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71168">
                <a:tc>
                  <a:txBody>
                    <a:bodyPr/>
                    <a:lstStyle/>
                    <a:p>
                      <a:pPr>
                        <a:lnSpc>
                          <a:spcPct val="115000"/>
                        </a:lnSpc>
                        <a:spcAft>
                          <a:spcPts val="1000"/>
                        </a:spcAft>
                        <a:tabLst>
                          <a:tab pos="962025" algn="l"/>
                        </a:tabLst>
                      </a:pPr>
                      <a:r>
                        <a:rPr lang="ru-RU" sz="900" dirty="0" err="1">
                          <a:latin typeface="Calibri"/>
                          <a:ea typeface="Calibri"/>
                          <a:cs typeface="Times New Roman"/>
                        </a:rPr>
                        <a:t>Латви</a:t>
                      </a:r>
                      <a:endParaRPr lang="ru-RU" sz="900" dirty="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tabLst>
                          <a:tab pos="962025" algn="l"/>
                        </a:tabLst>
                      </a:pPr>
                      <a:r>
                        <a:rPr lang="ru-RU" sz="900" dirty="0">
                          <a:latin typeface="Calibri"/>
                          <a:ea typeface="Calibri"/>
                          <a:cs typeface="Times New Roman"/>
                        </a:rPr>
                        <a:t>2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tabLst>
                          <a:tab pos="962025" algn="l"/>
                        </a:tabLst>
                      </a:pPr>
                      <a:r>
                        <a:rPr lang="ru-RU" sz="900" dirty="0">
                          <a:latin typeface="Calibri"/>
                          <a:ea typeface="Calibri"/>
                          <a:cs typeface="Times New Roman"/>
                        </a:rPr>
                        <a:t>1</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71168">
                <a:tc>
                  <a:txBody>
                    <a:bodyPr/>
                    <a:lstStyle/>
                    <a:p>
                      <a:pPr>
                        <a:lnSpc>
                          <a:spcPct val="115000"/>
                        </a:lnSpc>
                        <a:spcAft>
                          <a:spcPts val="1000"/>
                        </a:spcAft>
                        <a:tabLst>
                          <a:tab pos="962025" algn="l"/>
                        </a:tabLst>
                      </a:pPr>
                      <a:r>
                        <a:rPr lang="ru-RU" sz="900" dirty="0">
                          <a:latin typeface="Calibri"/>
                          <a:ea typeface="Calibri"/>
                          <a:cs typeface="Times New Roman"/>
                        </a:rPr>
                        <a:t>Франц</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tabLst>
                          <a:tab pos="962025" algn="l"/>
                        </a:tabLst>
                      </a:pPr>
                      <a:r>
                        <a:rPr lang="ru-RU" sz="900">
                          <a:latin typeface="Calibri"/>
                          <a:ea typeface="Calibri"/>
                          <a:cs typeface="Times New Roman"/>
                        </a:rPr>
                        <a:t>2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tabLst>
                          <a:tab pos="962025" algn="l"/>
                        </a:tabLst>
                      </a:pPr>
                      <a:r>
                        <a:rPr lang="ru-RU" sz="900" dirty="0">
                          <a:latin typeface="Calibri"/>
                          <a:ea typeface="Calibri"/>
                          <a:cs typeface="Times New Roman"/>
                        </a:rPr>
                        <a:t>1</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71168">
                <a:tc>
                  <a:txBody>
                    <a:bodyPr/>
                    <a:lstStyle/>
                    <a:p>
                      <a:pPr>
                        <a:lnSpc>
                          <a:spcPct val="115000"/>
                        </a:lnSpc>
                        <a:spcAft>
                          <a:spcPts val="1000"/>
                        </a:spcAft>
                        <a:tabLst>
                          <a:tab pos="962025" algn="l"/>
                        </a:tabLst>
                      </a:pPr>
                      <a:r>
                        <a:rPr lang="ru-RU" sz="900" dirty="0">
                          <a:latin typeface="Calibri"/>
                          <a:ea typeface="Calibri"/>
                          <a:cs typeface="Times New Roman"/>
                        </a:rPr>
                        <a:t>Швейцар</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tabLst>
                          <a:tab pos="962025" algn="l"/>
                        </a:tabLst>
                      </a:pPr>
                      <a:r>
                        <a:rPr lang="ru-RU" sz="900">
                          <a:latin typeface="Calibri"/>
                          <a:ea typeface="Calibri"/>
                          <a:cs typeface="Times New Roman"/>
                        </a:rPr>
                        <a:t>2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tabLst>
                          <a:tab pos="962025" algn="l"/>
                        </a:tabLst>
                      </a:pPr>
                      <a:r>
                        <a:rPr lang="ru-RU" sz="900" dirty="0">
                          <a:latin typeface="Calibri"/>
                          <a:ea typeface="Calibri"/>
                          <a:cs typeface="Times New Roman"/>
                        </a:rPr>
                        <a:t>1</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71168">
                <a:tc>
                  <a:txBody>
                    <a:bodyPr/>
                    <a:lstStyle/>
                    <a:p>
                      <a:pPr>
                        <a:lnSpc>
                          <a:spcPct val="115000"/>
                        </a:lnSpc>
                        <a:spcAft>
                          <a:spcPts val="1000"/>
                        </a:spcAft>
                        <a:tabLst>
                          <a:tab pos="962025" algn="l"/>
                        </a:tabLst>
                      </a:pPr>
                      <a:r>
                        <a:rPr lang="ru-RU" sz="900" dirty="0">
                          <a:latin typeface="Calibri"/>
                          <a:ea typeface="Calibri"/>
                          <a:cs typeface="Times New Roman"/>
                        </a:rPr>
                        <a:t>Мексик</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tabLst>
                          <a:tab pos="962025" algn="l"/>
                        </a:tabLst>
                      </a:pPr>
                      <a:r>
                        <a:rPr lang="ru-RU" sz="900">
                          <a:latin typeface="Calibri"/>
                          <a:ea typeface="Calibri"/>
                          <a:cs typeface="Times New Roman"/>
                        </a:rPr>
                        <a:t>2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ru-RU" sz="900" dirty="0">
                        <a:latin typeface="Calibri"/>
                        <a:ea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171168">
                <a:tc>
                  <a:txBody>
                    <a:bodyPr/>
                    <a:lstStyle/>
                    <a:p>
                      <a:pPr>
                        <a:lnSpc>
                          <a:spcPct val="115000"/>
                        </a:lnSpc>
                        <a:spcAft>
                          <a:spcPts val="1000"/>
                        </a:spcAft>
                        <a:tabLst>
                          <a:tab pos="962025" algn="l"/>
                        </a:tabLst>
                      </a:pPr>
                      <a:r>
                        <a:rPr lang="ru-RU" sz="900" dirty="0" err="1">
                          <a:latin typeface="Calibri"/>
                          <a:ea typeface="Calibri"/>
                          <a:cs typeface="Times New Roman"/>
                        </a:rPr>
                        <a:t>Норвеги</a:t>
                      </a:r>
                      <a:r>
                        <a:rPr lang="ru-RU" sz="900" dirty="0">
                          <a:latin typeface="Calibri"/>
                          <a:ea typeface="Calibri"/>
                          <a:cs typeface="Times New Roman"/>
                        </a:rPr>
                        <a:t>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tabLst>
                          <a:tab pos="962025" algn="l"/>
                        </a:tabLst>
                      </a:pPr>
                      <a:r>
                        <a:rPr lang="ru-RU" sz="900" dirty="0">
                          <a:latin typeface="Calibri"/>
                          <a:ea typeface="Calibri"/>
                          <a:cs typeface="Times New Roman"/>
                        </a:rPr>
                        <a:t>2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ru-RU" sz="900" dirty="0">
                        <a:latin typeface="Calibri"/>
                        <a:ea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171168">
                <a:tc>
                  <a:txBody>
                    <a:bodyPr/>
                    <a:lstStyle/>
                    <a:p>
                      <a:pPr>
                        <a:lnSpc>
                          <a:spcPct val="115000"/>
                        </a:lnSpc>
                        <a:spcAft>
                          <a:spcPts val="1000"/>
                        </a:spcAft>
                        <a:tabLst>
                          <a:tab pos="962025" algn="l"/>
                        </a:tabLst>
                      </a:pPr>
                      <a:r>
                        <a:rPr lang="ru-RU" sz="900" dirty="0">
                          <a:latin typeface="Calibri"/>
                          <a:ea typeface="Calibri"/>
                          <a:cs typeface="Times New Roman"/>
                        </a:rPr>
                        <a:t>АНУ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tabLst>
                          <a:tab pos="962025" algn="l"/>
                        </a:tabLst>
                      </a:pPr>
                      <a:r>
                        <a:rPr lang="ru-RU" sz="900">
                          <a:latin typeface="Calibri"/>
                          <a:ea typeface="Calibri"/>
                          <a:cs typeface="Times New Roman"/>
                        </a:rPr>
                        <a:t>2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ru-RU" sz="900" dirty="0">
                        <a:latin typeface="Calibri"/>
                        <a:ea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71168">
                <a:tc>
                  <a:txBody>
                    <a:bodyPr/>
                    <a:lstStyle/>
                    <a:p>
                      <a:pPr>
                        <a:lnSpc>
                          <a:spcPct val="115000"/>
                        </a:lnSpc>
                        <a:spcAft>
                          <a:spcPts val="1000"/>
                        </a:spcAft>
                        <a:tabLst>
                          <a:tab pos="962025" algn="l"/>
                        </a:tabLst>
                      </a:pPr>
                      <a:r>
                        <a:rPr lang="ru-RU" sz="900" dirty="0" err="1">
                          <a:latin typeface="Calibri"/>
                          <a:ea typeface="Calibri"/>
                          <a:cs typeface="Times New Roman"/>
                        </a:rPr>
                        <a:t>Канад</a:t>
                      </a:r>
                      <a:endParaRPr lang="ru-RU" sz="900" dirty="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tabLst>
                          <a:tab pos="962025" algn="l"/>
                        </a:tabLst>
                      </a:pPr>
                      <a:r>
                        <a:rPr lang="ru-RU" sz="900" dirty="0">
                          <a:latin typeface="Calibri"/>
                          <a:ea typeface="Calibri"/>
                          <a:cs typeface="Times New Roman"/>
                        </a:rPr>
                        <a:t>1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tabLst>
                          <a:tab pos="962025" algn="l"/>
                        </a:tabLst>
                      </a:pPr>
                      <a:r>
                        <a:rPr lang="ru-RU" sz="900" dirty="0">
                          <a:latin typeface="Calibri"/>
                          <a:ea typeface="Calibri"/>
                          <a:cs typeface="Times New Roman"/>
                        </a:rPr>
                        <a:t>1</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171168">
                <a:tc>
                  <a:txBody>
                    <a:bodyPr/>
                    <a:lstStyle/>
                    <a:p>
                      <a:pPr>
                        <a:lnSpc>
                          <a:spcPct val="115000"/>
                        </a:lnSpc>
                        <a:spcAft>
                          <a:spcPts val="1000"/>
                        </a:spcAft>
                        <a:tabLst>
                          <a:tab pos="962025" algn="l"/>
                        </a:tabLst>
                      </a:pPr>
                      <a:r>
                        <a:rPr lang="ru-RU" sz="900" dirty="0">
                          <a:latin typeface="Calibri"/>
                          <a:ea typeface="Calibri"/>
                          <a:cs typeface="Times New Roman"/>
                        </a:rPr>
                        <a:t>Серб</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tabLst>
                          <a:tab pos="962025" algn="l"/>
                        </a:tabLst>
                      </a:pPr>
                      <a:r>
                        <a:rPr lang="ru-RU" sz="900">
                          <a:latin typeface="Calibri"/>
                          <a:ea typeface="Calibri"/>
                          <a:cs typeface="Times New Roman"/>
                        </a:rPr>
                        <a:t>1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tabLst>
                          <a:tab pos="962025" algn="l"/>
                        </a:tabLst>
                      </a:pPr>
                      <a:r>
                        <a:rPr lang="ru-RU" sz="900" dirty="0">
                          <a:latin typeface="Calibri"/>
                          <a:ea typeface="Calibri"/>
                          <a:cs typeface="Times New Roman"/>
                        </a:rPr>
                        <a:t>1</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171168">
                <a:tc>
                  <a:txBody>
                    <a:bodyPr/>
                    <a:lstStyle/>
                    <a:p>
                      <a:pPr>
                        <a:lnSpc>
                          <a:spcPct val="115000"/>
                        </a:lnSpc>
                        <a:spcAft>
                          <a:spcPts val="1000"/>
                        </a:spcAft>
                        <a:tabLst>
                          <a:tab pos="962025" algn="l"/>
                        </a:tabLst>
                      </a:pPr>
                      <a:r>
                        <a:rPr lang="ru-RU" sz="900">
                          <a:latin typeface="Calibri"/>
                          <a:ea typeface="Calibri"/>
                          <a:cs typeface="Times New Roman"/>
                        </a:rPr>
                        <a:t>Кыргызстан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tabLst>
                          <a:tab pos="962025" algn="l"/>
                        </a:tabLst>
                      </a:pPr>
                      <a:r>
                        <a:rPr lang="ru-RU" sz="900">
                          <a:latin typeface="Calibri"/>
                          <a:ea typeface="Calibri"/>
                          <a:cs typeface="Times New Roman"/>
                        </a:rPr>
                        <a:t>1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ru-RU" sz="900" dirty="0">
                        <a:latin typeface="Calibri"/>
                        <a:ea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171168">
                <a:tc>
                  <a:txBody>
                    <a:bodyPr/>
                    <a:lstStyle/>
                    <a:p>
                      <a:pPr>
                        <a:lnSpc>
                          <a:spcPct val="115000"/>
                        </a:lnSpc>
                        <a:spcAft>
                          <a:spcPts val="1000"/>
                        </a:spcAft>
                        <a:tabLst>
                          <a:tab pos="962025" algn="l"/>
                        </a:tabLst>
                      </a:pPr>
                      <a:r>
                        <a:rPr lang="ru-RU" sz="900" dirty="0" err="1">
                          <a:latin typeface="Calibri"/>
                          <a:ea typeface="Calibri"/>
                          <a:cs typeface="Times New Roman"/>
                        </a:rPr>
                        <a:t>Финлянд</a:t>
                      </a:r>
                      <a:endParaRPr lang="ru-RU" sz="900" dirty="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tabLst>
                          <a:tab pos="962025" algn="l"/>
                        </a:tabLst>
                      </a:pPr>
                      <a:r>
                        <a:rPr lang="ru-RU" sz="900">
                          <a:latin typeface="Calibri"/>
                          <a:ea typeface="Calibri"/>
                          <a:cs typeface="Times New Roman"/>
                        </a:rPr>
                        <a:t>1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ru-RU" sz="900" dirty="0">
                        <a:latin typeface="Calibri"/>
                        <a:ea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bl>
          </a:graphicData>
        </a:graphic>
      </p:graphicFrame>
      <p:graphicFrame>
        <p:nvGraphicFramePr>
          <p:cNvPr id="4" name="Диаграмма 3"/>
          <p:cNvGraphicFramePr/>
          <p:nvPr>
            <p:extLst>
              <p:ext uri="{D42A27DB-BD31-4B8C-83A1-F6EECF244321}">
                <p14:modId xmlns:p14="http://schemas.microsoft.com/office/powerpoint/2010/main" xmlns="" val="3147743884"/>
              </p:ext>
            </p:extLst>
          </p:nvPr>
        </p:nvGraphicFramePr>
        <p:xfrm>
          <a:off x="151344" y="3979140"/>
          <a:ext cx="3929090" cy="2500330"/>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p:cNvSpPr txBox="1"/>
          <p:nvPr/>
        </p:nvSpPr>
        <p:spPr>
          <a:xfrm>
            <a:off x="4283968" y="4725144"/>
            <a:ext cx="4680520" cy="1969770"/>
          </a:xfrm>
          <a:prstGeom prst="rect">
            <a:avLst/>
          </a:prstGeom>
          <a:noFill/>
          <a:ln>
            <a:solidFill>
              <a:srgbClr val="4F81BD"/>
            </a:solidFill>
          </a:ln>
        </p:spPr>
        <p:txBody>
          <a:bodyPr wrap="square" rtlCol="0">
            <a:spAutoFit/>
          </a:bodyPr>
          <a:lstStyle/>
          <a:p>
            <a:r>
              <a:rPr lang="ru-RU" sz="1200" b="1" dirty="0"/>
              <a:t>Гадаад харилцааны </a:t>
            </a:r>
            <a:r>
              <a:rPr lang="mn-MN" sz="1200" b="1" dirty="0"/>
              <a:t>ү</a:t>
            </a:r>
            <a:r>
              <a:rPr lang="ru-RU" sz="1200" b="1" dirty="0"/>
              <a:t>йл ажиллагааны х</a:t>
            </a:r>
            <a:r>
              <a:rPr lang="mn-MN" sz="1200" b="1" dirty="0"/>
              <a:t>ү</a:t>
            </a:r>
            <a:r>
              <a:rPr lang="ru-RU" sz="1200" b="1" dirty="0"/>
              <a:t>рээнд хийгдэж буй </a:t>
            </a:r>
            <a:r>
              <a:rPr lang="mn-MN" sz="1200" b="1" dirty="0"/>
              <a:t>ү</a:t>
            </a:r>
            <a:r>
              <a:rPr lang="ru-RU" sz="1200" b="1" dirty="0"/>
              <a:t>ндсэн </a:t>
            </a:r>
            <a:r>
              <a:rPr lang="mn-MN" sz="1200" b="1" dirty="0"/>
              <a:t> </a:t>
            </a:r>
            <a:r>
              <a:rPr lang="ru-RU" sz="1200" b="1" dirty="0"/>
              <a:t>т</a:t>
            </a:r>
            <a:r>
              <a:rPr lang="mn-MN" sz="1200" b="1" dirty="0"/>
              <a:t>ө</a:t>
            </a:r>
            <a:r>
              <a:rPr lang="ru-RU" sz="1200" b="1" dirty="0"/>
              <a:t>сл</a:t>
            </a:r>
            <a:r>
              <a:rPr lang="mn-MN" sz="1200" b="1" dirty="0"/>
              <a:t>үү</a:t>
            </a:r>
            <a:r>
              <a:rPr lang="ru-RU" sz="1200" b="1" dirty="0"/>
              <a:t>д ба </a:t>
            </a:r>
            <a:r>
              <a:rPr lang="mn-MN" sz="1200" b="1" dirty="0"/>
              <a:t>ү</a:t>
            </a:r>
            <a:r>
              <a:rPr lang="ru-RU" sz="1200" b="1" dirty="0"/>
              <a:t>р д</a:t>
            </a:r>
            <a:r>
              <a:rPr lang="mn-MN" sz="1200" b="1" dirty="0"/>
              <a:t>ү</a:t>
            </a:r>
            <a:r>
              <a:rPr lang="ru-RU" sz="1200" b="1" dirty="0"/>
              <a:t>нг</a:t>
            </a:r>
            <a:r>
              <a:rPr lang="mn-MN" sz="1200" b="1" dirty="0"/>
              <a:t>үү</a:t>
            </a:r>
            <a:r>
              <a:rPr lang="ru-RU" sz="1200" b="1" dirty="0"/>
              <a:t>д:</a:t>
            </a:r>
          </a:p>
          <a:p>
            <a:pPr marL="342900" indent="-342900">
              <a:buFontTx/>
              <a:buAutoNum type="arabicPeriod"/>
            </a:pPr>
            <a:r>
              <a:rPr lang="ru-RU" sz="1200" dirty="0"/>
              <a:t>БУИС нь ОХУ-ын сонгодог 5 дорно дахины </a:t>
            </a:r>
            <a:r>
              <a:rPr lang="ru-RU" sz="1200" dirty="0" err="1"/>
              <a:t>судлалын</a:t>
            </a:r>
            <a:r>
              <a:rPr lang="ru-RU" sz="1200" dirty="0"/>
              <a:t> </a:t>
            </a:r>
            <a:r>
              <a:rPr lang="ru-RU" sz="1200" dirty="0" err="1"/>
              <a:t>төвийн</a:t>
            </a:r>
            <a:r>
              <a:rPr lang="ru-RU" sz="1200" dirty="0"/>
              <a:t> 1 юм. </a:t>
            </a:r>
          </a:p>
          <a:p>
            <a:pPr marL="342900" indent="-342900">
              <a:buFontTx/>
              <a:buAutoNum type="arabicPeriod"/>
            </a:pPr>
            <a:r>
              <a:rPr lang="ru-RU" sz="1200" dirty="0"/>
              <a:t>БУИС нь 2016 онд ОХУ-ын, 2017 онд дэлхийн хамгийн шилдэг К</a:t>
            </a:r>
            <a:r>
              <a:rPr lang="mn-MN" sz="1200" dirty="0"/>
              <a:t>ү</a:t>
            </a:r>
            <a:r>
              <a:rPr lang="ru-RU" sz="1200" dirty="0"/>
              <a:t>нзийн хүрээлэнгээр хүлээн зөвшөрөгдсөн.</a:t>
            </a:r>
          </a:p>
          <a:p>
            <a:pPr marL="342900" indent="-342900">
              <a:buFontTx/>
              <a:buAutoNum type="arabicPeriod"/>
            </a:pPr>
            <a:r>
              <a:rPr lang="en-US" sz="1200" dirty="0"/>
              <a:t>2014 </a:t>
            </a:r>
            <a:r>
              <a:rPr lang="ru-RU" sz="1200" dirty="0"/>
              <a:t>онд ОХУ-даа 3-т орох Солонгосын хаан Сечжоны нэрэмжит Солонгос хүрээлэн нээгдсэн.</a:t>
            </a:r>
          </a:p>
          <a:p>
            <a:pPr marL="342900" indent="-342900">
              <a:buFontTx/>
              <a:buAutoNum type="arabicPeriod"/>
            </a:pPr>
            <a:r>
              <a:rPr lang="en-US" sz="1200" dirty="0"/>
              <a:t>DAAD</a:t>
            </a:r>
            <a:r>
              <a:rPr lang="ru-RU" sz="1200" dirty="0"/>
              <a:t> тэтгэлэгт хамрагдсан сурагчдын тогоор Оросын шилдэг 20 их сургуулийн нэг юм.</a:t>
            </a:r>
          </a:p>
        </p:txBody>
      </p:sp>
      <p:sp>
        <p:nvSpPr>
          <p:cNvPr id="11" name="Rectangle 4"/>
          <p:cNvSpPr>
            <a:spLocks noChangeArrowheads="1"/>
          </p:cNvSpPr>
          <p:nvPr/>
        </p:nvSpPr>
        <p:spPr bwMode="auto">
          <a:xfrm>
            <a:off x="4455674" y="404664"/>
            <a:ext cx="4429033" cy="523220"/>
          </a:xfrm>
          <a:prstGeom prst="rect">
            <a:avLst/>
          </a:prstGeom>
          <a:noFill/>
          <a:ln w="9525">
            <a:noFill/>
            <a:miter lim="800000"/>
            <a:headEnd/>
            <a:tailEnd/>
          </a:ln>
        </p:spPr>
        <p:txBody>
          <a:bodyPr wrap="none">
            <a:spAutoFit/>
          </a:bodyPr>
          <a:lstStyle/>
          <a:p>
            <a:pPr algn="r"/>
            <a:r>
              <a:rPr lang="ru-RU" sz="2800" b="1" dirty="0" err="1">
                <a:solidFill>
                  <a:srgbClr val="0070C0"/>
                </a:solidFill>
                <a:latin typeface="Calibri" pitchFamily="34" charset="0"/>
              </a:rPr>
              <a:t>Олон</a:t>
            </a:r>
            <a:r>
              <a:rPr lang="ru-RU" sz="2800" b="1" dirty="0">
                <a:solidFill>
                  <a:srgbClr val="0070C0"/>
                </a:solidFill>
                <a:latin typeface="Calibri" pitchFamily="34" charset="0"/>
              </a:rPr>
              <a:t> </a:t>
            </a:r>
            <a:r>
              <a:rPr lang="ru-RU" sz="2800" b="1" dirty="0" err="1">
                <a:solidFill>
                  <a:srgbClr val="0070C0"/>
                </a:solidFill>
                <a:latin typeface="Calibri" pitchFamily="34" charset="0"/>
              </a:rPr>
              <a:t>улсын</a:t>
            </a:r>
            <a:r>
              <a:rPr lang="ru-RU" sz="2800" b="1" dirty="0">
                <a:solidFill>
                  <a:srgbClr val="0070C0"/>
                </a:solidFill>
                <a:latin typeface="Calibri" pitchFamily="34" charset="0"/>
              </a:rPr>
              <a:t> </a:t>
            </a:r>
            <a:r>
              <a:rPr lang="ru-RU" sz="2800" b="1" dirty="0" err="1">
                <a:solidFill>
                  <a:srgbClr val="0070C0"/>
                </a:solidFill>
                <a:latin typeface="Calibri" pitchFamily="34" charset="0"/>
              </a:rPr>
              <a:t>үйл</a:t>
            </a:r>
            <a:r>
              <a:rPr lang="ru-RU" sz="2800" b="1" dirty="0">
                <a:solidFill>
                  <a:srgbClr val="0070C0"/>
                </a:solidFill>
                <a:latin typeface="Calibri" pitchFamily="34" charset="0"/>
              </a:rPr>
              <a:t> </a:t>
            </a:r>
            <a:r>
              <a:rPr lang="ru-RU" sz="2800" b="1" dirty="0" err="1">
                <a:solidFill>
                  <a:srgbClr val="0070C0"/>
                </a:solidFill>
                <a:latin typeface="Calibri" pitchFamily="34" charset="0"/>
              </a:rPr>
              <a:t>ажиллагаа</a:t>
            </a:r>
            <a:endParaRPr lang="ru-RU" sz="2800" b="1" dirty="0">
              <a:solidFill>
                <a:srgbClr val="0070C0"/>
              </a:solidFill>
              <a:latin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1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1" name="Таблица 30"/>
          <p:cNvGraphicFramePr>
            <a:graphicFrameLocks noGrp="1"/>
          </p:cNvGraphicFramePr>
          <p:nvPr>
            <p:extLst>
              <p:ext uri="{D42A27DB-BD31-4B8C-83A1-F6EECF244321}">
                <p14:modId xmlns:p14="http://schemas.microsoft.com/office/powerpoint/2010/main" xmlns="" val="3412972038"/>
              </p:ext>
            </p:extLst>
          </p:nvPr>
        </p:nvGraphicFramePr>
        <p:xfrm>
          <a:off x="214282" y="1285860"/>
          <a:ext cx="8786873" cy="5364480"/>
        </p:xfrm>
        <a:graphic>
          <a:graphicData uri="http://schemas.openxmlformats.org/drawingml/2006/table">
            <a:tbl>
              <a:tblPr firstRow="1" bandRow="1">
                <a:tableStyleId>{BDBED569-4797-4DF1-A0F4-6AAB3CD982D8}</a:tableStyleId>
              </a:tblPr>
              <a:tblGrid>
                <a:gridCol w="2071702">
                  <a:extLst>
                    <a:ext uri="{9D8B030D-6E8A-4147-A177-3AD203B41FA5}">
                      <a16:colId xmlns:a16="http://schemas.microsoft.com/office/drawing/2014/main" xmlns="" val="20000"/>
                    </a:ext>
                  </a:extLst>
                </a:gridCol>
                <a:gridCol w="2000264">
                  <a:extLst>
                    <a:ext uri="{9D8B030D-6E8A-4147-A177-3AD203B41FA5}">
                      <a16:colId xmlns:a16="http://schemas.microsoft.com/office/drawing/2014/main" xmlns="" val="20001"/>
                    </a:ext>
                  </a:extLst>
                </a:gridCol>
                <a:gridCol w="2286016">
                  <a:extLst>
                    <a:ext uri="{9D8B030D-6E8A-4147-A177-3AD203B41FA5}">
                      <a16:colId xmlns:a16="http://schemas.microsoft.com/office/drawing/2014/main" xmlns="" val="20002"/>
                    </a:ext>
                  </a:extLst>
                </a:gridCol>
                <a:gridCol w="2428891">
                  <a:extLst>
                    <a:ext uri="{9D8B030D-6E8A-4147-A177-3AD203B41FA5}">
                      <a16:colId xmlns:a16="http://schemas.microsoft.com/office/drawing/2014/main" xmlns="" val="20003"/>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0" dirty="0"/>
                        <a:t>7-р</a:t>
                      </a:r>
                      <a:r>
                        <a:rPr lang="ru-RU" sz="1400" b="0" baseline="0" dirty="0"/>
                        <a:t> хичээлийн байр, 3,4,5,6-р оюутны байр буюу биеийн тамирын заалны б</a:t>
                      </a:r>
                      <a:r>
                        <a:rPr lang="mn-MN" sz="1400" b="0" baseline="0" dirty="0"/>
                        <a:t>ү</a:t>
                      </a:r>
                      <a:r>
                        <a:rPr lang="ru-RU" sz="1400" b="0" baseline="0" dirty="0"/>
                        <a:t>х цонхууд солигдсон.</a:t>
                      </a:r>
                      <a:endParaRPr lang="ru-RU" sz="1400" b="0" dirty="0"/>
                    </a:p>
                  </a:txBody>
                  <a:tcPr/>
                </a:tc>
                <a:tc>
                  <a:txBody>
                    <a:bodyPr/>
                    <a:lstStyle/>
                    <a:p>
                      <a:endParaRPr lang="ru-RU" sz="1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0" dirty="0"/>
                        <a:t>«Байкал» Сувилалын газрын болон</a:t>
                      </a:r>
                      <a:r>
                        <a:rPr lang="ru-RU" sz="1400" b="0" baseline="0" dirty="0"/>
                        <a:t> «Олимп»</a:t>
                      </a:r>
                      <a:endParaRPr lang="ru-RU" sz="1400" b="0" dirty="0"/>
                    </a:p>
                    <a:p>
                      <a:pPr marL="0" marR="0" indent="0" algn="l" defTabSz="914400" rtl="0" eaLnBrk="1" fontAlgn="auto" latinLnBrk="0" hangingPunct="1">
                        <a:lnSpc>
                          <a:spcPct val="100000"/>
                        </a:lnSpc>
                        <a:spcBef>
                          <a:spcPts val="0"/>
                        </a:spcBef>
                        <a:spcAft>
                          <a:spcPts val="0"/>
                        </a:spcAft>
                        <a:buClrTx/>
                        <a:buSzTx/>
                        <a:buFontTx/>
                        <a:buNone/>
                        <a:tabLst/>
                        <a:defRPr/>
                      </a:pPr>
                      <a:r>
                        <a:rPr lang="ru-RU" sz="1400" b="0" baseline="0" dirty="0"/>
                        <a:t>СЭМ лагерийн хоолны газарт их засвар хийгдсэн.</a:t>
                      </a:r>
                      <a:endParaRPr lang="ru-RU" sz="1400" b="0" dirty="0"/>
                    </a:p>
                  </a:txBody>
                  <a:tcPr/>
                </a:tc>
                <a:tc>
                  <a:txBody>
                    <a:bodyPr/>
                    <a:lstStyle/>
                    <a:p>
                      <a:endParaRPr lang="ru-RU" sz="1400" b="0" dirty="0"/>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0" dirty="0"/>
                        <a:t>7-р </a:t>
                      </a:r>
                      <a:r>
                        <a:rPr lang="ru-RU" sz="1400" b="0" dirty="0" err="1"/>
                        <a:t>хичээлийн</a:t>
                      </a:r>
                      <a:r>
                        <a:rPr lang="ru-RU" sz="1400" b="0" dirty="0"/>
                        <a:t> </a:t>
                      </a:r>
                      <a:r>
                        <a:rPr lang="ru-RU" sz="1400" b="0" dirty="0" err="1"/>
                        <a:t>байрны</a:t>
                      </a:r>
                      <a:r>
                        <a:rPr lang="ru-RU" sz="1400" b="0" dirty="0"/>
                        <a:t> </a:t>
                      </a:r>
                      <a:r>
                        <a:rPr lang="ru-RU" sz="1400" b="0" dirty="0" err="1"/>
                        <a:t>дээвэр</a:t>
                      </a:r>
                      <a:r>
                        <a:rPr lang="ru-RU" sz="1400" b="0" dirty="0"/>
                        <a:t> </a:t>
                      </a:r>
                      <a:r>
                        <a:rPr lang="ru-RU" sz="1400" b="0" dirty="0" err="1"/>
                        <a:t>солигдсон</a:t>
                      </a:r>
                      <a:r>
                        <a:rPr lang="ru-RU" sz="1400" b="0" dirty="0"/>
                        <a:t>.</a:t>
                      </a:r>
                    </a:p>
                  </a:txBody>
                  <a:tcPr/>
                </a:tc>
                <a:tc>
                  <a:txBody>
                    <a:bodyPr/>
                    <a:lstStyle/>
                    <a:p>
                      <a:endParaRPr lang="ru-RU" sz="1400" b="0"/>
                    </a:p>
                  </a:txBody>
                  <a:tcPr/>
                </a:tc>
                <a:tc>
                  <a:txBody>
                    <a:bodyPr/>
                    <a:lstStyle/>
                    <a:p>
                      <a:r>
                        <a:rPr lang="ru-RU" sz="1400" dirty="0"/>
                        <a:t>Халаалтын</a:t>
                      </a:r>
                      <a:r>
                        <a:rPr lang="ru-RU" sz="1400" baseline="0" dirty="0"/>
                        <a:t> хоолойны солилт</a:t>
                      </a:r>
                      <a:r>
                        <a:rPr lang="ru-RU" sz="1400" dirty="0"/>
                        <a:t>:</a:t>
                      </a:r>
                    </a:p>
                    <a:p>
                      <a:r>
                        <a:rPr lang="ru-RU" sz="1400" dirty="0"/>
                        <a:t>2016 – 1030 м.</a:t>
                      </a:r>
                    </a:p>
                    <a:p>
                      <a:r>
                        <a:rPr lang="ru-RU" sz="1400" dirty="0"/>
                        <a:t>2017 – 2380 м</a:t>
                      </a:r>
                    </a:p>
                    <a:p>
                      <a:r>
                        <a:rPr lang="ru-RU" sz="1400" dirty="0"/>
                        <a:t>2018 – 1960 м.</a:t>
                      </a:r>
                    </a:p>
                  </a:txBody>
                  <a:tcPr/>
                </a:tc>
                <a:tc>
                  <a:txBody>
                    <a:bodyPr/>
                    <a:lstStyle/>
                    <a:p>
                      <a:endParaRPr lang="ru-RU" sz="1400" b="0" dirty="0"/>
                    </a:p>
                  </a:txBody>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t>БУИС-ийн</a:t>
                      </a:r>
                      <a:r>
                        <a:rPr lang="ru-RU" sz="1400" baseline="0" dirty="0"/>
                        <a:t> Пушкины гудамж дахь </a:t>
                      </a:r>
                      <a:r>
                        <a:rPr lang="ru-RU" sz="1400" dirty="0"/>
                        <a:t>406</a:t>
                      </a:r>
                      <a:r>
                        <a:rPr lang="mn-MN" sz="1400" dirty="0"/>
                        <a:t> </a:t>
                      </a:r>
                      <a:r>
                        <a:rPr lang="ru-RU" sz="1400" dirty="0"/>
                        <a:t>оюутны шинэ байрны </a:t>
                      </a:r>
                      <a:r>
                        <a:rPr lang="ru-RU" sz="1400" baseline="0" dirty="0"/>
                        <a:t>т</a:t>
                      </a:r>
                      <a:r>
                        <a:rPr lang="ru-RU" sz="1400" dirty="0"/>
                        <a:t>өсөл хэрэгжиж байна.</a:t>
                      </a:r>
                    </a:p>
                  </a:txBody>
                  <a:tcPr/>
                </a:tc>
                <a:tc>
                  <a:txBody>
                    <a:bodyPr/>
                    <a:lstStyle/>
                    <a:p>
                      <a:endParaRPr lang="ru-RU" sz="1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t>«Хялбар орчин»</a:t>
                      </a:r>
                      <a:r>
                        <a:rPr lang="ru-RU" sz="1400" baseline="0" dirty="0"/>
                        <a:t> х</a:t>
                      </a:r>
                      <a:r>
                        <a:rPr lang="ru-RU" sz="1400" dirty="0"/>
                        <a:t>өтөлбөрийн хүрээнд</a:t>
                      </a:r>
                      <a:r>
                        <a:rPr lang="ru-RU" sz="1400" baseline="0" dirty="0"/>
                        <a:t> х</a:t>
                      </a:r>
                      <a:r>
                        <a:rPr lang="mn-MN" sz="1400" baseline="0" dirty="0"/>
                        <a:t>ө</a:t>
                      </a:r>
                      <a:r>
                        <a:rPr lang="ru-RU" sz="1400" baseline="0" dirty="0"/>
                        <a:t>д</a:t>
                      </a:r>
                      <a:r>
                        <a:rPr lang="mn-MN" sz="1400" baseline="0" dirty="0"/>
                        <a:t>ө</a:t>
                      </a:r>
                      <a:r>
                        <a:rPr lang="ru-RU" sz="1400" baseline="0" dirty="0"/>
                        <a:t>лм</a:t>
                      </a:r>
                      <a:r>
                        <a:rPr lang="mn-MN" sz="1400" baseline="0" dirty="0"/>
                        <a:t>ө</a:t>
                      </a:r>
                      <a:r>
                        <a:rPr lang="ru-RU" sz="1400" baseline="0" dirty="0"/>
                        <a:t>рийн б</a:t>
                      </a:r>
                      <a:r>
                        <a:rPr lang="ru-RU" sz="1400" dirty="0"/>
                        <a:t>эрхшээлтэй хүмүүст зориулсан зохион байгуулалт.</a:t>
                      </a:r>
                      <a:endParaRPr lang="ru-RU" sz="1400" b="0" dirty="0"/>
                    </a:p>
                  </a:txBody>
                  <a:tcPr/>
                </a:tc>
                <a:tc>
                  <a:txBody>
                    <a:bodyPr/>
                    <a:lstStyle/>
                    <a:p>
                      <a:endParaRPr lang="ru-RU" sz="1400" b="0" dirty="0"/>
                    </a:p>
                  </a:txBody>
                  <a:tcPr/>
                </a:tc>
                <a:extLst>
                  <a:ext uri="{0D108BD9-81ED-4DB2-BD59-A6C34878D82A}">
                    <a16:rowId xmlns:a16="http://schemas.microsoft.com/office/drawing/2014/main" xmlns=""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0" dirty="0"/>
                        <a:t>Орешково тосгонд Ургамалын цэцэрлэгийн эх х</a:t>
                      </a:r>
                      <a:r>
                        <a:rPr lang="mn-MN" sz="1400" b="0" dirty="0"/>
                        <a:t>ү</a:t>
                      </a:r>
                      <a:r>
                        <a:rPr lang="ru-RU" sz="1400" b="0" dirty="0"/>
                        <a:t>лэмж баригдсан</a:t>
                      </a:r>
                    </a:p>
                  </a:txBody>
                  <a:tcPr/>
                </a:tc>
                <a:tc>
                  <a:txBody>
                    <a:bodyPr/>
                    <a:lstStyle/>
                    <a:p>
                      <a:endParaRPr lang="ru-RU" sz="1400" b="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0" baseline="0" dirty="0"/>
                        <a:t>Ер</a:t>
                      </a:r>
                      <a:r>
                        <a:rPr lang="ru-RU" sz="1400" dirty="0"/>
                        <a:t>ө</a:t>
                      </a:r>
                      <a:r>
                        <a:rPr lang="ru-RU" sz="1400" b="0" baseline="0" dirty="0"/>
                        <a:t>нхий байрны гадаад фасадны</a:t>
                      </a:r>
                      <a:r>
                        <a:rPr lang="ru-RU" sz="1400" dirty="0"/>
                        <a:t> засвар  </a:t>
                      </a:r>
                      <a:r>
                        <a:rPr lang="ru-RU" sz="1400" b="0" dirty="0"/>
                        <a:t>(В байр, </a:t>
                      </a:r>
                    </a:p>
                    <a:p>
                      <a:pPr marL="0" marR="0" indent="0" algn="l" defTabSz="914400" rtl="0" eaLnBrk="1" fontAlgn="auto" latinLnBrk="0" hangingPunct="1">
                        <a:lnSpc>
                          <a:spcPct val="100000"/>
                        </a:lnSpc>
                        <a:spcBef>
                          <a:spcPts val="0"/>
                        </a:spcBef>
                        <a:spcAft>
                          <a:spcPts val="0"/>
                        </a:spcAft>
                        <a:buClrTx/>
                        <a:buSzTx/>
                        <a:buFontTx/>
                        <a:buNone/>
                        <a:tabLst/>
                        <a:defRPr/>
                      </a:pPr>
                      <a:r>
                        <a:rPr lang="ru-RU" sz="1400" b="0" dirty="0" err="1"/>
                        <a:t>Хурлын</a:t>
                      </a:r>
                      <a:r>
                        <a:rPr lang="ru-RU" sz="1400" b="0" dirty="0"/>
                        <a:t> </a:t>
                      </a:r>
                      <a:r>
                        <a:rPr lang="ru-RU" sz="1400" b="0" dirty="0" err="1"/>
                        <a:t>танхим</a:t>
                      </a:r>
                      <a:r>
                        <a:rPr lang="ru-RU" sz="1400" b="0" dirty="0"/>
                        <a:t>)  </a:t>
                      </a:r>
                    </a:p>
                  </a:txBody>
                  <a:tcPr/>
                </a:tc>
                <a:tc>
                  <a:txBody>
                    <a:bodyPr/>
                    <a:lstStyle/>
                    <a:p>
                      <a:endParaRPr lang="ru-RU" sz="1400" b="0" dirty="0"/>
                    </a:p>
                  </a:txBody>
                  <a:tcPr/>
                </a:tc>
                <a:extLst>
                  <a:ext uri="{0D108BD9-81ED-4DB2-BD59-A6C34878D82A}">
                    <a16:rowId xmlns:a16="http://schemas.microsoft.com/office/drawing/2014/main" xmlns="" val="10003"/>
                  </a:ext>
                </a:extLst>
              </a:tr>
              <a:tr h="370840">
                <a:tc>
                  <a:txBody>
                    <a:bodyPr/>
                    <a:lstStyle/>
                    <a:p>
                      <a:r>
                        <a:rPr lang="ru-RU" sz="1400" b="0" dirty="0"/>
                        <a:t>Орешково тосгонд хичээл-лабораторийн</a:t>
                      </a:r>
                      <a:r>
                        <a:rPr lang="ru-RU" sz="1400" b="0" baseline="0" dirty="0"/>
                        <a:t> байрны барилга баригдсан.</a:t>
                      </a:r>
                      <a:endParaRPr lang="ru-RU" sz="1400" b="0" dirty="0"/>
                    </a:p>
                  </a:txBody>
                  <a:tcPr/>
                </a:tc>
                <a:tc>
                  <a:txBody>
                    <a:bodyPr/>
                    <a:lstStyle/>
                    <a:p>
                      <a:endParaRPr lang="ru-RU" sz="14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dirty="0"/>
                        <a:t>БУИС-ийн Бау Ямпилова</a:t>
                      </a:r>
                    </a:p>
                    <a:p>
                      <a:r>
                        <a:rPr lang="ru-RU" sz="1400" dirty="0"/>
                        <a:t>Гудамжинд байрлах багш нарт зориулсан</a:t>
                      </a:r>
                      <a:r>
                        <a:rPr lang="ru-RU" sz="1400" baseline="0" dirty="0"/>
                        <a:t> 75 айлын орон сууцны барилга </a:t>
                      </a:r>
                      <a:r>
                        <a:rPr lang="ru-RU" sz="1400" dirty="0"/>
                        <a:t>«Голомт»</a:t>
                      </a:r>
                    </a:p>
                  </a:txBody>
                  <a:tcPr/>
                </a:tc>
                <a:tc>
                  <a:txBody>
                    <a:bodyPr/>
                    <a:lstStyle/>
                    <a:p>
                      <a:endParaRPr lang="ru-RU" sz="1400" b="0" dirty="0"/>
                    </a:p>
                  </a:txBody>
                  <a:tcPr/>
                </a:tc>
                <a:extLst>
                  <a:ext uri="{0D108BD9-81ED-4DB2-BD59-A6C34878D82A}">
                    <a16:rowId xmlns:a16="http://schemas.microsoft.com/office/drawing/2014/main" xmlns="" val="10004"/>
                  </a:ext>
                </a:extLst>
              </a:tr>
            </a:tbl>
          </a:graphicData>
        </a:graphic>
      </p:graphicFrame>
      <p:pic>
        <p:nvPicPr>
          <p:cNvPr id="37" name="Рисунок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64945" y="4068076"/>
            <a:ext cx="1679463" cy="1377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 name="Picture 8"/>
          <p:cNvPicPr>
            <a:picLocks noChangeAspect="1" noChangeArrowheads="1"/>
          </p:cNvPicPr>
          <p:nvPr/>
        </p:nvPicPr>
        <p:blipFill>
          <a:blip r:embed="rId5" cstate="print"/>
          <a:srcRect/>
          <a:stretch>
            <a:fillRect/>
          </a:stretch>
        </p:blipFill>
        <p:spPr bwMode="auto">
          <a:xfrm>
            <a:off x="7181630" y="1052736"/>
            <a:ext cx="1807184" cy="1152128"/>
          </a:xfrm>
          <a:prstGeom prst="rect">
            <a:avLst/>
          </a:prstGeom>
          <a:noFill/>
          <a:ln w="9525">
            <a:noFill/>
            <a:miter lim="800000"/>
            <a:headEnd/>
            <a:tailEnd/>
          </a:ln>
        </p:spPr>
      </p:pic>
      <p:pic>
        <p:nvPicPr>
          <p:cNvPr id="44" name="Рисунок 8" descr="D:\Мои документы\Лена\Фото\УЛК\IMG_4425.jpg"/>
          <p:cNvPicPr>
            <a:picLocks noChangeAspect="1" noChangeArrowheads="1"/>
          </p:cNvPicPr>
          <p:nvPr/>
        </p:nvPicPr>
        <p:blipFill>
          <a:blip r:embed="rId6" cstate="print"/>
          <a:srcRect/>
          <a:stretch>
            <a:fillRect/>
          </a:stretch>
        </p:blipFill>
        <p:spPr>
          <a:xfrm>
            <a:off x="2267744" y="5157192"/>
            <a:ext cx="1592825" cy="1368151"/>
          </a:xfrm>
          <a:prstGeom prst="rect">
            <a:avLst/>
          </a:prstGeom>
          <a:noFill/>
        </p:spPr>
      </p:pic>
      <p:pic>
        <p:nvPicPr>
          <p:cNvPr id="47" name="Рисунок 5" descr="D:\Мои документы\Лена\Фото\Орешкова\Теплица\Теплица после\IMG_4398.jpg"/>
          <p:cNvPicPr>
            <a:picLocks noChangeAspect="1" noChangeArrowheads="1"/>
          </p:cNvPicPr>
          <p:nvPr/>
        </p:nvPicPr>
        <p:blipFill>
          <a:blip r:embed="rId7" cstate="print"/>
          <a:srcRect/>
          <a:stretch>
            <a:fillRect/>
          </a:stretch>
        </p:blipFill>
        <p:spPr>
          <a:xfrm>
            <a:off x="3137483" y="4227158"/>
            <a:ext cx="1146486" cy="1146058"/>
          </a:xfrm>
          <a:prstGeom prst="rect">
            <a:avLst/>
          </a:prstGeom>
          <a:noFill/>
        </p:spPr>
      </p:pic>
      <p:pic>
        <p:nvPicPr>
          <p:cNvPr id="51" name="Picture 17" descr="C:\Users\user\Desktop\IMG_3923.jpg"/>
          <p:cNvPicPr>
            <a:picLocks noChangeAspect="1" noChangeArrowheads="1"/>
          </p:cNvPicPr>
          <p:nvPr/>
        </p:nvPicPr>
        <p:blipFill>
          <a:blip r:embed="rId8" cstate="print"/>
          <a:srcRect/>
          <a:stretch>
            <a:fillRect/>
          </a:stretch>
        </p:blipFill>
        <p:spPr bwMode="auto">
          <a:xfrm>
            <a:off x="2843809" y="2132856"/>
            <a:ext cx="1440160" cy="1080120"/>
          </a:xfrm>
          <a:prstGeom prst="rect">
            <a:avLst/>
          </a:prstGeom>
          <a:noFill/>
          <a:ln w="9525">
            <a:noFill/>
            <a:miter lim="800000"/>
            <a:headEnd/>
            <a:tailEnd/>
          </a:ln>
        </p:spPr>
      </p:pic>
      <p:pic>
        <p:nvPicPr>
          <p:cNvPr id="55" name="Picture 2" descr="D:\Мои документы\На доп. финансирование 2015\для АХЧ, 4,6 общ\для АХЧ, 4,6 общ\DSC_6049.JPG"/>
          <p:cNvPicPr>
            <a:picLocks noChangeAspect="1" noChangeArrowheads="1"/>
          </p:cNvPicPr>
          <p:nvPr/>
        </p:nvPicPr>
        <p:blipFill>
          <a:blip r:embed="rId9" cstate="print"/>
          <a:srcRect/>
          <a:stretch>
            <a:fillRect/>
          </a:stretch>
        </p:blipFill>
        <p:spPr bwMode="auto">
          <a:xfrm>
            <a:off x="2267744" y="1216426"/>
            <a:ext cx="1674205" cy="1132454"/>
          </a:xfrm>
          <a:prstGeom prst="rect">
            <a:avLst/>
          </a:prstGeom>
          <a:noFill/>
          <a:ln w="9525">
            <a:noFill/>
            <a:miter lim="800000"/>
            <a:headEnd/>
            <a:tailEnd/>
          </a:ln>
        </p:spPr>
      </p:pic>
      <p:sp>
        <p:nvSpPr>
          <p:cNvPr id="30" name="Rectangle 4"/>
          <p:cNvSpPr>
            <a:spLocks noChangeArrowheads="1"/>
          </p:cNvSpPr>
          <p:nvPr/>
        </p:nvSpPr>
        <p:spPr bwMode="auto">
          <a:xfrm>
            <a:off x="4584748" y="404664"/>
            <a:ext cx="4299959" cy="523220"/>
          </a:xfrm>
          <a:prstGeom prst="rect">
            <a:avLst/>
          </a:prstGeom>
          <a:noFill/>
          <a:ln w="9525">
            <a:noFill/>
            <a:miter lim="800000"/>
            <a:headEnd/>
            <a:tailEnd/>
          </a:ln>
        </p:spPr>
        <p:txBody>
          <a:bodyPr wrap="none">
            <a:spAutoFit/>
          </a:bodyPr>
          <a:lstStyle/>
          <a:p>
            <a:pPr algn="r"/>
            <a:r>
              <a:rPr lang="ru-RU" sz="2800" b="1" dirty="0">
                <a:solidFill>
                  <a:srgbClr val="0070C0"/>
                </a:solidFill>
                <a:latin typeface="Calibri" pitchFamily="34" charset="0"/>
              </a:rPr>
              <a:t>Метариал-техникийн бааз</a:t>
            </a:r>
          </a:p>
        </p:txBody>
      </p:sp>
      <p:pic>
        <p:nvPicPr>
          <p:cNvPr id="16" name="Picture 4"/>
          <p:cNvPicPr>
            <a:picLocks noChangeAspect="1" noChangeArrowheads="1"/>
          </p:cNvPicPr>
          <p:nvPr/>
        </p:nvPicPr>
        <p:blipFill>
          <a:blip r:embed="rId10" cstate="print"/>
          <a:srcRect/>
          <a:stretch>
            <a:fillRect/>
          </a:stretch>
        </p:blipFill>
        <p:spPr bwMode="auto">
          <a:xfrm>
            <a:off x="7719481" y="4869160"/>
            <a:ext cx="1269333" cy="1692444"/>
          </a:xfrm>
          <a:prstGeom prst="rect">
            <a:avLst/>
          </a:prstGeom>
          <a:noFill/>
        </p:spPr>
      </p:pic>
      <p:pic>
        <p:nvPicPr>
          <p:cNvPr id="17" name="Picture 8"/>
          <p:cNvPicPr>
            <a:picLocks noChangeAspect="1" noChangeArrowheads="1"/>
          </p:cNvPicPr>
          <p:nvPr/>
        </p:nvPicPr>
        <p:blipFill>
          <a:blip r:embed="rId11" cstate="print"/>
          <a:srcRect/>
          <a:stretch>
            <a:fillRect/>
          </a:stretch>
        </p:blipFill>
        <p:spPr bwMode="auto">
          <a:xfrm flipH="1">
            <a:off x="6591581" y="2222342"/>
            <a:ext cx="1076763" cy="1422682"/>
          </a:xfrm>
          <a:prstGeom prst="rect">
            <a:avLst/>
          </a:prstGeom>
          <a:noFill/>
          <a:ln w="9525">
            <a:noFill/>
            <a:miter lim="800000"/>
            <a:headEnd/>
            <a:tailEnd/>
          </a:ln>
        </p:spPr>
      </p:pic>
      <p:pic>
        <p:nvPicPr>
          <p:cNvPr id="18" name="Picture 2"/>
          <p:cNvPicPr>
            <a:picLocks noChangeAspect="1" noChangeArrowheads="1"/>
          </p:cNvPicPr>
          <p:nvPr/>
        </p:nvPicPr>
        <p:blipFill>
          <a:blip r:embed="rId12" cstate="print"/>
          <a:srcRect/>
          <a:stretch>
            <a:fillRect/>
          </a:stretch>
        </p:blipFill>
        <p:spPr bwMode="auto">
          <a:xfrm>
            <a:off x="7812360" y="2674522"/>
            <a:ext cx="1195442" cy="1591992"/>
          </a:xfrm>
          <a:prstGeom prst="rect">
            <a:avLst/>
          </a:prstGeom>
          <a:noFill/>
          <a:ln w="9525">
            <a:noFill/>
            <a:miter lim="800000"/>
            <a:headEnd/>
            <a:tailEnd/>
          </a:ln>
        </p:spPr>
      </p:pic>
      <p:pic>
        <p:nvPicPr>
          <p:cNvPr id="19" name="Picture 2" descr="4"/>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358702" y="3363062"/>
            <a:ext cx="1925265" cy="9300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6754</TotalTime>
  <Words>1295</Words>
  <Application>Microsoft Office PowerPoint</Application>
  <PresentationFormat>Экран (4:3)</PresentationFormat>
  <Paragraphs>216</Paragraphs>
  <Slides>12</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Будаева Цындыма Львовна</cp:lastModifiedBy>
  <cp:revision>424</cp:revision>
  <dcterms:created xsi:type="dcterms:W3CDTF">2018-10-11T02:09:37Z</dcterms:created>
  <dcterms:modified xsi:type="dcterms:W3CDTF">2020-03-03T03:29:33Z</dcterms:modified>
</cp:coreProperties>
</file>