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drawings/drawing4.xml" ContentType="application/vnd.openxmlformats-officedocument.drawingml.chartshap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drawings/drawing2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rawings/drawing5.xml" ContentType="application/vnd.openxmlformats-officedocument.drawingml.chartshapes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rawings/drawing3.xml" ContentType="application/vnd.openxmlformats-officedocument.drawingml.chartshap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sldIdLst>
    <p:sldId id="256" r:id="rId3"/>
    <p:sldId id="257" r:id="rId4"/>
    <p:sldId id="260" r:id="rId5"/>
    <p:sldId id="262" r:id="rId6"/>
    <p:sldId id="261" r:id="rId7"/>
    <p:sldId id="275" r:id="rId8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_____Microsoft_Office_Excel3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_____Microsoft_Office_Excel4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package" Target="../embeddings/_____Microsoft_Office_Excel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39"/>
  <c:chart>
    <c:plotArea>
      <c:layout>
        <c:manualLayout>
          <c:layoutTarget val="inner"/>
          <c:xMode val="edge"/>
          <c:yMode val="edge"/>
          <c:x val="0.14129221347331591"/>
          <c:y val="6.2291601049868826E-2"/>
          <c:w val="0.8328834172481232"/>
          <c:h val="0.73114610673665759"/>
        </c:manualLayout>
      </c:layout>
      <c:barChart>
        <c:barDir val="col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Столбец3</c:v>
                </c:pt>
              </c:strCache>
            </c:strRef>
          </c:tx>
          <c:dLbls>
            <c:dLbl>
              <c:idx val="0"/>
              <c:layout>
                <c:manualLayout>
                  <c:x val="5.6269216347956804E-3"/>
                  <c:y val="-0.35554593175853016"/>
                </c:manualLayout>
              </c:layout>
              <c:numFmt formatCode="0.0%" sourceLinked="0"/>
              <c:spPr/>
              <c:txPr>
                <a:bodyPr/>
                <a:lstStyle/>
                <a:p>
                  <a:pPr>
                    <a:defRPr>
                      <a:solidFill>
                        <a:srgbClr val="C00000"/>
                      </a:solidFill>
                    </a:defRPr>
                  </a:pPr>
                  <a:endParaRPr lang="ru-RU"/>
                </a:p>
              </c:txPr>
              <c:showVal val="1"/>
            </c:dLbl>
            <c:dLbl>
              <c:idx val="1"/>
              <c:layout>
                <c:manualLayout>
                  <c:x val="-3.6437945256842319E-3"/>
                  <c:y val="-0.15405170603674548"/>
                </c:manualLayout>
              </c:layout>
              <c:showVal val="1"/>
            </c:dLbl>
            <c:dLbl>
              <c:idx val="2"/>
              <c:layout>
                <c:manualLayout>
                  <c:x val="3.2362459546925585E-3"/>
                  <c:y val="-4.5857317404289978E-2"/>
                </c:manualLayout>
              </c:layout>
              <c:showVal val="1"/>
            </c:dLbl>
            <c:txPr>
              <a:bodyPr/>
              <a:lstStyle/>
              <a:p>
                <a:pPr>
                  <a:defRPr>
                    <a:solidFill>
                      <a:srgbClr val="C00000"/>
                    </a:solidFill>
                  </a:defRPr>
                </a:pPr>
                <a:endParaRPr lang="ru-RU"/>
              </a:p>
            </c:txPr>
            <c:showVal val="1"/>
          </c:dLbls>
          <c:cat>
            <c:strRef>
              <c:f>Лист1!$A$2:$A$5</c:f>
              <c:strCache>
                <c:ptCount val="1"/>
                <c:pt idx="0">
                  <c:v>Да</c:v>
                </c:pt>
              </c:strCache>
            </c:strRef>
          </c:cat>
          <c:val>
            <c:numRef>
              <c:f>Лист1!$B$2:$B$5</c:f>
              <c:numCache>
                <c:formatCode>0.0%</c:formatCode>
                <c:ptCount val="4"/>
                <c:pt idx="0" formatCode="0.00%">
                  <c:v>0.7390000000000001</c:v>
                </c:pt>
                <c:pt idx="1">
                  <c:v>0.26100000000000001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cat>
            <c:strRef>
              <c:f>Лист1!$A$2:$A$5</c:f>
              <c:strCache>
                <c:ptCount val="1"/>
                <c:pt idx="0">
                  <c:v>Да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Столбец1</c:v>
                </c:pt>
              </c:strCache>
            </c:strRef>
          </c:tx>
          <c:cat>
            <c:strRef>
              <c:f>Лист1!$A$2:$A$5</c:f>
              <c:strCache>
                <c:ptCount val="1"/>
                <c:pt idx="0">
                  <c:v>Да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</c:numCache>
            </c:numRef>
          </c:val>
        </c:ser>
        <c:overlap val="100"/>
        <c:axId val="145946880"/>
        <c:axId val="146865152"/>
      </c:barChart>
      <c:catAx>
        <c:axId val="145946880"/>
        <c:scaling>
          <c:orientation val="minMax"/>
        </c:scaling>
        <c:delete val="1"/>
        <c:axPos val="b"/>
        <c:tickLblPos val="none"/>
        <c:crossAx val="146865152"/>
        <c:crossesAt val="0"/>
        <c:auto val="1"/>
        <c:lblAlgn val="ctr"/>
        <c:lblOffset val="100"/>
      </c:catAx>
      <c:valAx>
        <c:axId val="146865152"/>
        <c:scaling>
          <c:orientation val="minMax"/>
          <c:max val="1"/>
          <c:min val="0"/>
        </c:scaling>
        <c:axPos val="l"/>
        <c:numFmt formatCode="0%" sourceLinked="0"/>
        <c:tickLblPos val="nextTo"/>
        <c:crossAx val="145946880"/>
        <c:crosses val="autoZero"/>
        <c:crossBetween val="between"/>
        <c:majorUnit val="0.2"/>
      </c:valAx>
    </c:plotArea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39"/>
  <c:chart>
    <c:plotArea>
      <c:layout>
        <c:manualLayout>
          <c:layoutTarget val="inner"/>
          <c:xMode val="edge"/>
          <c:yMode val="edge"/>
          <c:x val="0.13970488006342444"/>
          <c:y val="7.2291666666666671E-2"/>
          <c:w val="0.83288341724812365"/>
          <c:h val="0.73114610673665759"/>
        </c:manualLayout>
      </c:layout>
      <c:barChart>
        <c:barDir val="col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Столбец3</c:v>
                </c:pt>
              </c:strCache>
            </c:strRef>
          </c:tx>
          <c:dLbls>
            <c:dLbl>
              <c:idx val="0"/>
              <c:layout>
                <c:manualLayout>
                  <c:x val="2.4522844838569952E-3"/>
                  <c:y val="-0.34490740740740738"/>
                </c:manualLayout>
              </c:layout>
              <c:numFmt formatCode="0.0%" sourceLinked="0"/>
              <c:spPr/>
              <c:txPr>
                <a:bodyPr/>
                <a:lstStyle/>
                <a:p>
                  <a:pPr>
                    <a:defRPr>
                      <a:solidFill>
                        <a:srgbClr val="C00000"/>
                      </a:solidFill>
                    </a:defRPr>
                  </a:pPr>
                  <a:endParaRPr lang="ru-RU"/>
                </a:p>
              </c:txPr>
              <c:showVal val="1"/>
            </c:dLbl>
            <c:dLbl>
              <c:idx val="1"/>
              <c:layout>
                <c:manualLayout>
                  <c:x val="-2.0565451163264787E-3"/>
                  <c:y val="-6.7129629629629664E-2"/>
                </c:manualLayout>
              </c:layout>
              <c:showVal val="1"/>
            </c:dLbl>
            <c:dLbl>
              <c:idx val="2"/>
              <c:layout>
                <c:manualLayout>
                  <c:x val="3.2362459546925572E-3"/>
                  <c:y val="-6.0437931369689904E-2"/>
                </c:manualLayout>
              </c:layout>
              <c:showVal val="1"/>
            </c:dLbl>
            <c:dLbl>
              <c:idx val="3"/>
              <c:layout>
                <c:manualLayout>
                  <c:x val="0"/>
                  <c:y val="-3.7037037037037056E-2"/>
                </c:manualLayout>
              </c:layout>
              <c:showVal val="1"/>
            </c:dLbl>
            <c:txPr>
              <a:bodyPr/>
              <a:lstStyle/>
              <a:p>
                <a:pPr>
                  <a:defRPr>
                    <a:solidFill>
                      <a:srgbClr val="C00000"/>
                    </a:solidFill>
                  </a:defRPr>
                </a:pPr>
                <a:endParaRPr lang="ru-RU"/>
              </a:p>
            </c:txPr>
            <c:showVal val="1"/>
          </c:dLbls>
          <c:cat>
            <c:strRef>
              <c:f>Лист1!$A$2:$A$5</c:f>
              <c:strCache>
                <c:ptCount val="3"/>
                <c:pt idx="0">
                  <c:v>Да</c:v>
                </c:pt>
                <c:pt idx="2">
                  <c:v>Очно-заочная</c:v>
                </c:pt>
              </c:strCache>
            </c:strRef>
          </c:cat>
          <c:val>
            <c:numRef>
              <c:f>Лист1!$B$2:$B$5</c:f>
              <c:numCache>
                <c:formatCode>0.0%</c:formatCode>
                <c:ptCount val="4"/>
                <c:pt idx="0" formatCode="0.00%">
                  <c:v>0.91300000000000003</c:v>
                </c:pt>
                <c:pt idx="1">
                  <c:v>8.7000000000000022E-2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cat>
            <c:strRef>
              <c:f>Лист1!$A$2:$A$5</c:f>
              <c:strCache>
                <c:ptCount val="3"/>
                <c:pt idx="0">
                  <c:v>Да</c:v>
                </c:pt>
                <c:pt idx="2">
                  <c:v>Очно-заочная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Столбец1</c:v>
                </c:pt>
              </c:strCache>
            </c:strRef>
          </c:tx>
          <c:cat>
            <c:strRef>
              <c:f>Лист1!$A$2:$A$5</c:f>
              <c:strCache>
                <c:ptCount val="3"/>
                <c:pt idx="0">
                  <c:v>Да</c:v>
                </c:pt>
                <c:pt idx="2">
                  <c:v>Очно-заочная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</c:numCache>
            </c:numRef>
          </c:val>
        </c:ser>
        <c:overlap val="100"/>
        <c:axId val="91353856"/>
        <c:axId val="91355392"/>
      </c:barChart>
      <c:catAx>
        <c:axId val="91353856"/>
        <c:scaling>
          <c:orientation val="minMax"/>
        </c:scaling>
        <c:delete val="1"/>
        <c:axPos val="b"/>
        <c:tickLblPos val="none"/>
        <c:crossAx val="91355392"/>
        <c:crossesAt val="0"/>
        <c:auto val="1"/>
        <c:lblAlgn val="ctr"/>
        <c:lblOffset val="100"/>
      </c:catAx>
      <c:valAx>
        <c:axId val="91355392"/>
        <c:scaling>
          <c:orientation val="minMax"/>
          <c:max val="1"/>
          <c:min val="0"/>
        </c:scaling>
        <c:axPos val="l"/>
        <c:numFmt formatCode="0%" sourceLinked="0"/>
        <c:tickLblPos val="nextTo"/>
        <c:crossAx val="91353856"/>
        <c:crosses val="autoZero"/>
        <c:crossBetween val="between"/>
        <c:majorUnit val="0.2"/>
      </c:valAx>
    </c:plotArea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39"/>
  <c:chart>
    <c:plotArea>
      <c:layout>
        <c:manualLayout>
          <c:layoutTarget val="inner"/>
          <c:xMode val="edge"/>
          <c:yMode val="edge"/>
          <c:x val="0.13970488006342444"/>
          <c:y val="7.2291666666666671E-2"/>
          <c:w val="0.83288341724812365"/>
          <c:h val="0.73114610673665759"/>
        </c:manualLayout>
      </c:layout>
      <c:barChart>
        <c:barDir val="col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Столбец3</c:v>
                </c:pt>
              </c:strCache>
            </c:strRef>
          </c:tx>
          <c:dLbls>
            <c:dLbl>
              <c:idx val="0"/>
              <c:layout>
                <c:manualLayout>
                  <c:x val="2.4522844838569939E-3"/>
                  <c:y val="-0.26466049382716056"/>
                </c:manualLayout>
              </c:layout>
              <c:numFmt formatCode="0.0%" sourceLinked="0"/>
              <c:spPr/>
              <c:txPr>
                <a:bodyPr/>
                <a:lstStyle/>
                <a:p>
                  <a:pPr>
                    <a:defRPr>
                      <a:solidFill>
                        <a:srgbClr val="C00000"/>
                      </a:solidFill>
                    </a:defRPr>
                  </a:pPr>
                  <a:endParaRPr lang="ru-RU"/>
                </a:p>
              </c:txPr>
              <c:showVal val="1"/>
            </c:dLbl>
            <c:dLbl>
              <c:idx val="1"/>
              <c:layout>
                <c:manualLayout>
                  <c:x val="6.0340697704049165E-3"/>
                  <c:y val="-0.19984567901234571"/>
                </c:manualLayout>
              </c:layout>
              <c:showVal val="1"/>
            </c:dLbl>
            <c:dLbl>
              <c:idx val="2"/>
              <c:layout>
                <c:manualLayout>
                  <c:x val="3.2362459546925572E-3"/>
                  <c:y val="-5.1178672110430638E-2"/>
                </c:manualLayout>
              </c:layout>
              <c:showVal val="1"/>
            </c:dLbl>
            <c:dLbl>
              <c:idx val="3"/>
              <c:layout>
                <c:manualLayout>
                  <c:x val="0"/>
                  <c:y val="-3.7037037037037056E-2"/>
                </c:manualLayout>
              </c:layout>
              <c:showVal val="1"/>
            </c:dLbl>
            <c:txPr>
              <a:bodyPr/>
              <a:lstStyle/>
              <a:p>
                <a:pPr>
                  <a:defRPr>
                    <a:solidFill>
                      <a:srgbClr val="C00000"/>
                    </a:solidFill>
                  </a:defRPr>
                </a:pPr>
                <a:endParaRPr lang="ru-RU"/>
              </a:p>
            </c:txPr>
            <c:showVal val="1"/>
          </c:dLbls>
          <c:cat>
            <c:strRef>
              <c:f>Лист1!$A$2:$A$5</c:f>
              <c:strCache>
                <c:ptCount val="3"/>
                <c:pt idx="0">
                  <c:v>Да</c:v>
                </c:pt>
                <c:pt idx="2">
                  <c:v>Очно-заочная</c:v>
                </c:pt>
              </c:strCache>
            </c:strRef>
          </c:cat>
          <c:val>
            <c:numRef>
              <c:f>Лист1!$B$2:$B$5</c:f>
              <c:numCache>
                <c:formatCode>0.0%</c:formatCode>
                <c:ptCount val="4"/>
                <c:pt idx="0" formatCode="0.00%">
                  <c:v>0.65200000000000014</c:v>
                </c:pt>
                <c:pt idx="1">
                  <c:v>0.34800000000000003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cat>
            <c:strRef>
              <c:f>Лист1!$A$2:$A$5</c:f>
              <c:strCache>
                <c:ptCount val="3"/>
                <c:pt idx="0">
                  <c:v>Да</c:v>
                </c:pt>
                <c:pt idx="2">
                  <c:v>Очно-заочная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Столбец1</c:v>
                </c:pt>
              </c:strCache>
            </c:strRef>
          </c:tx>
          <c:cat>
            <c:strRef>
              <c:f>Лист1!$A$2:$A$5</c:f>
              <c:strCache>
                <c:ptCount val="3"/>
                <c:pt idx="0">
                  <c:v>Да</c:v>
                </c:pt>
                <c:pt idx="2">
                  <c:v>Очно-заочная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</c:numCache>
            </c:numRef>
          </c:val>
        </c:ser>
        <c:overlap val="100"/>
        <c:axId val="91568768"/>
        <c:axId val="91586944"/>
      </c:barChart>
      <c:catAx>
        <c:axId val="91568768"/>
        <c:scaling>
          <c:orientation val="minMax"/>
        </c:scaling>
        <c:delete val="1"/>
        <c:axPos val="b"/>
        <c:tickLblPos val="none"/>
        <c:crossAx val="91586944"/>
        <c:crossesAt val="0"/>
        <c:auto val="1"/>
        <c:lblAlgn val="ctr"/>
        <c:lblOffset val="100"/>
      </c:catAx>
      <c:valAx>
        <c:axId val="91586944"/>
        <c:scaling>
          <c:orientation val="minMax"/>
          <c:max val="1"/>
          <c:min val="0"/>
        </c:scaling>
        <c:axPos val="l"/>
        <c:numFmt formatCode="0%" sourceLinked="0"/>
        <c:tickLblPos val="nextTo"/>
        <c:crossAx val="91568768"/>
        <c:crosses val="autoZero"/>
        <c:crossBetween val="between"/>
        <c:majorUnit val="0.2"/>
      </c:valAx>
    </c:plotArea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39"/>
  <c:chart>
    <c:plotArea>
      <c:layout>
        <c:manualLayout>
          <c:layoutTarget val="inner"/>
          <c:xMode val="edge"/>
          <c:yMode val="edge"/>
          <c:x val="0.13970488006342432"/>
          <c:y val="7.2291666666666671E-2"/>
          <c:w val="0.8328834172481232"/>
          <c:h val="0.73114610673665759"/>
        </c:manualLayout>
      </c:layout>
      <c:barChart>
        <c:barDir val="col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Столбец3</c:v>
                </c:pt>
              </c:strCache>
            </c:strRef>
          </c:tx>
          <c:dLbls>
            <c:dLbl>
              <c:idx val="0"/>
              <c:layout>
                <c:manualLayout>
                  <c:x val="2.4523184601924759E-3"/>
                  <c:y val="-0.20937621708576745"/>
                </c:manualLayout>
              </c:layout>
              <c:numFmt formatCode="0.0%" sourceLinked="0"/>
              <c:spPr/>
              <c:txPr>
                <a:bodyPr/>
                <a:lstStyle/>
                <a:p>
                  <a:pPr>
                    <a:defRPr>
                      <a:solidFill>
                        <a:srgbClr val="C00000"/>
                      </a:solidFill>
                    </a:defRPr>
                  </a:pPr>
                  <a:endParaRPr lang="ru-RU"/>
                </a:p>
              </c:txPr>
              <c:showVal val="1"/>
            </c:dLbl>
            <c:dLbl>
              <c:idx val="1"/>
              <c:layout>
                <c:manualLayout>
                  <c:x val="-5.2003499562554689E-3"/>
                  <c:y val="-0.1565396664126662"/>
                </c:manualLayout>
              </c:layout>
              <c:showVal val="1"/>
            </c:dLbl>
            <c:dLbl>
              <c:idx val="2"/>
              <c:layout>
                <c:manualLayout>
                  <c:x val="6.4108236470441201E-3"/>
                  <c:y val="-0.12437050207433749"/>
                </c:manualLayout>
              </c:layout>
              <c:showVal val="1"/>
            </c:dLbl>
            <c:dLbl>
              <c:idx val="3"/>
              <c:layout>
                <c:manualLayout>
                  <c:x val="1.5873015873015875E-3"/>
                  <c:y val="-7.5268817204301092E-2"/>
                </c:manualLayout>
              </c:layout>
              <c:showVal val="1"/>
            </c:dLbl>
            <c:dLbl>
              <c:idx val="4"/>
              <c:layout>
                <c:manualLayout>
                  <c:x val="3.1746031746031746E-3"/>
                  <c:y val="-4.8387096774193554E-2"/>
                </c:manualLayout>
              </c:layout>
              <c:showVal val="1"/>
            </c:dLbl>
            <c:dLbl>
              <c:idx val="5"/>
              <c:layout>
                <c:manualLayout>
                  <c:x val="6.3492063492063518E-3"/>
                  <c:y val="-3.763440860215056E-2"/>
                </c:manualLayout>
              </c:layout>
              <c:showVal val="1"/>
            </c:dLbl>
            <c:dLbl>
              <c:idx val="6"/>
              <c:layout>
                <c:manualLayout>
                  <c:x val="0"/>
                  <c:y val="-3.763440860215056E-2"/>
                </c:manualLayout>
              </c:layout>
              <c:showVal val="1"/>
            </c:dLbl>
            <c:dLbl>
              <c:idx val="7"/>
              <c:layout>
                <c:manualLayout>
                  <c:x val="1.587301587301588E-3"/>
                  <c:y val="-3.763440860215056E-2"/>
                </c:manualLayout>
              </c:layout>
              <c:showVal val="1"/>
            </c:dLbl>
            <c:dLbl>
              <c:idx val="8"/>
              <c:layout>
                <c:manualLayout>
                  <c:x val="1.5873015873017044E-3"/>
                  <c:y val="-2.6881720430107552E-2"/>
                </c:manualLayout>
              </c:layout>
              <c:showVal val="1"/>
            </c:dLbl>
            <c:dLbl>
              <c:idx val="9"/>
              <c:layout>
                <c:manualLayout>
                  <c:x val="-3.1746031746030592E-3"/>
                  <c:y val="-2.6881720430107552E-2"/>
                </c:manualLayout>
              </c:layout>
              <c:showVal val="1"/>
            </c:dLbl>
            <c:txPr>
              <a:bodyPr/>
              <a:lstStyle/>
              <a:p>
                <a:pPr>
                  <a:defRPr>
                    <a:solidFill>
                      <a:srgbClr val="C00000"/>
                    </a:solidFill>
                  </a:defRPr>
                </a:pPr>
                <a:endParaRPr lang="ru-RU"/>
              </a:p>
            </c:txPr>
            <c:showVal val="1"/>
          </c:dLbls>
          <c:cat>
            <c:strRef>
              <c:f>Лист1!$A$2:$A$11</c:f>
              <c:strCache>
                <c:ptCount val="3"/>
                <c:pt idx="0">
                  <c:v>Да</c:v>
                </c:pt>
                <c:pt idx="2">
                  <c:v>Очно-заочная</c:v>
                </c:pt>
              </c:strCache>
            </c:strRef>
          </c:cat>
          <c:val>
            <c:numRef>
              <c:f>Лист1!$B$2:$B$11</c:f>
              <c:numCache>
                <c:formatCode>0.0%</c:formatCode>
                <c:ptCount val="10"/>
                <c:pt idx="0" formatCode="0.00%">
                  <c:v>0.43500000000000005</c:v>
                </c:pt>
                <c:pt idx="1">
                  <c:v>0.26100000000000001</c:v>
                </c:pt>
                <c:pt idx="2">
                  <c:v>0.21700000000000003</c:v>
                </c:pt>
                <c:pt idx="3">
                  <c:v>8.7000000000000022E-2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 formatCode="0%">
                  <c:v>0</c:v>
                </c:pt>
                <c:pt idx="9" formatCode="0%">
                  <c:v>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cat>
            <c:strRef>
              <c:f>Лист1!$A$2:$A$11</c:f>
              <c:strCache>
                <c:ptCount val="3"/>
                <c:pt idx="0">
                  <c:v>Да</c:v>
                </c:pt>
                <c:pt idx="2">
                  <c:v>Очно-заочная</c:v>
                </c:pt>
              </c:strCache>
            </c:strRef>
          </c:cat>
          <c:val>
            <c:numRef>
              <c:f>Лист1!$C$2:$C$11</c:f>
              <c:numCache>
                <c:formatCode>General</c:formatCode>
                <c:ptCount val="10"/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Столбец1</c:v>
                </c:pt>
              </c:strCache>
            </c:strRef>
          </c:tx>
          <c:cat>
            <c:strRef>
              <c:f>Лист1!$A$2:$A$11</c:f>
              <c:strCache>
                <c:ptCount val="3"/>
                <c:pt idx="0">
                  <c:v>Да</c:v>
                </c:pt>
                <c:pt idx="2">
                  <c:v>Очно-заочная</c:v>
                </c:pt>
              </c:strCache>
            </c:strRef>
          </c:cat>
          <c:val>
            <c:numRef>
              <c:f>Лист1!$D$2:$D$11</c:f>
              <c:numCache>
                <c:formatCode>General</c:formatCode>
                <c:ptCount val="10"/>
              </c:numCache>
            </c:numRef>
          </c:val>
        </c:ser>
        <c:overlap val="100"/>
        <c:axId val="93242112"/>
        <c:axId val="93243648"/>
      </c:barChart>
      <c:catAx>
        <c:axId val="93242112"/>
        <c:scaling>
          <c:orientation val="minMax"/>
        </c:scaling>
        <c:delete val="1"/>
        <c:axPos val="b"/>
        <c:tickLblPos val="none"/>
        <c:crossAx val="93243648"/>
        <c:crossesAt val="0"/>
        <c:auto val="1"/>
        <c:lblAlgn val="ctr"/>
        <c:lblOffset val="100"/>
      </c:catAx>
      <c:valAx>
        <c:axId val="93243648"/>
        <c:scaling>
          <c:orientation val="minMax"/>
          <c:max val="1"/>
          <c:min val="0"/>
        </c:scaling>
        <c:axPos val="l"/>
        <c:numFmt formatCode="0%" sourceLinked="0"/>
        <c:tickLblPos val="nextTo"/>
        <c:crossAx val="93242112"/>
        <c:crosses val="autoZero"/>
        <c:crossBetween val="between"/>
        <c:majorUnit val="0.2"/>
      </c:valAx>
    </c:plotArea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39"/>
  <c:chart>
    <c:plotArea>
      <c:layout>
        <c:manualLayout>
          <c:layoutTarget val="inner"/>
          <c:xMode val="edge"/>
          <c:yMode val="edge"/>
          <c:x val="0.13970488006342432"/>
          <c:y val="7.2291666666666671E-2"/>
          <c:w val="0.8328834172481232"/>
          <c:h val="0.73114610673665759"/>
        </c:manualLayout>
      </c:layout>
      <c:barChart>
        <c:barDir val="col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Столбец3</c:v>
                </c:pt>
              </c:strCache>
            </c:strRef>
          </c:tx>
          <c:dLbls>
            <c:dLbl>
              <c:idx val="0"/>
              <c:layout>
                <c:manualLayout>
                  <c:x val="4.0069578566830086E-3"/>
                  <c:y val="-0.31186489846663923"/>
                </c:manualLayout>
              </c:layout>
              <c:numFmt formatCode="0.0%" sourceLinked="0"/>
              <c:spPr/>
              <c:txPr>
                <a:bodyPr/>
                <a:lstStyle/>
                <a:p>
                  <a:pPr>
                    <a:defRPr>
                      <a:solidFill>
                        <a:srgbClr val="C00000"/>
                      </a:solidFill>
                    </a:defRPr>
                  </a:pPr>
                  <a:endParaRPr lang="ru-RU"/>
                </a:p>
              </c:txPr>
              <c:showVal val="1"/>
            </c:dLbl>
            <c:dLbl>
              <c:idx val="1"/>
              <c:layout>
                <c:manualLayout>
                  <c:x val="2.7221066706284384E-3"/>
                  <c:y val="-0.12419878436248109"/>
                </c:manualLayout>
              </c:layout>
              <c:showVal val="1"/>
            </c:dLbl>
            <c:dLbl>
              <c:idx val="2"/>
              <c:layout>
                <c:manualLayout>
                  <c:x val="3.144654088050319E-3"/>
                  <c:y val="-3.7647072133224782E-2"/>
                </c:manualLayout>
              </c:layout>
              <c:showVal val="1"/>
            </c:dLbl>
            <c:dLbl>
              <c:idx val="3"/>
              <c:layout>
                <c:manualLayout>
                  <c:x val="3.144654088050319E-3"/>
                  <c:y val="-4.4642954113494435E-2"/>
                </c:manualLayout>
              </c:layout>
              <c:showVal val="1"/>
            </c:dLbl>
            <c:txPr>
              <a:bodyPr/>
              <a:lstStyle/>
              <a:p>
                <a:pPr>
                  <a:defRPr>
                    <a:solidFill>
                      <a:srgbClr val="C00000"/>
                    </a:solidFill>
                  </a:defRPr>
                </a:pPr>
                <a:endParaRPr lang="ru-RU"/>
              </a:p>
            </c:txPr>
            <c:showVal val="1"/>
          </c:dLbls>
          <c:cat>
            <c:strRef>
              <c:f>Лист1!$A$2:$A$5</c:f>
              <c:strCache>
                <c:ptCount val="3"/>
                <c:pt idx="0">
                  <c:v>Да</c:v>
                </c:pt>
                <c:pt idx="2">
                  <c:v>Очно-заочная</c:v>
                </c:pt>
              </c:strCache>
            </c:strRef>
          </c:cat>
          <c:val>
            <c:numRef>
              <c:f>Лист1!$B$2:$B$5</c:f>
              <c:numCache>
                <c:formatCode>0.0%</c:formatCode>
                <c:ptCount val="4"/>
                <c:pt idx="0">
                  <c:v>0.69599999999999995</c:v>
                </c:pt>
                <c:pt idx="1">
                  <c:v>0.3040000000000001</c:v>
                </c:pt>
                <c:pt idx="2">
                  <c:v>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cat>
            <c:strRef>
              <c:f>Лист1!$A$2:$A$5</c:f>
              <c:strCache>
                <c:ptCount val="3"/>
                <c:pt idx="0">
                  <c:v>Да</c:v>
                </c:pt>
                <c:pt idx="2">
                  <c:v>Очно-заочная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Столбец1</c:v>
                </c:pt>
              </c:strCache>
            </c:strRef>
          </c:tx>
          <c:cat>
            <c:strRef>
              <c:f>Лист1!$A$2:$A$5</c:f>
              <c:strCache>
                <c:ptCount val="3"/>
                <c:pt idx="0">
                  <c:v>Да</c:v>
                </c:pt>
                <c:pt idx="2">
                  <c:v>Очно-заочная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</c:numCache>
            </c:numRef>
          </c:val>
        </c:ser>
        <c:overlap val="100"/>
        <c:axId val="91253376"/>
        <c:axId val="91313280"/>
      </c:barChart>
      <c:catAx>
        <c:axId val="91253376"/>
        <c:scaling>
          <c:orientation val="minMax"/>
        </c:scaling>
        <c:delete val="1"/>
        <c:axPos val="b"/>
        <c:tickLblPos val="none"/>
        <c:crossAx val="91313280"/>
        <c:crossesAt val="0"/>
        <c:auto val="1"/>
        <c:lblAlgn val="ctr"/>
        <c:lblOffset val="100"/>
      </c:catAx>
      <c:valAx>
        <c:axId val="91313280"/>
        <c:scaling>
          <c:orientation val="minMax"/>
          <c:max val="1"/>
          <c:min val="0"/>
        </c:scaling>
        <c:axPos val="l"/>
        <c:numFmt formatCode="0%" sourceLinked="0"/>
        <c:tickLblPos val="nextTo"/>
        <c:crossAx val="91253376"/>
        <c:crosses val="autoZero"/>
        <c:crossBetween val="between"/>
        <c:majorUnit val="0.2"/>
      </c:valAx>
    </c:plotArea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0.2233</cdr:x>
      <cdr:y>0.81034</cdr:y>
    </cdr:from>
    <cdr:to>
      <cdr:x>0.33904</cdr:x>
      <cdr:y>0.94496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752600" y="3581400"/>
          <a:ext cx="908397" cy="59496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dirty="0" smtClean="0">
              <a:latin typeface="Times New Roman" pitchFamily="18" charset="0"/>
              <a:cs typeface="Times New Roman" pitchFamily="18" charset="0"/>
            </a:rPr>
            <a:t>да</a:t>
          </a:r>
          <a:endParaRPr lang="ru-RU" sz="1100" dirty="0"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0.42718</cdr:x>
      <cdr:y>0.81034</cdr:y>
    </cdr:from>
    <cdr:to>
      <cdr:x>0.54292</cdr:x>
      <cdr:y>0.94496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3352800" y="3581400"/>
          <a:ext cx="908397" cy="59496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Century Schoolbook"/>
            </a:defRPr>
          </a:lvl1pPr>
          <a:lvl2pPr marL="457200" indent="0">
            <a:defRPr sz="1100">
              <a:latin typeface="Century Schoolbook"/>
            </a:defRPr>
          </a:lvl2pPr>
          <a:lvl3pPr marL="914400" indent="0">
            <a:defRPr sz="1100">
              <a:latin typeface="Century Schoolbook"/>
            </a:defRPr>
          </a:lvl3pPr>
          <a:lvl4pPr marL="1371600" indent="0">
            <a:defRPr sz="1100">
              <a:latin typeface="Century Schoolbook"/>
            </a:defRPr>
          </a:lvl4pPr>
          <a:lvl5pPr marL="1828800" indent="0">
            <a:defRPr sz="1100">
              <a:latin typeface="Century Schoolbook"/>
            </a:defRPr>
          </a:lvl5pPr>
          <a:lvl6pPr marL="2286000" indent="0">
            <a:defRPr sz="1100">
              <a:latin typeface="Century Schoolbook"/>
            </a:defRPr>
          </a:lvl6pPr>
          <a:lvl7pPr marL="2743200" indent="0">
            <a:defRPr sz="1100">
              <a:latin typeface="Century Schoolbook"/>
            </a:defRPr>
          </a:lvl7pPr>
          <a:lvl8pPr marL="3200400" indent="0">
            <a:defRPr sz="1100">
              <a:latin typeface="Century Schoolbook"/>
            </a:defRPr>
          </a:lvl8pPr>
          <a:lvl9pPr marL="3657600" indent="0">
            <a:defRPr sz="1100">
              <a:latin typeface="Century Schoolbook"/>
            </a:defRPr>
          </a:lvl9pPr>
        </a:lstStyle>
        <a:p xmlns:a="http://schemas.openxmlformats.org/drawingml/2006/main">
          <a:r>
            <a:rPr lang="ru-RU" dirty="0" smtClean="0"/>
            <a:t>нет</a:t>
          </a:r>
          <a:endParaRPr lang="ru-RU" sz="11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0.17476</cdr:x>
      <cdr:y>0.7931</cdr:y>
    </cdr:from>
    <cdr:to>
      <cdr:x>0.32933</cdr:x>
      <cdr:y>0.92772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371600" y="3505200"/>
          <a:ext cx="1213189" cy="59496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100" dirty="0" smtClean="0">
              <a:latin typeface="Times New Roman" pitchFamily="18" charset="0"/>
              <a:cs typeface="Times New Roman" pitchFamily="18" charset="0"/>
            </a:rPr>
            <a:t>да, по большей части</a:t>
          </a:r>
          <a:endParaRPr lang="ru-RU" sz="1100" dirty="0"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0.39806</cdr:x>
      <cdr:y>0.7931</cdr:y>
    </cdr:from>
    <cdr:to>
      <cdr:x>0.5138</cdr:x>
      <cdr:y>0.92772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3124200" y="3505200"/>
          <a:ext cx="908397" cy="59496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Century Schoolbook"/>
            </a:defRPr>
          </a:lvl1pPr>
          <a:lvl2pPr marL="457200" indent="0">
            <a:defRPr sz="1100">
              <a:latin typeface="Century Schoolbook"/>
            </a:defRPr>
          </a:lvl2pPr>
          <a:lvl3pPr marL="914400" indent="0">
            <a:defRPr sz="1100">
              <a:latin typeface="Century Schoolbook"/>
            </a:defRPr>
          </a:lvl3pPr>
          <a:lvl4pPr marL="1371600" indent="0">
            <a:defRPr sz="1100">
              <a:latin typeface="Century Schoolbook"/>
            </a:defRPr>
          </a:lvl4pPr>
          <a:lvl5pPr marL="1828800" indent="0">
            <a:defRPr sz="1100">
              <a:latin typeface="Century Schoolbook"/>
            </a:defRPr>
          </a:lvl5pPr>
          <a:lvl6pPr marL="2286000" indent="0">
            <a:defRPr sz="1100">
              <a:latin typeface="Century Schoolbook"/>
            </a:defRPr>
          </a:lvl6pPr>
          <a:lvl7pPr marL="2743200" indent="0">
            <a:defRPr sz="1100">
              <a:latin typeface="Century Schoolbook"/>
            </a:defRPr>
          </a:lvl7pPr>
          <a:lvl8pPr marL="3200400" indent="0">
            <a:defRPr sz="1100">
              <a:latin typeface="Century Schoolbook"/>
            </a:defRPr>
          </a:lvl8pPr>
          <a:lvl9pPr marL="3657600" indent="0">
            <a:defRPr sz="1100">
              <a:latin typeface="Century Schoolbook"/>
            </a:defRPr>
          </a:lvl9pPr>
        </a:lstStyle>
        <a:p xmlns:a="http://schemas.openxmlformats.org/drawingml/2006/main">
          <a:r>
            <a:rPr lang="ru-RU" dirty="0" smtClean="0"/>
            <a:t>да, но далеко</a:t>
          </a:r>
          <a:br>
            <a:rPr lang="ru-RU" dirty="0" smtClean="0"/>
          </a:br>
          <a:r>
            <a:rPr lang="ru-RU" dirty="0" smtClean="0"/>
            <a:t>не все</a:t>
          </a:r>
          <a:endParaRPr lang="ru-RU" sz="1100" dirty="0"/>
        </a:p>
      </cdr:txBody>
    </cdr:sp>
  </cdr:relSizeAnchor>
  <cdr:relSizeAnchor xmlns:cdr="http://schemas.openxmlformats.org/drawingml/2006/chartDrawing">
    <cdr:from>
      <cdr:x>0.58252</cdr:x>
      <cdr:y>0.7931</cdr:y>
    </cdr:from>
    <cdr:to>
      <cdr:x>0.74034</cdr:x>
      <cdr:y>0.92772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4572000" y="3505200"/>
          <a:ext cx="1238667" cy="59496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Century Schoolbook"/>
            </a:defRPr>
          </a:lvl1pPr>
          <a:lvl2pPr marL="457200" indent="0">
            <a:defRPr sz="1100">
              <a:latin typeface="Century Schoolbook"/>
            </a:defRPr>
          </a:lvl2pPr>
          <a:lvl3pPr marL="914400" indent="0">
            <a:defRPr sz="1100">
              <a:latin typeface="Century Schoolbook"/>
            </a:defRPr>
          </a:lvl3pPr>
          <a:lvl4pPr marL="1371600" indent="0">
            <a:defRPr sz="1100">
              <a:latin typeface="Century Schoolbook"/>
            </a:defRPr>
          </a:lvl4pPr>
          <a:lvl5pPr marL="1828800" indent="0">
            <a:defRPr sz="1100">
              <a:latin typeface="Century Schoolbook"/>
            </a:defRPr>
          </a:lvl5pPr>
          <a:lvl6pPr marL="2286000" indent="0">
            <a:defRPr sz="1100">
              <a:latin typeface="Century Schoolbook"/>
            </a:defRPr>
          </a:lvl6pPr>
          <a:lvl7pPr marL="2743200" indent="0">
            <a:defRPr sz="1100">
              <a:latin typeface="Century Schoolbook"/>
            </a:defRPr>
          </a:lvl7pPr>
          <a:lvl8pPr marL="3200400" indent="0">
            <a:defRPr sz="1100">
              <a:latin typeface="Century Schoolbook"/>
            </a:defRPr>
          </a:lvl8pPr>
          <a:lvl9pPr marL="3657600" indent="0">
            <a:defRPr sz="1100">
              <a:latin typeface="Century Schoolbook"/>
            </a:defRPr>
          </a:lvl9pPr>
        </a:lstStyle>
        <a:p xmlns:a="http://schemas.openxmlformats.org/drawingml/2006/main">
          <a:pPr algn="ctr"/>
          <a:r>
            <a:rPr lang="ru-RU" dirty="0" smtClean="0">
              <a:latin typeface="Times New Roman" pitchFamily="18" charset="0"/>
              <a:cs typeface="Times New Roman" pitchFamily="18" charset="0"/>
            </a:rPr>
            <a:t>по большей части</a:t>
          </a:r>
          <a:br>
            <a:rPr lang="ru-RU" dirty="0" smtClean="0">
              <a:latin typeface="Times New Roman" pitchFamily="18" charset="0"/>
              <a:cs typeface="Times New Roman" pitchFamily="18" charset="0"/>
            </a:rPr>
          </a:br>
          <a:r>
            <a:rPr lang="ru-RU" dirty="0" smtClean="0">
              <a:latin typeface="Times New Roman" pitchFamily="18" charset="0"/>
              <a:cs typeface="Times New Roman" pitchFamily="18" charset="0"/>
            </a:rPr>
            <a:t>не по специальности</a:t>
          </a:r>
          <a:endParaRPr lang="ru-RU" sz="1100" dirty="0"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0.79612</cdr:x>
      <cdr:y>0.7963</cdr:y>
    </cdr:from>
    <cdr:to>
      <cdr:x>0.95394</cdr:x>
      <cdr:y>0.93092</cdr:y>
    </cdr:to>
    <cdr:sp macro="" textlink="">
      <cdr:nvSpPr>
        <cdr:cNvPr id="5" name="TextBox 1"/>
        <cdr:cNvSpPr txBox="1"/>
      </cdr:nvSpPr>
      <cdr:spPr>
        <a:xfrm xmlns:a="http://schemas.openxmlformats.org/drawingml/2006/main">
          <a:off x="6248400" y="3276600"/>
          <a:ext cx="1238667" cy="55393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pPr algn="ctr"/>
          <a:r>
            <a:rPr lang="ru-RU" dirty="0" smtClean="0">
              <a:latin typeface="Times New Roman" pitchFamily="18" charset="0"/>
              <a:cs typeface="Times New Roman" pitchFamily="18" charset="0"/>
            </a:rPr>
            <a:t>з</a:t>
          </a:r>
          <a:r>
            <a:rPr lang="ru-RU" sz="1100" dirty="0" smtClean="0">
              <a:latin typeface="Times New Roman" pitchFamily="18" charset="0"/>
              <a:cs typeface="Times New Roman" pitchFamily="18" charset="0"/>
            </a:rPr>
            <a:t>атрудняюсь </a:t>
          </a:r>
          <a:br>
            <a:rPr lang="ru-RU" sz="1100" dirty="0" smtClean="0">
              <a:latin typeface="Times New Roman" pitchFamily="18" charset="0"/>
              <a:cs typeface="Times New Roman" pitchFamily="18" charset="0"/>
            </a:rPr>
          </a:br>
          <a:r>
            <a:rPr lang="ru-RU" sz="1100" dirty="0" smtClean="0">
              <a:latin typeface="Times New Roman" pitchFamily="18" charset="0"/>
              <a:cs typeface="Times New Roman" pitchFamily="18" charset="0"/>
            </a:rPr>
            <a:t>ответить</a:t>
          </a:r>
          <a:endParaRPr lang="ru-RU" sz="1100" dirty="0"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0.17476</cdr:x>
      <cdr:y>0.7931</cdr:y>
    </cdr:from>
    <cdr:to>
      <cdr:x>0.34951</cdr:x>
      <cdr:y>0.96296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371620" y="3263448"/>
          <a:ext cx="1371580" cy="69895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dirty="0">
              <a:latin typeface="Times New Roman" pitchFamily="18" charset="0"/>
              <a:cs typeface="Times New Roman" pitchFamily="18" charset="0"/>
            </a:rPr>
            <a:t>с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корее высокий, </a:t>
          </a:r>
          <a:br>
            <a:rPr lang="ru-RU" dirty="0" smtClean="0">
              <a:latin typeface="Times New Roman" pitchFamily="18" charset="0"/>
              <a:cs typeface="Times New Roman" pitchFamily="18" charset="0"/>
            </a:rPr>
          </a:br>
          <a:r>
            <a:rPr lang="ru-RU" dirty="0" smtClean="0">
              <a:latin typeface="Times New Roman" pitchFamily="18" charset="0"/>
              <a:cs typeface="Times New Roman" pitchFamily="18" charset="0"/>
            </a:rPr>
            <a:t>но есть некоторые</a:t>
          </a:r>
          <a:br>
            <a:rPr lang="ru-RU" dirty="0" smtClean="0">
              <a:latin typeface="Times New Roman" pitchFamily="18" charset="0"/>
              <a:cs typeface="Times New Roman" pitchFamily="18" charset="0"/>
            </a:rPr>
          </a:br>
          <a:r>
            <a:rPr lang="ru-RU" dirty="0" smtClean="0">
              <a:latin typeface="Times New Roman" pitchFamily="18" charset="0"/>
              <a:cs typeface="Times New Roman" pitchFamily="18" charset="0"/>
            </a:rPr>
            <a:t>пробелы в подготовке</a:t>
          </a:r>
          <a:endParaRPr lang="ru-RU" sz="1100" dirty="0"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0.40777</cdr:x>
      <cdr:y>0.7963</cdr:y>
    </cdr:from>
    <cdr:to>
      <cdr:x>0.52351</cdr:x>
      <cdr:y>0.93092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3200400" y="3276600"/>
          <a:ext cx="908397" cy="55393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Century Schoolbook"/>
            </a:defRPr>
          </a:lvl1pPr>
          <a:lvl2pPr marL="457200" indent="0">
            <a:defRPr sz="1100">
              <a:latin typeface="Century Schoolbook"/>
            </a:defRPr>
          </a:lvl2pPr>
          <a:lvl3pPr marL="914400" indent="0">
            <a:defRPr sz="1100">
              <a:latin typeface="Century Schoolbook"/>
            </a:defRPr>
          </a:lvl3pPr>
          <a:lvl4pPr marL="1371600" indent="0">
            <a:defRPr sz="1100">
              <a:latin typeface="Century Schoolbook"/>
            </a:defRPr>
          </a:lvl4pPr>
          <a:lvl5pPr marL="1828800" indent="0">
            <a:defRPr sz="1100">
              <a:latin typeface="Century Schoolbook"/>
            </a:defRPr>
          </a:lvl5pPr>
          <a:lvl6pPr marL="2286000" indent="0">
            <a:defRPr sz="1100">
              <a:latin typeface="Century Schoolbook"/>
            </a:defRPr>
          </a:lvl6pPr>
          <a:lvl7pPr marL="2743200" indent="0">
            <a:defRPr sz="1100">
              <a:latin typeface="Century Schoolbook"/>
            </a:defRPr>
          </a:lvl7pPr>
          <a:lvl8pPr marL="3200400" indent="0">
            <a:defRPr sz="1100">
              <a:latin typeface="Century Schoolbook"/>
            </a:defRPr>
          </a:lvl8pPr>
          <a:lvl9pPr marL="3657600" indent="0">
            <a:defRPr sz="1100">
              <a:latin typeface="Century Schoolbook"/>
            </a:defRPr>
          </a:lvl9pPr>
        </a:lstStyle>
        <a:p xmlns:a="http://schemas.openxmlformats.org/drawingml/2006/main">
          <a:r>
            <a:rPr lang="ru-RU" sz="1100" dirty="0" smtClean="0"/>
            <a:t>высокий</a:t>
          </a:r>
          <a:endParaRPr lang="ru-RU" sz="1100" dirty="0"/>
        </a:p>
      </cdr:txBody>
    </cdr:sp>
  </cdr:relSizeAnchor>
  <cdr:relSizeAnchor xmlns:cdr="http://schemas.openxmlformats.org/drawingml/2006/chartDrawing">
    <cdr:from>
      <cdr:x>0.58252</cdr:x>
      <cdr:y>0.7931</cdr:y>
    </cdr:from>
    <cdr:to>
      <cdr:x>0.74034</cdr:x>
      <cdr:y>0.92772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4572000" y="3505200"/>
          <a:ext cx="1238667" cy="59496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Century Schoolbook"/>
            </a:defRPr>
          </a:lvl1pPr>
          <a:lvl2pPr marL="457200" indent="0">
            <a:defRPr sz="1100">
              <a:latin typeface="Century Schoolbook"/>
            </a:defRPr>
          </a:lvl2pPr>
          <a:lvl3pPr marL="914400" indent="0">
            <a:defRPr sz="1100">
              <a:latin typeface="Century Schoolbook"/>
            </a:defRPr>
          </a:lvl3pPr>
          <a:lvl4pPr marL="1371600" indent="0">
            <a:defRPr sz="1100">
              <a:latin typeface="Century Schoolbook"/>
            </a:defRPr>
          </a:lvl4pPr>
          <a:lvl5pPr marL="1828800" indent="0">
            <a:defRPr sz="1100">
              <a:latin typeface="Century Schoolbook"/>
            </a:defRPr>
          </a:lvl5pPr>
          <a:lvl6pPr marL="2286000" indent="0">
            <a:defRPr sz="1100">
              <a:latin typeface="Century Schoolbook"/>
            </a:defRPr>
          </a:lvl6pPr>
          <a:lvl7pPr marL="2743200" indent="0">
            <a:defRPr sz="1100">
              <a:latin typeface="Century Schoolbook"/>
            </a:defRPr>
          </a:lvl7pPr>
          <a:lvl8pPr marL="3200400" indent="0">
            <a:defRPr sz="1100">
              <a:latin typeface="Century Schoolbook"/>
            </a:defRPr>
          </a:lvl8pPr>
          <a:lvl9pPr marL="3657600" indent="0">
            <a:defRPr sz="1100">
              <a:latin typeface="Century Schoolbook"/>
            </a:defRPr>
          </a:lvl9pPr>
        </a:lstStyle>
        <a:p xmlns:a="http://schemas.openxmlformats.org/drawingml/2006/main">
          <a:pPr algn="ctr"/>
          <a:r>
            <a:rPr lang="ru-RU" dirty="0" smtClean="0">
              <a:latin typeface="Times New Roman" pitchFamily="18" charset="0"/>
              <a:cs typeface="Times New Roman" pitchFamily="18" charset="0"/>
            </a:rPr>
            <a:t>скорее невысокий</a:t>
          </a:r>
          <a:endParaRPr lang="ru-RU" sz="1100" dirty="0"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0.79612</cdr:x>
      <cdr:y>0.7963</cdr:y>
    </cdr:from>
    <cdr:to>
      <cdr:x>0.95394</cdr:x>
      <cdr:y>0.93092</cdr:y>
    </cdr:to>
    <cdr:sp macro="" textlink="">
      <cdr:nvSpPr>
        <cdr:cNvPr id="5" name="TextBox 1"/>
        <cdr:cNvSpPr txBox="1"/>
      </cdr:nvSpPr>
      <cdr:spPr>
        <a:xfrm xmlns:a="http://schemas.openxmlformats.org/drawingml/2006/main">
          <a:off x="6248400" y="3276600"/>
          <a:ext cx="1238667" cy="55393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pPr algn="ctr"/>
          <a:r>
            <a:rPr lang="ru-RU" dirty="0" smtClean="0">
              <a:latin typeface="Times New Roman" pitchFamily="18" charset="0"/>
              <a:cs typeface="Times New Roman" pitchFamily="18" charset="0"/>
            </a:rPr>
            <a:t>низкий</a:t>
          </a:r>
          <a:endParaRPr lang="ru-RU" sz="1100" dirty="0"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0.12381</cdr:x>
      <cdr:y>0.80645</cdr:y>
    </cdr:from>
    <cdr:to>
      <cdr:x>0.23955</cdr:x>
      <cdr:y>0.94107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990600" y="3810000"/>
          <a:ext cx="926036" cy="63599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800" dirty="0">
              <a:latin typeface="Times New Roman" pitchFamily="18" charset="0"/>
              <a:cs typeface="Times New Roman" pitchFamily="18" charset="0"/>
            </a:rPr>
            <a:t>о</a:t>
          </a:r>
          <a:r>
            <a:rPr lang="ru-RU" sz="800" dirty="0" smtClean="0">
              <a:latin typeface="Times New Roman" pitchFamily="18" charset="0"/>
              <a:cs typeface="Times New Roman" pitchFamily="18" charset="0"/>
            </a:rPr>
            <a:t>бразование </a:t>
          </a:r>
          <a:br>
            <a:rPr lang="ru-RU" sz="800" dirty="0" smtClean="0">
              <a:latin typeface="Times New Roman" pitchFamily="18" charset="0"/>
              <a:cs typeface="Times New Roman" pitchFamily="18" charset="0"/>
            </a:rPr>
          </a:br>
          <a:r>
            <a:rPr lang="ru-RU" sz="800" dirty="0" smtClean="0">
              <a:latin typeface="Times New Roman" pitchFamily="18" charset="0"/>
              <a:cs typeface="Times New Roman" pitchFamily="18" charset="0"/>
            </a:rPr>
            <a:t>и наука</a:t>
          </a:r>
          <a:endParaRPr lang="ru-RU" sz="800" dirty="0"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0.48571</cdr:x>
      <cdr:y>0.80645</cdr:y>
    </cdr:from>
    <cdr:to>
      <cdr:x>0.60145</cdr:x>
      <cdr:y>0.94107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3886200" y="3810000"/>
          <a:ext cx="926035" cy="6359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Century Schoolbook"/>
            </a:defRPr>
          </a:lvl1pPr>
          <a:lvl2pPr marL="457200" indent="0">
            <a:defRPr sz="1100">
              <a:latin typeface="Century Schoolbook"/>
            </a:defRPr>
          </a:lvl2pPr>
          <a:lvl3pPr marL="914400" indent="0">
            <a:defRPr sz="1100">
              <a:latin typeface="Century Schoolbook"/>
            </a:defRPr>
          </a:lvl3pPr>
          <a:lvl4pPr marL="1371600" indent="0">
            <a:defRPr sz="1100">
              <a:latin typeface="Century Schoolbook"/>
            </a:defRPr>
          </a:lvl4pPr>
          <a:lvl5pPr marL="1828800" indent="0">
            <a:defRPr sz="1100">
              <a:latin typeface="Century Schoolbook"/>
            </a:defRPr>
          </a:lvl5pPr>
          <a:lvl6pPr marL="2286000" indent="0">
            <a:defRPr sz="1100">
              <a:latin typeface="Century Schoolbook"/>
            </a:defRPr>
          </a:lvl6pPr>
          <a:lvl7pPr marL="2743200" indent="0">
            <a:defRPr sz="1100">
              <a:latin typeface="Century Schoolbook"/>
            </a:defRPr>
          </a:lvl7pPr>
          <a:lvl8pPr marL="3200400" indent="0">
            <a:defRPr sz="1100">
              <a:latin typeface="Century Schoolbook"/>
            </a:defRPr>
          </a:lvl8pPr>
          <a:lvl9pPr marL="3657600" indent="0">
            <a:defRPr sz="1100">
              <a:latin typeface="Century Schoolbook"/>
            </a:defRPr>
          </a:lvl9pPr>
        </a:lstStyle>
        <a:p xmlns:a="http://schemas.openxmlformats.org/drawingml/2006/main">
          <a:r>
            <a:rPr lang="ru-RU" sz="800" dirty="0" smtClean="0">
              <a:latin typeface="Times New Roman" pitchFamily="18" charset="0"/>
              <a:cs typeface="Times New Roman" pitchFamily="18" charset="0"/>
            </a:rPr>
            <a:t>спорт</a:t>
          </a:r>
          <a:endParaRPr lang="ru-RU" sz="800" dirty="0"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0.3619</cdr:x>
      <cdr:y>0.80645</cdr:y>
    </cdr:from>
    <cdr:to>
      <cdr:x>0.51972</cdr:x>
      <cdr:y>0.94107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2895600" y="3810000"/>
          <a:ext cx="1262717" cy="6359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Century Schoolbook"/>
            </a:defRPr>
          </a:lvl1pPr>
          <a:lvl2pPr marL="457200" indent="0">
            <a:defRPr sz="1100">
              <a:latin typeface="Century Schoolbook"/>
            </a:defRPr>
          </a:lvl2pPr>
          <a:lvl3pPr marL="914400" indent="0">
            <a:defRPr sz="1100">
              <a:latin typeface="Century Schoolbook"/>
            </a:defRPr>
          </a:lvl3pPr>
          <a:lvl4pPr marL="1371600" indent="0">
            <a:defRPr sz="1100">
              <a:latin typeface="Century Schoolbook"/>
            </a:defRPr>
          </a:lvl4pPr>
          <a:lvl5pPr marL="1828800" indent="0">
            <a:defRPr sz="1100">
              <a:latin typeface="Century Schoolbook"/>
            </a:defRPr>
          </a:lvl5pPr>
          <a:lvl6pPr marL="2286000" indent="0">
            <a:defRPr sz="1100">
              <a:latin typeface="Century Schoolbook"/>
            </a:defRPr>
          </a:lvl6pPr>
          <a:lvl7pPr marL="2743200" indent="0">
            <a:defRPr sz="1100">
              <a:latin typeface="Century Schoolbook"/>
            </a:defRPr>
          </a:lvl7pPr>
          <a:lvl8pPr marL="3200400" indent="0">
            <a:defRPr sz="1100">
              <a:latin typeface="Century Schoolbook"/>
            </a:defRPr>
          </a:lvl8pPr>
          <a:lvl9pPr marL="3657600" indent="0">
            <a:defRPr sz="1100">
              <a:latin typeface="Century Schoolbook"/>
            </a:defRPr>
          </a:lvl9pPr>
        </a:lstStyle>
        <a:p xmlns:a="http://schemas.openxmlformats.org/drawingml/2006/main">
          <a:pPr algn="ctr"/>
          <a:r>
            <a:rPr lang="ru-RU" sz="800" dirty="0" smtClean="0">
              <a:latin typeface="Times New Roman" pitchFamily="18" charset="0"/>
              <a:cs typeface="Times New Roman" pitchFamily="18" charset="0"/>
            </a:rPr>
            <a:t>промышленность</a:t>
          </a:r>
          <a:endParaRPr lang="ru-RU" sz="800" dirty="0"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0.6381</cdr:x>
      <cdr:y>0.80645</cdr:y>
    </cdr:from>
    <cdr:to>
      <cdr:x>0.8</cdr:x>
      <cdr:y>0.94107</cdr:y>
    </cdr:to>
    <cdr:sp macro="" textlink="">
      <cdr:nvSpPr>
        <cdr:cNvPr id="5" name="TextBox 1"/>
        <cdr:cNvSpPr txBox="1"/>
      </cdr:nvSpPr>
      <cdr:spPr>
        <a:xfrm xmlns:a="http://schemas.openxmlformats.org/drawingml/2006/main">
          <a:off x="5105400" y="3810000"/>
          <a:ext cx="1295400" cy="63599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ru-RU" sz="800" dirty="0" smtClean="0">
              <a:latin typeface="Times New Roman" pitchFamily="18" charset="0"/>
              <a:cs typeface="Times New Roman" pitchFamily="18" charset="0"/>
            </a:rPr>
            <a:t>юриспруденция</a:t>
          </a:r>
          <a:endParaRPr lang="ru-RU" sz="800" dirty="0"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0.57143</cdr:x>
      <cdr:y>0.80645</cdr:y>
    </cdr:from>
    <cdr:to>
      <cdr:x>0.80952</cdr:x>
      <cdr:y>0.94107</cdr:y>
    </cdr:to>
    <cdr:sp macro="" textlink="">
      <cdr:nvSpPr>
        <cdr:cNvPr id="6" name="TextBox 1"/>
        <cdr:cNvSpPr txBox="1"/>
      </cdr:nvSpPr>
      <cdr:spPr>
        <a:xfrm xmlns:a="http://schemas.openxmlformats.org/drawingml/2006/main">
          <a:off x="4572000" y="3810000"/>
          <a:ext cx="1905000" cy="63599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ru-RU" sz="800" dirty="0" smtClean="0">
              <a:latin typeface="Times New Roman" pitchFamily="18" charset="0"/>
              <a:cs typeface="Times New Roman" pitchFamily="18" charset="0"/>
            </a:rPr>
            <a:t>сельское </a:t>
          </a:r>
          <a:br>
            <a:rPr lang="ru-RU" sz="800" dirty="0" smtClean="0">
              <a:latin typeface="Times New Roman" pitchFamily="18" charset="0"/>
              <a:cs typeface="Times New Roman" pitchFamily="18" charset="0"/>
            </a:rPr>
          </a:br>
          <a:r>
            <a:rPr lang="ru-RU" sz="800" dirty="0" smtClean="0">
              <a:latin typeface="Times New Roman" pitchFamily="18" charset="0"/>
              <a:cs typeface="Times New Roman" pitchFamily="18" charset="0"/>
            </a:rPr>
            <a:t>хозяйство </a:t>
          </a:r>
          <a:endParaRPr lang="ru-RU" sz="800" dirty="0"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0.31429</cdr:x>
      <cdr:y>0.80645</cdr:y>
    </cdr:from>
    <cdr:to>
      <cdr:x>0.43003</cdr:x>
      <cdr:y>0.94107</cdr:y>
    </cdr:to>
    <cdr:sp macro="" textlink="">
      <cdr:nvSpPr>
        <cdr:cNvPr id="7" name="TextBox 1"/>
        <cdr:cNvSpPr txBox="1"/>
      </cdr:nvSpPr>
      <cdr:spPr>
        <a:xfrm xmlns:a="http://schemas.openxmlformats.org/drawingml/2006/main">
          <a:off x="2514600" y="3810000"/>
          <a:ext cx="926036" cy="63599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ru-RU" sz="800" dirty="0" smtClean="0">
              <a:latin typeface="Times New Roman" pitchFamily="18" charset="0"/>
              <a:cs typeface="Times New Roman" pitchFamily="18" charset="0"/>
            </a:rPr>
            <a:t>органы </a:t>
          </a:r>
          <a:br>
            <a:rPr lang="ru-RU" sz="800" dirty="0" smtClean="0">
              <a:latin typeface="Times New Roman" pitchFamily="18" charset="0"/>
              <a:cs typeface="Times New Roman" pitchFamily="18" charset="0"/>
            </a:rPr>
          </a:br>
          <a:r>
            <a:rPr lang="ru-RU" sz="800" dirty="0" smtClean="0">
              <a:latin typeface="Times New Roman" pitchFamily="18" charset="0"/>
              <a:cs typeface="Times New Roman" pitchFamily="18" charset="0"/>
            </a:rPr>
            <a:t>управления, </a:t>
          </a:r>
        </a:p>
        <a:p xmlns:a="http://schemas.openxmlformats.org/drawingml/2006/main">
          <a:r>
            <a:rPr lang="ru-RU" sz="800" dirty="0" smtClean="0">
              <a:latin typeface="Times New Roman" pitchFamily="18" charset="0"/>
              <a:cs typeface="Times New Roman" pitchFamily="18" charset="0"/>
            </a:rPr>
            <a:t>власти</a:t>
          </a:r>
          <a:endParaRPr lang="ru-RU" sz="800" dirty="0"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0.22857</cdr:x>
      <cdr:y>0.80645</cdr:y>
    </cdr:from>
    <cdr:to>
      <cdr:x>0.34431</cdr:x>
      <cdr:y>0.94107</cdr:y>
    </cdr:to>
    <cdr:sp macro="" textlink="">
      <cdr:nvSpPr>
        <cdr:cNvPr id="8" name="TextBox 1"/>
        <cdr:cNvSpPr txBox="1"/>
      </cdr:nvSpPr>
      <cdr:spPr>
        <a:xfrm xmlns:a="http://schemas.openxmlformats.org/drawingml/2006/main">
          <a:off x="1828800" y="3810000"/>
          <a:ext cx="926036" cy="63599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ru-RU" sz="800" dirty="0" smtClean="0">
              <a:latin typeface="Times New Roman" pitchFamily="18" charset="0"/>
              <a:cs typeface="Times New Roman" pitchFamily="18" charset="0"/>
            </a:rPr>
            <a:t>другое</a:t>
          </a:r>
          <a:endParaRPr lang="ru-RU" sz="800" dirty="0"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0.69524</cdr:x>
      <cdr:y>0.80645</cdr:y>
    </cdr:from>
    <cdr:to>
      <cdr:x>0.85306</cdr:x>
      <cdr:y>0.94107</cdr:y>
    </cdr:to>
    <cdr:sp macro="" textlink="">
      <cdr:nvSpPr>
        <cdr:cNvPr id="9" name="TextBox 1"/>
        <cdr:cNvSpPr txBox="1"/>
      </cdr:nvSpPr>
      <cdr:spPr>
        <a:xfrm xmlns:a="http://schemas.openxmlformats.org/drawingml/2006/main">
          <a:off x="5562600" y="3810000"/>
          <a:ext cx="1262717" cy="63599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pPr algn="ctr"/>
          <a:r>
            <a:rPr lang="ru-RU" sz="800" dirty="0" smtClean="0">
              <a:latin typeface="Times New Roman" pitchFamily="18" charset="0"/>
              <a:cs typeface="Times New Roman" pitchFamily="18" charset="0"/>
            </a:rPr>
            <a:t>культура</a:t>
          </a:r>
          <a:endParaRPr lang="ru-RU" sz="800" dirty="0"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0.80952</cdr:x>
      <cdr:y>0.80645</cdr:y>
    </cdr:from>
    <cdr:to>
      <cdr:x>0.96734</cdr:x>
      <cdr:y>0.94107</cdr:y>
    </cdr:to>
    <cdr:sp macro="" textlink="">
      <cdr:nvSpPr>
        <cdr:cNvPr id="10" name="TextBox 1"/>
        <cdr:cNvSpPr txBox="1"/>
      </cdr:nvSpPr>
      <cdr:spPr>
        <a:xfrm xmlns:a="http://schemas.openxmlformats.org/drawingml/2006/main">
          <a:off x="6477000" y="3810000"/>
          <a:ext cx="1262717" cy="63599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pPr algn="l"/>
          <a:r>
            <a:rPr lang="ru-RU" sz="800" dirty="0" smtClean="0">
              <a:latin typeface="Times New Roman" pitchFamily="18" charset="0"/>
              <a:cs typeface="Times New Roman" pitchFamily="18" charset="0"/>
            </a:rPr>
            <a:t>строительство, </a:t>
          </a:r>
          <a:br>
            <a:rPr lang="ru-RU" sz="800" dirty="0" smtClean="0">
              <a:latin typeface="Times New Roman" pitchFamily="18" charset="0"/>
              <a:cs typeface="Times New Roman" pitchFamily="18" charset="0"/>
            </a:rPr>
          </a:br>
          <a:r>
            <a:rPr lang="ru-RU" sz="800" dirty="0" smtClean="0">
              <a:latin typeface="Times New Roman" pitchFamily="18" charset="0"/>
              <a:cs typeface="Times New Roman" pitchFamily="18" charset="0"/>
            </a:rPr>
            <a:t>ЖКХ</a:t>
          </a:r>
        </a:p>
      </cdr:txBody>
    </cdr:sp>
  </cdr:relSizeAnchor>
  <cdr:relSizeAnchor xmlns:cdr="http://schemas.openxmlformats.org/drawingml/2006/chartDrawing">
    <cdr:from>
      <cdr:x>0.90476</cdr:x>
      <cdr:y>0.80645</cdr:y>
    </cdr:from>
    <cdr:to>
      <cdr:x>0.99048</cdr:x>
      <cdr:y>0.94107</cdr:y>
    </cdr:to>
    <cdr:sp macro="" textlink="">
      <cdr:nvSpPr>
        <cdr:cNvPr id="11" name="TextBox 1"/>
        <cdr:cNvSpPr txBox="1"/>
      </cdr:nvSpPr>
      <cdr:spPr>
        <a:xfrm xmlns:a="http://schemas.openxmlformats.org/drawingml/2006/main">
          <a:off x="7239000" y="3810000"/>
          <a:ext cx="685800" cy="63599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pPr algn="l"/>
          <a:r>
            <a:rPr lang="ru-RU" sz="800" dirty="0" err="1" smtClean="0">
              <a:latin typeface="Times New Roman" pitchFamily="18" charset="0"/>
              <a:cs typeface="Times New Roman" pitchFamily="18" charset="0"/>
            </a:rPr>
            <a:t>медиа</a:t>
          </a:r>
          <a:r>
            <a:rPr lang="ru-RU" sz="800" dirty="0" smtClean="0">
              <a:latin typeface="Times New Roman" pitchFamily="18" charset="0"/>
              <a:cs typeface="Times New Roman" pitchFamily="18" charset="0"/>
            </a:rPr>
            <a:t>,</a:t>
          </a:r>
          <a:br>
            <a:rPr lang="ru-RU" sz="800" dirty="0" smtClean="0">
              <a:latin typeface="Times New Roman" pitchFamily="18" charset="0"/>
              <a:cs typeface="Times New Roman" pitchFamily="18" charset="0"/>
            </a:rPr>
          </a:br>
          <a:r>
            <a:rPr lang="ru-RU" sz="800" dirty="0" smtClean="0">
              <a:latin typeface="Times New Roman" pitchFamily="18" charset="0"/>
              <a:cs typeface="Times New Roman" pitchFamily="18" charset="0"/>
            </a:rPr>
            <a:t>реклама</a:t>
          </a:r>
          <a:endParaRPr lang="ru-RU" sz="800" dirty="0"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0.18627</cdr:x>
      <cdr:y>0.80357</cdr:y>
    </cdr:from>
    <cdr:to>
      <cdr:x>0.30201</cdr:x>
      <cdr:y>0.93819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447800" y="3429000"/>
          <a:ext cx="899578" cy="5744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dirty="0">
              <a:latin typeface="Times New Roman" pitchFamily="18" charset="0"/>
              <a:cs typeface="Times New Roman" pitchFamily="18" charset="0"/>
            </a:rPr>
            <a:t>д</a:t>
          </a:r>
          <a:r>
            <a:rPr lang="ru-RU" sz="1100" dirty="0" smtClean="0">
              <a:latin typeface="Times New Roman" pitchFamily="18" charset="0"/>
              <a:cs typeface="Times New Roman" pitchFamily="18" charset="0"/>
            </a:rPr>
            <a:t>а, 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безусловно</a:t>
          </a:r>
          <a:endParaRPr lang="ru-RU" sz="1100" dirty="0" smtClean="0"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0.38235</cdr:x>
      <cdr:y>0.80357</cdr:y>
    </cdr:from>
    <cdr:to>
      <cdr:x>0.5275</cdr:x>
      <cdr:y>0.93819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2971800" y="3429000"/>
          <a:ext cx="1128178" cy="5744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Century Schoolbook"/>
            </a:defRPr>
          </a:lvl1pPr>
          <a:lvl2pPr marL="457200" indent="0">
            <a:defRPr sz="1100">
              <a:latin typeface="Century Schoolbook"/>
            </a:defRPr>
          </a:lvl2pPr>
          <a:lvl3pPr marL="914400" indent="0">
            <a:defRPr sz="1100">
              <a:latin typeface="Century Schoolbook"/>
            </a:defRPr>
          </a:lvl3pPr>
          <a:lvl4pPr marL="1371600" indent="0">
            <a:defRPr sz="1100">
              <a:latin typeface="Century Schoolbook"/>
            </a:defRPr>
          </a:lvl4pPr>
          <a:lvl5pPr marL="1828800" indent="0">
            <a:defRPr sz="1100">
              <a:latin typeface="Century Schoolbook"/>
            </a:defRPr>
          </a:lvl5pPr>
          <a:lvl6pPr marL="2286000" indent="0">
            <a:defRPr sz="1100">
              <a:latin typeface="Century Schoolbook"/>
            </a:defRPr>
          </a:lvl6pPr>
          <a:lvl7pPr marL="2743200" indent="0">
            <a:defRPr sz="1100">
              <a:latin typeface="Century Schoolbook"/>
            </a:defRPr>
          </a:lvl7pPr>
          <a:lvl8pPr marL="3200400" indent="0">
            <a:defRPr sz="1100">
              <a:latin typeface="Century Schoolbook"/>
            </a:defRPr>
          </a:lvl8pPr>
          <a:lvl9pPr marL="3657600" indent="0">
            <a:defRPr sz="1100">
              <a:latin typeface="Century Schoolbook"/>
            </a:defRPr>
          </a:lvl9pPr>
        </a:lstStyle>
        <a:p xmlns:a="http://schemas.openxmlformats.org/drawingml/2006/main">
          <a:pPr algn="ctr"/>
          <a:r>
            <a:rPr lang="ru-RU" dirty="0" smtClean="0"/>
            <a:t>д</a:t>
          </a:r>
          <a:r>
            <a:rPr lang="ru-RU" sz="1100" dirty="0" smtClean="0"/>
            <a:t>а, но при наличии</a:t>
          </a:r>
          <a:br>
            <a:rPr lang="ru-RU" sz="1100" dirty="0" smtClean="0"/>
          </a:br>
          <a:r>
            <a:rPr lang="ru-RU" sz="1100" dirty="0" smtClean="0"/>
            <a:t>определенных условий</a:t>
          </a:r>
          <a:endParaRPr lang="ru-RU" sz="1100" dirty="0"/>
        </a:p>
      </cdr:txBody>
    </cdr:sp>
  </cdr:relSizeAnchor>
  <cdr:relSizeAnchor xmlns:cdr="http://schemas.openxmlformats.org/drawingml/2006/chartDrawing">
    <cdr:from>
      <cdr:x>0.58824</cdr:x>
      <cdr:y>0.80357</cdr:y>
    </cdr:from>
    <cdr:to>
      <cdr:x>0.74606</cdr:x>
      <cdr:y>0.93819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4572000" y="3429000"/>
          <a:ext cx="1226640" cy="5744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Century Schoolbook"/>
            </a:defRPr>
          </a:lvl1pPr>
          <a:lvl2pPr marL="457200" indent="0">
            <a:defRPr sz="1100">
              <a:latin typeface="Century Schoolbook"/>
            </a:defRPr>
          </a:lvl2pPr>
          <a:lvl3pPr marL="914400" indent="0">
            <a:defRPr sz="1100">
              <a:latin typeface="Century Schoolbook"/>
            </a:defRPr>
          </a:lvl3pPr>
          <a:lvl4pPr marL="1371600" indent="0">
            <a:defRPr sz="1100">
              <a:latin typeface="Century Schoolbook"/>
            </a:defRPr>
          </a:lvl4pPr>
          <a:lvl5pPr marL="1828800" indent="0">
            <a:defRPr sz="1100">
              <a:latin typeface="Century Schoolbook"/>
            </a:defRPr>
          </a:lvl5pPr>
          <a:lvl6pPr marL="2286000" indent="0">
            <a:defRPr sz="1100">
              <a:latin typeface="Century Schoolbook"/>
            </a:defRPr>
          </a:lvl6pPr>
          <a:lvl7pPr marL="2743200" indent="0">
            <a:defRPr sz="1100">
              <a:latin typeface="Century Schoolbook"/>
            </a:defRPr>
          </a:lvl7pPr>
          <a:lvl8pPr marL="3200400" indent="0">
            <a:defRPr sz="1100">
              <a:latin typeface="Century Schoolbook"/>
            </a:defRPr>
          </a:lvl8pPr>
          <a:lvl9pPr marL="3657600" indent="0">
            <a:defRPr sz="1100">
              <a:latin typeface="Century Schoolbook"/>
            </a:defRPr>
          </a:lvl9pPr>
        </a:lstStyle>
        <a:p xmlns:a="http://schemas.openxmlformats.org/drawingml/2006/main">
          <a:pPr algn="ctr"/>
          <a:r>
            <a:rPr lang="ru-RU" dirty="0" smtClean="0">
              <a:latin typeface="Times New Roman" pitchFamily="18" charset="0"/>
              <a:cs typeface="Times New Roman" pitchFamily="18" charset="0"/>
            </a:rPr>
            <a:t>нет</a:t>
          </a:r>
          <a:endParaRPr lang="ru-RU" sz="1100" dirty="0"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4/28/2026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4/28/2026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4/28/2026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4/28/2026</a:t>
            </a:fld>
            <a:endParaRPr lang="en-US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EAF463A-BC7C-46EE-9F1E-7F377CCA4891}" type="datetimeFigureOut">
              <a:rPr lang="en-US" smtClean="0"/>
              <a:pPr/>
              <a:t>4/28/2026</a:t>
            </a:fld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4/28/2026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4/28/2026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4/28/2026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EAF463A-BC7C-46EE-9F1E-7F377CCA4891}" type="datetimeFigureOut">
              <a:rPr lang="en-US" smtClean="0"/>
              <a:pPr/>
              <a:t>4/28/2026</a:t>
            </a:fld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4/28/2026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EAF463A-BC7C-46EE-9F1E-7F377CCA4891}" type="datetimeFigureOut">
              <a:rPr lang="en-US" smtClean="0"/>
              <a:pPr/>
              <a:t>4/28/2026</a:t>
            </a:fld>
            <a:endParaRPr lang="en-US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4/28/2026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EAF463A-BC7C-46EE-9F1E-7F377CCA4891}" type="datetimeFigureOut">
              <a:rPr lang="en-US" smtClean="0"/>
              <a:pPr/>
              <a:t>4/28/2026</a:t>
            </a:fld>
            <a:endParaRPr lang="en-US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4/28/2026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4/28/2026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4/28/2026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4/28/2026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4/28/2026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4/28/2026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4/28/2026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4/28/2026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4/28/2026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4/28/2026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4/28/2026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81200" y="1600200"/>
            <a:ext cx="7010400" cy="2808762"/>
          </a:xfrm>
        </p:spPr>
        <p:txBody>
          <a:bodyPr>
            <a:noAutofit/>
          </a:bodyPr>
          <a:lstStyle/>
          <a:p>
            <a:r>
              <a:rPr lang="ru-RU" sz="4000" dirty="0" smtClean="0">
                <a:solidFill>
                  <a:schemeClr val="tx1"/>
                </a:solidFill>
                <a:latin typeface="Arial Black" pitchFamily="34" charset="0"/>
              </a:rPr>
              <a:t>РЕЗУЛЬТАТЫ АНКЕТИРОВАНИЯ РАБОТОДАТЕЛЕЙ ВЫПУСКНИКОВ БГУ</a:t>
            </a:r>
            <a:endParaRPr lang="ru-RU" sz="4000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400800" y="4343400"/>
            <a:ext cx="18473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152400"/>
            <a:ext cx="5486400" cy="914400"/>
          </a:xfrm>
        </p:spPr>
        <p:txBody>
          <a:bodyPr>
            <a:noAutofit/>
          </a:bodyPr>
          <a:lstStyle/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Наличие выпускников БГУ в организации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28600" y="1447800"/>
            <a:ext cx="8686800" cy="1219200"/>
          </a:xfrm>
        </p:spPr>
        <p:txBody>
          <a:bodyPr>
            <a:normAutofit fontScale="55000" lnSpcReduction="20000"/>
          </a:bodyPr>
          <a:lstStyle/>
          <a:p>
            <a:pPr algn="just"/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Трудоустраивались ли в представляемую Вами организацию за последние два года выпускники Бурятского государственного университета имени </a:t>
            </a:r>
            <a:r>
              <a:rPr lang="ru-RU" sz="4200" dirty="0" err="1" smtClean="0">
                <a:latin typeface="Times New Roman" pitchFamily="18" charset="0"/>
                <a:cs typeface="Times New Roman" pitchFamily="18" charset="0"/>
              </a:rPr>
              <a:t>Доржи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 Банзарова (БГУ)?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Содержимое 7"/>
          <p:cNvGraphicFramePr>
            <a:graphicFrameLocks/>
          </p:cNvGraphicFramePr>
          <p:nvPr/>
        </p:nvGraphicFramePr>
        <p:xfrm>
          <a:off x="762000" y="2590800"/>
          <a:ext cx="8001000" cy="381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52400"/>
            <a:ext cx="9372600" cy="1143000"/>
          </a:xfrm>
        </p:spPr>
        <p:txBody>
          <a:bodyPr>
            <a:normAutofit fontScale="90000"/>
          </a:bodyPr>
          <a:lstStyle/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Качество подготовки выпускников в БГУ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219200"/>
            <a:ext cx="8001000" cy="1066800"/>
          </a:xfrm>
        </p:spPr>
        <p:txBody>
          <a:bodyPr>
            <a:normAutofit fontScale="25000" lnSpcReduction="20000"/>
          </a:bodyPr>
          <a:lstStyle/>
          <a:p>
            <a:pPr algn="just"/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Выпускники БГУ в Вашей организации работают по той же специальности, что была получена ими по результатам окончания учебного заведения?</a:t>
            </a:r>
          </a:p>
          <a:p>
            <a:pPr>
              <a:buNone/>
            </a:pP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Содержимое 7"/>
          <p:cNvGraphicFramePr>
            <a:graphicFrameLocks/>
          </p:cNvGraphicFramePr>
          <p:nvPr/>
        </p:nvGraphicFramePr>
        <p:xfrm>
          <a:off x="685800" y="2514600"/>
          <a:ext cx="7848600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Общий уровень подготовки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219200"/>
            <a:ext cx="7772400" cy="1143000"/>
          </a:xfrm>
        </p:spPr>
        <p:txBody>
          <a:bodyPr>
            <a:normAutofit/>
          </a:bodyPr>
          <a:lstStyle/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Как бы Вы оценили общий уровень подготовки выпускников БГУ, работающих в Вашей компании, к профессиональной деятельности?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70248" y="3886200"/>
            <a:ext cx="3657600" cy="2286000"/>
          </a:xfrm>
        </p:spPr>
        <p:txBody>
          <a:bodyPr>
            <a:normAutofit/>
          </a:bodyPr>
          <a:lstStyle/>
          <a:p>
            <a:endParaRPr lang="ru-RU" dirty="0"/>
          </a:p>
        </p:txBody>
      </p:sp>
      <p:graphicFrame>
        <p:nvGraphicFramePr>
          <p:cNvPr id="6" name="Содержимое 7"/>
          <p:cNvGraphicFramePr>
            <a:graphicFrameLocks/>
          </p:cNvGraphicFramePr>
          <p:nvPr/>
        </p:nvGraphicFramePr>
        <p:xfrm>
          <a:off x="685800" y="2438400"/>
          <a:ext cx="7848600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34400" cy="1143000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Область деятельности организации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752600" y="1447800"/>
            <a:ext cx="6172200" cy="838200"/>
          </a:xfrm>
        </p:spPr>
        <p:txBody>
          <a:bodyPr>
            <a:no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Укажите область деятельности Вашей организации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70248" y="3886200"/>
            <a:ext cx="3657600" cy="2286000"/>
          </a:xfrm>
        </p:spPr>
        <p:txBody>
          <a:bodyPr>
            <a:normAutofit/>
          </a:bodyPr>
          <a:lstStyle/>
          <a:p>
            <a:endParaRPr lang="ru-RU" dirty="0"/>
          </a:p>
        </p:txBody>
      </p:sp>
      <p:graphicFrame>
        <p:nvGraphicFramePr>
          <p:cNvPr id="6" name="Содержимое 7"/>
          <p:cNvGraphicFramePr>
            <a:graphicFrameLocks/>
          </p:cNvGraphicFramePr>
          <p:nvPr/>
        </p:nvGraphicFramePr>
        <p:xfrm>
          <a:off x="685800" y="1981200"/>
          <a:ext cx="8001000" cy="472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8991600" cy="1143000"/>
          </a:xfrm>
        </p:spPr>
        <p:txBody>
          <a:bodyPr>
            <a:normAutofit fontScale="90000"/>
          </a:bodyPr>
          <a:lstStyle/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Будущее трудоустройство </a:t>
            </a:r>
            <a:br>
              <a:rPr lang="ru-RU" sz="4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выпускников БГУ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762000" y="1447800"/>
            <a:ext cx="7467600" cy="762000"/>
          </a:xfrm>
        </p:spPr>
        <p:txBody>
          <a:bodyPr>
            <a:no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Намерены ли Вы в настоящее время или в будущем принимать выпускников БГУ на работу в Вашу организацию?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70248" y="3886200"/>
            <a:ext cx="3657600" cy="2286000"/>
          </a:xfrm>
        </p:spPr>
        <p:txBody>
          <a:bodyPr>
            <a:normAutofit/>
          </a:bodyPr>
          <a:lstStyle/>
          <a:p>
            <a:endParaRPr lang="ru-RU" dirty="0"/>
          </a:p>
        </p:txBody>
      </p:sp>
      <p:graphicFrame>
        <p:nvGraphicFramePr>
          <p:cNvPr id="7" name="Содержимое 7"/>
          <p:cNvGraphicFramePr>
            <a:graphicFrameLocks/>
          </p:cNvGraphicFramePr>
          <p:nvPr/>
        </p:nvGraphicFramePr>
        <p:xfrm>
          <a:off x="533400" y="2286000"/>
          <a:ext cx="8077200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Эркер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302</TotalTime>
  <Words>195</Words>
  <Application>Microsoft Office PowerPoint</Application>
  <PresentationFormat>Экран (4:3)</PresentationFormat>
  <Paragraphs>59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6</vt:i4>
      </vt:variant>
    </vt:vector>
  </HeadingPairs>
  <TitlesOfParts>
    <vt:vector size="8" baseType="lpstr">
      <vt:lpstr>Тема Office</vt:lpstr>
      <vt:lpstr>Эркер</vt:lpstr>
      <vt:lpstr>РЕЗУЛЬТАТЫ АНКЕТИРОВАНИЯ РАБОТОДАТЕЛЕЙ ВЫПУСКНИКОВ БГУ</vt:lpstr>
      <vt:lpstr>Наличие выпускников БГУ в организации</vt:lpstr>
      <vt:lpstr>Качество подготовки выпускников в БГУ</vt:lpstr>
      <vt:lpstr>Общий уровень подготовки</vt:lpstr>
      <vt:lpstr>Область деятельности организации</vt:lpstr>
      <vt:lpstr>Будущее трудоустройство  выпускников БГУ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РЕЗУЛЬТАТЫ АНКЕТИРОВАНИЯ СТУДЕНТОВ БГУ</dc:title>
  <dc:creator>user</dc:creator>
  <cp:lastModifiedBy>user</cp:lastModifiedBy>
  <cp:revision>54</cp:revision>
  <dcterms:created xsi:type="dcterms:W3CDTF">2024-04-11T02:00:19Z</dcterms:created>
  <dcterms:modified xsi:type="dcterms:W3CDTF">2026-04-28T07:56:17Z</dcterms:modified>
</cp:coreProperties>
</file>