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0" r:id="rId2"/>
    <p:sldId id="315" r:id="rId3"/>
    <p:sldId id="272" r:id="rId4"/>
    <p:sldId id="273" r:id="rId5"/>
    <p:sldId id="316" r:id="rId6"/>
    <p:sldId id="306" r:id="rId7"/>
    <p:sldId id="258" r:id="rId8"/>
    <p:sldId id="307" r:id="rId9"/>
    <p:sldId id="302" r:id="rId10"/>
    <p:sldId id="268" r:id="rId11"/>
    <p:sldId id="303" r:id="rId12"/>
    <p:sldId id="317" r:id="rId13"/>
    <p:sldId id="319" r:id="rId14"/>
    <p:sldId id="296" r:id="rId15"/>
    <p:sldId id="320" r:id="rId16"/>
  </p:sldIdLst>
  <p:sldSz cx="12192000" cy="6858000"/>
  <p:notesSz cx="6797675" cy="9929813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Stem Medium" panose="020B0603020203020204" charset="-52"/>
      <p:regular r:id="rId25"/>
      <p:italic r:id="rId26"/>
    </p:embeddedFont>
    <p:embeddedFont>
      <p:font typeface="Arial Unicode MS" panose="020B0604020202020204" pitchFamily="34" charset="-128"/>
      <p:regular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06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49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A5A"/>
    <a:srgbClr val="00BBEE"/>
    <a:srgbClr val="747777"/>
    <a:srgbClr val="23CCF3"/>
    <a:srgbClr val="053F84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B033BD-9437-478E-8E23-68237D51EA94}" v="7" dt="2022-10-04T17:52:43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2" autoAdjust="0"/>
    <p:restoredTop sz="94332" autoAdjust="0"/>
  </p:normalViewPr>
  <p:slideViewPr>
    <p:cSldViewPr snapToGrid="0" snapToObjects="1">
      <p:cViewPr varScale="1">
        <p:scale>
          <a:sx n="106" d="100"/>
          <a:sy n="106" d="100"/>
        </p:scale>
        <p:origin x="78" y="114"/>
      </p:cViewPr>
      <p:guideLst>
        <p:guide orient="horz" pos="2506"/>
        <p:guide pos="438"/>
        <p:guide pos="49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86"/>
    </p:cViewPr>
  </p:sorterViewPr>
  <p:notesViewPr>
    <p:cSldViewPr snapToGrid="0" snapToObjects="1">
      <p:cViewPr varScale="1">
        <p:scale>
          <a:sx n="62" d="100"/>
          <a:sy n="62" d="100"/>
        </p:scale>
        <p:origin x="21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yla Galiullina" userId="b733424d7f12bbc3" providerId="LiveId" clId="{99B033BD-9437-478E-8E23-68237D51EA94}"/>
    <pc:docChg chg="undo custSel modSld sldOrd">
      <pc:chgData name="Leyla Galiullina" userId="b733424d7f12bbc3" providerId="LiveId" clId="{99B033BD-9437-478E-8E23-68237D51EA94}" dt="2022-10-04T17:55:13.611" v="814" actId="207"/>
      <pc:docMkLst>
        <pc:docMk/>
      </pc:docMkLst>
      <pc:sldChg chg="modSp mod ord">
        <pc:chgData name="Leyla Galiullina" userId="b733424d7f12bbc3" providerId="LiveId" clId="{99B033BD-9437-478E-8E23-68237D51EA94}" dt="2022-10-04T17:30:09.149" v="20" actId="20577"/>
        <pc:sldMkLst>
          <pc:docMk/>
          <pc:sldMk cId="2846317654" sldId="308"/>
        </pc:sldMkLst>
        <pc:spChg chg="mod">
          <ac:chgData name="Leyla Galiullina" userId="b733424d7f12bbc3" providerId="LiveId" clId="{99B033BD-9437-478E-8E23-68237D51EA94}" dt="2022-10-04T17:30:09.149" v="20" actId="20577"/>
          <ac:spMkLst>
            <pc:docMk/>
            <pc:sldMk cId="2846317654" sldId="308"/>
            <ac:spMk id="17" creationId="{49473247-F90E-0E40-A7B4-03F225A5BDF7}"/>
          </ac:spMkLst>
        </pc:spChg>
      </pc:sldChg>
      <pc:sldChg chg="addSp delSp modSp mod">
        <pc:chgData name="Leyla Galiullina" userId="b733424d7f12bbc3" providerId="LiveId" clId="{99B033BD-9437-478E-8E23-68237D51EA94}" dt="2022-10-04T17:48:21.315" v="668" actId="20577"/>
        <pc:sldMkLst>
          <pc:docMk/>
          <pc:sldMk cId="4272505050" sldId="309"/>
        </pc:sldMkLst>
        <pc:spChg chg="mod">
          <ac:chgData name="Leyla Galiullina" userId="b733424d7f12bbc3" providerId="LiveId" clId="{99B033BD-9437-478E-8E23-68237D51EA94}" dt="2022-10-04T17:38:46.801" v="330" actId="14100"/>
          <ac:spMkLst>
            <pc:docMk/>
            <pc:sldMk cId="4272505050" sldId="309"/>
            <ac:spMk id="4" creationId="{A2E3C408-34B9-474D-B551-FA4E73B00C8F}"/>
          </ac:spMkLst>
        </pc:spChg>
        <pc:spChg chg="mod">
          <ac:chgData name="Leyla Galiullina" userId="b733424d7f12bbc3" providerId="LiveId" clId="{99B033BD-9437-478E-8E23-68237D51EA94}" dt="2022-10-04T17:42:52.512" v="492" actId="207"/>
          <ac:spMkLst>
            <pc:docMk/>
            <pc:sldMk cId="4272505050" sldId="309"/>
            <ac:spMk id="6" creationId="{BE453862-3650-4B99-B828-4D9C88B4CE1A}"/>
          </ac:spMkLst>
        </pc:spChg>
        <pc:spChg chg="mod">
          <ac:chgData name="Leyla Galiullina" userId="b733424d7f12bbc3" providerId="LiveId" clId="{99B033BD-9437-478E-8E23-68237D51EA94}" dt="2022-10-04T17:45:40.834" v="537" actId="14100"/>
          <ac:spMkLst>
            <pc:docMk/>
            <pc:sldMk cId="4272505050" sldId="309"/>
            <ac:spMk id="7" creationId="{1C562E48-D6FD-4D03-BF93-33058088DAC1}"/>
          </ac:spMkLst>
        </pc:spChg>
        <pc:spChg chg="mod">
          <ac:chgData name="Leyla Galiullina" userId="b733424d7f12bbc3" providerId="LiveId" clId="{99B033BD-9437-478E-8E23-68237D51EA94}" dt="2022-10-04T17:44:54.868" v="527" actId="1036"/>
          <ac:spMkLst>
            <pc:docMk/>
            <pc:sldMk cId="4272505050" sldId="309"/>
            <ac:spMk id="9" creationId="{43712245-18D6-4955-A71B-B42BB910F7F4}"/>
          </ac:spMkLst>
        </pc:spChg>
        <pc:spChg chg="mod">
          <ac:chgData name="Leyla Galiullina" userId="b733424d7f12bbc3" providerId="LiveId" clId="{99B033BD-9437-478E-8E23-68237D51EA94}" dt="2022-10-04T17:47:03.762" v="563" actId="1037"/>
          <ac:spMkLst>
            <pc:docMk/>
            <pc:sldMk cId="4272505050" sldId="309"/>
            <ac:spMk id="13" creationId="{4686080C-3910-429C-A5C5-A6A732685144}"/>
          </ac:spMkLst>
        </pc:spChg>
        <pc:spChg chg="mod">
          <ac:chgData name="Leyla Galiullina" userId="b733424d7f12bbc3" providerId="LiveId" clId="{99B033BD-9437-478E-8E23-68237D51EA94}" dt="2022-10-04T17:31:22.337" v="42" actId="14100"/>
          <ac:spMkLst>
            <pc:docMk/>
            <pc:sldMk cId="4272505050" sldId="309"/>
            <ac:spMk id="17" creationId="{49473247-F90E-0E40-A7B4-03F225A5BDF7}"/>
          </ac:spMkLst>
        </pc:spChg>
        <pc:spChg chg="mod">
          <ac:chgData name="Leyla Galiullina" userId="b733424d7f12bbc3" providerId="LiveId" clId="{99B033BD-9437-478E-8E23-68237D51EA94}" dt="2022-10-04T17:31:33.450" v="66" actId="14100"/>
          <ac:spMkLst>
            <pc:docMk/>
            <pc:sldMk cId="4272505050" sldId="309"/>
            <ac:spMk id="22" creationId="{5F10F52B-9A81-43F4-B5AB-ABECBF430153}"/>
          </ac:spMkLst>
        </pc:spChg>
        <pc:spChg chg="add del mod">
          <ac:chgData name="Leyla Galiullina" userId="b733424d7f12bbc3" providerId="LiveId" clId="{99B033BD-9437-478E-8E23-68237D51EA94}" dt="2022-10-04T17:42:48.363" v="491" actId="207"/>
          <ac:spMkLst>
            <pc:docMk/>
            <pc:sldMk cId="4272505050" sldId="309"/>
            <ac:spMk id="24" creationId="{01ED7356-18B4-4455-A91C-4C92EBC0A7BF}"/>
          </ac:spMkLst>
        </pc:spChg>
        <pc:spChg chg="del">
          <ac:chgData name="Leyla Galiullina" userId="b733424d7f12bbc3" providerId="LiveId" clId="{99B033BD-9437-478E-8E23-68237D51EA94}" dt="2022-10-04T17:44:36.135" v="522" actId="478"/>
          <ac:spMkLst>
            <pc:docMk/>
            <pc:sldMk cId="4272505050" sldId="309"/>
            <ac:spMk id="26" creationId="{BC0BF13C-83E6-A241-A35A-9BA44F307297}"/>
          </ac:spMkLst>
        </pc:spChg>
        <pc:spChg chg="mod">
          <ac:chgData name="Leyla Galiullina" userId="b733424d7f12bbc3" providerId="LiveId" clId="{99B033BD-9437-478E-8E23-68237D51EA94}" dt="2022-10-04T17:42:24.423" v="488" actId="14100"/>
          <ac:spMkLst>
            <pc:docMk/>
            <pc:sldMk cId="4272505050" sldId="309"/>
            <ac:spMk id="27" creationId="{42DF61E1-FA3A-445A-B0C6-27544A51CBFA}"/>
          </ac:spMkLst>
        </pc:spChg>
        <pc:spChg chg="del">
          <ac:chgData name="Leyla Galiullina" userId="b733424d7f12bbc3" providerId="LiveId" clId="{99B033BD-9437-478E-8E23-68237D51EA94}" dt="2022-10-04T17:46:18.146" v="554" actId="478"/>
          <ac:spMkLst>
            <pc:docMk/>
            <pc:sldMk cId="4272505050" sldId="309"/>
            <ac:spMk id="29" creationId="{9ACFFDAA-D788-B240-8544-AB48048ADE5B}"/>
          </ac:spMkLst>
        </pc:spChg>
        <pc:spChg chg="mod">
          <ac:chgData name="Leyla Galiullina" userId="b733424d7f12bbc3" providerId="LiveId" clId="{99B033BD-9437-478E-8E23-68237D51EA94}" dt="2022-10-04T17:44:30.756" v="521" actId="20577"/>
          <ac:spMkLst>
            <pc:docMk/>
            <pc:sldMk cId="4272505050" sldId="309"/>
            <ac:spMk id="35" creationId="{1CC8A058-6D4D-4066-A0EA-66DD3B5ED731}"/>
          </ac:spMkLst>
        </pc:spChg>
        <pc:spChg chg="mod">
          <ac:chgData name="Leyla Galiullina" userId="b733424d7f12bbc3" providerId="LiveId" clId="{99B033BD-9437-478E-8E23-68237D51EA94}" dt="2022-10-04T17:46:53.719" v="559" actId="14100"/>
          <ac:spMkLst>
            <pc:docMk/>
            <pc:sldMk cId="4272505050" sldId="309"/>
            <ac:spMk id="37" creationId="{AE099295-76B7-4BF3-9604-50523849FCCE}"/>
          </ac:spMkLst>
        </pc:spChg>
        <pc:spChg chg="mod">
          <ac:chgData name="Leyla Galiullina" userId="b733424d7f12bbc3" providerId="LiveId" clId="{99B033BD-9437-478E-8E23-68237D51EA94}" dt="2022-10-04T17:48:21.315" v="668" actId="20577"/>
          <ac:spMkLst>
            <pc:docMk/>
            <pc:sldMk cId="4272505050" sldId="309"/>
            <ac:spMk id="38" creationId="{23FF81CD-46F7-4B3F-A844-F95665C11EF0}"/>
          </ac:spMkLst>
        </pc:spChg>
        <pc:grpChg chg="mod">
          <ac:chgData name="Leyla Galiullina" userId="b733424d7f12bbc3" providerId="LiveId" clId="{99B033BD-9437-478E-8E23-68237D51EA94}" dt="2022-10-04T17:46:27.773" v="556" actId="1076"/>
          <ac:grpSpMkLst>
            <pc:docMk/>
            <pc:sldMk cId="4272505050" sldId="309"/>
            <ac:grpSpMk id="39" creationId="{3FCF76D8-E387-47BB-9BAC-9449A29980CD}"/>
          </ac:grpSpMkLst>
        </pc:grpChg>
        <pc:picChg chg="mod">
          <ac:chgData name="Leyla Galiullina" userId="b733424d7f12bbc3" providerId="LiveId" clId="{99B033BD-9437-478E-8E23-68237D51EA94}" dt="2022-10-04T17:46:45.231" v="558" actId="1076"/>
          <ac:picMkLst>
            <pc:docMk/>
            <pc:sldMk cId="4272505050" sldId="309"/>
            <ac:picMk id="41" creationId="{7FDA2197-5356-4E43-872B-92DBD47C81E2}"/>
          </ac:picMkLst>
        </pc:picChg>
        <pc:picChg chg="mod">
          <ac:chgData name="Leyla Galiullina" userId="b733424d7f12bbc3" providerId="LiveId" clId="{99B033BD-9437-478E-8E23-68237D51EA94}" dt="2022-10-04T17:46:36.432" v="557" actId="1076"/>
          <ac:picMkLst>
            <pc:docMk/>
            <pc:sldMk cId="4272505050" sldId="309"/>
            <ac:picMk id="46" creationId="{F52BF13D-54EC-4447-9E50-98343C1E8AB7}"/>
          </ac:picMkLst>
        </pc:picChg>
      </pc:sldChg>
      <pc:sldChg chg="modSp mod">
        <pc:chgData name="Leyla Galiullina" userId="b733424d7f12bbc3" providerId="LiveId" clId="{99B033BD-9437-478E-8E23-68237D51EA94}" dt="2022-10-04T17:55:13.611" v="814" actId="207"/>
        <pc:sldMkLst>
          <pc:docMk/>
          <pc:sldMk cId="1100915655" sldId="311"/>
        </pc:sldMkLst>
        <pc:spChg chg="mod">
          <ac:chgData name="Leyla Galiullina" userId="b733424d7f12bbc3" providerId="LiveId" clId="{99B033BD-9437-478E-8E23-68237D51EA94}" dt="2022-10-04T17:48:54.600" v="670" actId="14100"/>
          <ac:spMkLst>
            <pc:docMk/>
            <pc:sldMk cId="1100915655" sldId="311"/>
            <ac:spMk id="17" creationId="{49473247-F90E-0E40-A7B4-03F225A5BDF7}"/>
          </ac:spMkLst>
        </pc:spChg>
        <pc:spChg chg="mod">
          <ac:chgData name="Leyla Galiullina" userId="b733424d7f12bbc3" providerId="LiveId" clId="{99B033BD-9437-478E-8E23-68237D51EA94}" dt="2022-10-04T17:54:09.007" v="803" actId="207"/>
          <ac:spMkLst>
            <pc:docMk/>
            <pc:sldMk cId="1100915655" sldId="311"/>
            <ac:spMk id="24" creationId="{3BAE7854-FDB4-4AAF-9ADC-F31A6D0C2994}"/>
          </ac:spMkLst>
        </pc:spChg>
        <pc:spChg chg="mod">
          <ac:chgData name="Leyla Galiullina" userId="b733424d7f12bbc3" providerId="LiveId" clId="{99B033BD-9437-478E-8E23-68237D51EA94}" dt="2022-10-04T17:55:13.611" v="814" actId="207"/>
          <ac:spMkLst>
            <pc:docMk/>
            <pc:sldMk cId="1100915655" sldId="311"/>
            <ac:spMk id="27" creationId="{BF6095CC-DA6C-41B6-99CB-ABAF44FFDF71}"/>
          </ac:spMkLst>
        </pc:spChg>
        <pc:spChg chg="mod">
          <ac:chgData name="Leyla Galiullina" userId="b733424d7f12bbc3" providerId="LiveId" clId="{99B033BD-9437-478E-8E23-68237D51EA94}" dt="2022-10-04T17:54:31.645" v="808" actId="207"/>
          <ac:spMkLst>
            <pc:docMk/>
            <pc:sldMk cId="1100915655" sldId="311"/>
            <ac:spMk id="35" creationId="{55C8228F-3E24-496A-8533-5A4354658CF0}"/>
          </ac:spMkLst>
        </pc:spChg>
        <pc:spChg chg="mod">
          <ac:chgData name="Leyla Galiullina" userId="b733424d7f12bbc3" providerId="LiveId" clId="{99B033BD-9437-478E-8E23-68237D51EA94}" dt="2022-10-04T17:54:43.788" v="809" actId="207"/>
          <ac:spMkLst>
            <pc:docMk/>
            <pc:sldMk cId="1100915655" sldId="311"/>
            <ac:spMk id="36" creationId="{1CA34695-8BAA-4B73-9D8F-22447ECC7649}"/>
          </ac:spMkLst>
        </pc:spChg>
        <pc:spChg chg="mod">
          <ac:chgData name="Leyla Galiullina" userId="b733424d7f12bbc3" providerId="LiveId" clId="{99B033BD-9437-478E-8E23-68237D51EA94}" dt="2022-10-04T17:54:54.180" v="810" actId="207"/>
          <ac:spMkLst>
            <pc:docMk/>
            <pc:sldMk cId="1100915655" sldId="311"/>
            <ac:spMk id="38" creationId="{11003390-F596-42ED-AE16-14FAF8C7860C}"/>
          </ac:spMkLst>
        </pc:spChg>
        <pc:spChg chg="mod">
          <ac:chgData name="Leyla Galiullina" userId="b733424d7f12bbc3" providerId="LiveId" clId="{99B033BD-9437-478E-8E23-68237D51EA94}" dt="2022-10-04T17:54:59.332" v="811" actId="207"/>
          <ac:spMkLst>
            <pc:docMk/>
            <pc:sldMk cId="1100915655" sldId="311"/>
            <ac:spMk id="39" creationId="{03722A62-6DE3-4F77-A3F0-FE9C017BA2ED}"/>
          </ac:spMkLst>
        </pc:spChg>
        <pc:spChg chg="mod">
          <ac:chgData name="Leyla Galiullina" userId="b733424d7f12bbc3" providerId="LiveId" clId="{99B033BD-9437-478E-8E23-68237D51EA94}" dt="2022-10-04T17:54:15.785" v="805" actId="207"/>
          <ac:spMkLst>
            <pc:docMk/>
            <pc:sldMk cId="1100915655" sldId="311"/>
            <ac:spMk id="41" creationId="{C4FA5F50-5FB9-40D4-BD47-F84334F96C5D}"/>
          </ac:spMkLst>
        </pc:spChg>
        <pc:spChg chg="mod">
          <ac:chgData name="Leyla Galiullina" userId="b733424d7f12bbc3" providerId="LiveId" clId="{99B033BD-9437-478E-8E23-68237D51EA94}" dt="2022-10-04T17:55:05.568" v="812" actId="207"/>
          <ac:spMkLst>
            <pc:docMk/>
            <pc:sldMk cId="1100915655" sldId="311"/>
            <ac:spMk id="42" creationId="{6DF0A35A-F42E-4672-97FF-F6043004E8FD}"/>
          </ac:spMkLst>
        </pc:spChg>
        <pc:spChg chg="mod">
          <ac:chgData name="Leyla Galiullina" userId="b733424d7f12bbc3" providerId="LiveId" clId="{99B033BD-9437-478E-8E23-68237D51EA94}" dt="2022-10-04T17:54:13.502" v="804" actId="207"/>
          <ac:spMkLst>
            <pc:docMk/>
            <pc:sldMk cId="1100915655" sldId="311"/>
            <ac:spMk id="44" creationId="{5BE35D31-C308-439F-B153-0ABD1EC4BBCB}"/>
          </ac:spMkLst>
        </pc:spChg>
        <pc:spChg chg="mod">
          <ac:chgData name="Leyla Galiullina" userId="b733424d7f12bbc3" providerId="LiveId" clId="{99B033BD-9437-478E-8E23-68237D51EA94}" dt="2022-10-04T17:55:09.623" v="813" actId="207"/>
          <ac:spMkLst>
            <pc:docMk/>
            <pc:sldMk cId="1100915655" sldId="311"/>
            <ac:spMk id="45" creationId="{9EE13ECC-1EB9-4ED8-8AB3-E0E4D4329B03}"/>
          </ac:spMkLst>
        </pc:spChg>
        <pc:grpChg chg="mod">
          <ac:chgData name="Leyla Galiullina" userId="b733424d7f12bbc3" providerId="LiveId" clId="{99B033BD-9437-478E-8E23-68237D51EA94}" dt="2022-10-04T17:54:05.128" v="802" actId="207"/>
          <ac:grpSpMkLst>
            <pc:docMk/>
            <pc:sldMk cId="1100915655" sldId="311"/>
            <ac:grpSpMk id="22" creationId="{27213AA7-515B-46DB-BB24-5E44D663ADE7}"/>
          </ac:grpSpMkLst>
        </pc:grpChg>
        <pc:grpChg chg="mod">
          <ac:chgData name="Leyla Galiullina" userId="b733424d7f12bbc3" providerId="LiveId" clId="{99B033BD-9437-478E-8E23-68237D51EA94}" dt="2022-10-04T17:54:31.645" v="808" actId="207"/>
          <ac:grpSpMkLst>
            <pc:docMk/>
            <pc:sldMk cId="1100915655" sldId="311"/>
            <ac:grpSpMk id="34" creationId="{6FFABAF0-C565-496E-9937-63E6D5A9E864}"/>
          </ac:grpSpMkLst>
        </pc:grpChg>
        <pc:grpChg chg="mod">
          <ac:chgData name="Leyla Galiullina" userId="b733424d7f12bbc3" providerId="LiveId" clId="{99B033BD-9437-478E-8E23-68237D51EA94}" dt="2022-10-04T17:54:54.180" v="810" actId="207"/>
          <ac:grpSpMkLst>
            <pc:docMk/>
            <pc:sldMk cId="1100915655" sldId="311"/>
            <ac:grpSpMk id="37" creationId="{13ACDCE6-0DB6-418C-88A0-014E1D447223}"/>
          </ac:grpSpMkLst>
        </pc:grpChg>
        <pc:grpChg chg="mod">
          <ac:chgData name="Leyla Galiullina" userId="b733424d7f12bbc3" providerId="LiveId" clId="{99B033BD-9437-478E-8E23-68237D51EA94}" dt="2022-10-04T17:54:15.785" v="805" actId="207"/>
          <ac:grpSpMkLst>
            <pc:docMk/>
            <pc:sldMk cId="1100915655" sldId="311"/>
            <ac:grpSpMk id="40" creationId="{E59D5716-AF3F-4744-9D1C-8B0B21A6F57B}"/>
          </ac:grpSpMkLst>
        </pc:grpChg>
        <pc:grpChg chg="mod">
          <ac:chgData name="Leyla Galiullina" userId="b733424d7f12bbc3" providerId="LiveId" clId="{99B033BD-9437-478E-8E23-68237D51EA94}" dt="2022-10-04T17:54:13.502" v="804" actId="207"/>
          <ac:grpSpMkLst>
            <pc:docMk/>
            <pc:sldMk cId="1100915655" sldId="311"/>
            <ac:grpSpMk id="43" creationId="{5D4C1610-5DE5-4960-8FC1-43B70FE5CA5B}"/>
          </ac:grpSpMkLst>
        </pc:grpChg>
        <pc:picChg chg="mod">
          <ac:chgData name="Leyla Galiullina" userId="b733424d7f12bbc3" providerId="LiveId" clId="{99B033BD-9437-478E-8E23-68237D51EA94}" dt="2022-10-04T17:49:11.740" v="671"/>
          <ac:picMkLst>
            <pc:docMk/>
            <pc:sldMk cId="1100915655" sldId="311"/>
            <ac:picMk id="1030" creationId="{BC9B6616-1949-432D-8349-95A2C66B1E53}"/>
          </ac:picMkLst>
        </pc:picChg>
        <pc:picChg chg="mod">
          <ac:chgData name="Leyla Galiullina" userId="b733424d7f12bbc3" providerId="LiveId" clId="{99B033BD-9437-478E-8E23-68237D51EA94}" dt="2022-10-04T17:52:43.375" v="781" actId="1076"/>
          <ac:picMkLst>
            <pc:docMk/>
            <pc:sldMk cId="1100915655" sldId="311"/>
            <ac:picMk id="1032" creationId="{06810FF2-59DE-48E5-B1AD-FBA36C66721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A3117F-5391-5243-BD10-FCF730F0DEF7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05586F-3EA4-6B4C-A819-6E48FD2682B9}">
      <dgm:prSet phldrT="[Текст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ru-RU" dirty="0"/>
            <a:t>Регистрация</a:t>
          </a:r>
        </a:p>
      </dgm:t>
    </dgm:pt>
    <dgm:pt modelId="{9C901E39-753D-A445-931F-CA65EA89EC75}" type="parTrans" cxnId="{4CA5EA67-8A82-D24F-8EA0-BEA001697B3A}">
      <dgm:prSet/>
      <dgm:spPr/>
      <dgm:t>
        <a:bodyPr/>
        <a:lstStyle/>
        <a:p>
          <a:endParaRPr lang="ru-RU"/>
        </a:p>
      </dgm:t>
    </dgm:pt>
    <dgm:pt modelId="{816AAE05-0871-8D45-B7CB-4F81D851D527}" type="sibTrans" cxnId="{4CA5EA67-8A82-D24F-8EA0-BEA001697B3A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FF536315-EE13-3545-8B25-1E43DEC2784F}">
      <dgm:prSet phldrT="[Текст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ru-RU" dirty="0"/>
            <a:t>Анкета</a:t>
          </a:r>
        </a:p>
      </dgm:t>
    </dgm:pt>
    <dgm:pt modelId="{CE9B488D-3CFA-924D-B0A5-224E70001C3D}" type="parTrans" cxnId="{F11A6290-1C46-194E-A290-EB496A62E4DE}">
      <dgm:prSet/>
      <dgm:spPr/>
      <dgm:t>
        <a:bodyPr/>
        <a:lstStyle/>
        <a:p>
          <a:endParaRPr lang="ru-RU"/>
        </a:p>
      </dgm:t>
    </dgm:pt>
    <dgm:pt modelId="{47F0D2C0-BEC2-2242-81CF-F416169A5C8D}" type="sibTrans" cxnId="{F11A6290-1C46-194E-A290-EB496A62E4DE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82F85FA0-C3B4-2543-8F7A-F4BECDE50AC0}">
      <dgm:prSet phldrT="[Текст]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ru-RU" dirty="0" smtClean="0"/>
            <a:t>Тестирование</a:t>
          </a:r>
          <a:endParaRPr lang="ru-RU" dirty="0"/>
        </a:p>
      </dgm:t>
    </dgm:pt>
    <dgm:pt modelId="{B87E71C2-1E9D-394D-AD76-5D240BF96BB1}" type="parTrans" cxnId="{B35A1404-D4CF-E944-857A-98CF5A443DE9}">
      <dgm:prSet/>
      <dgm:spPr/>
      <dgm:t>
        <a:bodyPr/>
        <a:lstStyle/>
        <a:p>
          <a:endParaRPr lang="ru-RU"/>
        </a:p>
      </dgm:t>
    </dgm:pt>
    <dgm:pt modelId="{B398DA64-8763-044E-8122-7BAE3325A20E}" type="sibTrans" cxnId="{B35A1404-D4CF-E944-857A-98CF5A443DE9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19AD6799-AA60-E043-B6A3-244151566855}">
      <dgm:prSet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ru-RU" dirty="0"/>
            <a:t>Видеоинтервью</a:t>
          </a:r>
        </a:p>
      </dgm:t>
    </dgm:pt>
    <dgm:pt modelId="{3D60FC20-4569-814D-A3F8-7DA9F9349955}" type="parTrans" cxnId="{88708D23-031E-D749-B992-9918C076A15B}">
      <dgm:prSet/>
      <dgm:spPr/>
      <dgm:t>
        <a:bodyPr/>
        <a:lstStyle/>
        <a:p>
          <a:endParaRPr lang="ru-RU"/>
        </a:p>
      </dgm:t>
    </dgm:pt>
    <dgm:pt modelId="{719EB856-CD27-5F45-9FFE-0C6E2542DCDF}" type="sibTrans" cxnId="{88708D23-031E-D749-B992-9918C076A15B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22746C44-9D85-894E-A82B-A0D65E2886DC}">
      <dgm:prSet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ru-RU" dirty="0"/>
            <a:t>Собеседование</a:t>
          </a:r>
        </a:p>
      </dgm:t>
    </dgm:pt>
    <dgm:pt modelId="{827B79D7-FB00-8649-8E7A-8DFEEA5BB666}" type="parTrans" cxnId="{830E973B-43CF-324B-8A22-FADF7C37FB59}">
      <dgm:prSet/>
      <dgm:spPr/>
      <dgm:t>
        <a:bodyPr/>
        <a:lstStyle/>
        <a:p>
          <a:endParaRPr lang="ru-RU"/>
        </a:p>
      </dgm:t>
    </dgm:pt>
    <dgm:pt modelId="{2636E1B6-B4DD-B94F-A533-650F7ECC1793}" type="sibTrans" cxnId="{830E973B-43CF-324B-8A22-FADF7C37FB59}">
      <dgm:prSet/>
      <dgm:spPr/>
      <dgm:t>
        <a:bodyPr/>
        <a:lstStyle/>
        <a:p>
          <a:endParaRPr lang="ru-RU"/>
        </a:p>
      </dgm:t>
    </dgm:pt>
    <dgm:pt modelId="{31F97042-9690-4A49-AAD4-1454D9C39F43}" type="pres">
      <dgm:prSet presAssocID="{4CA3117F-5391-5243-BD10-FCF730F0DEF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CDBEFF-698C-134F-8D8B-B1313E8F1C8A}" type="pres">
      <dgm:prSet presAssocID="{4CA3117F-5391-5243-BD10-FCF730F0DEF7}" presName="arrow" presStyleLbl="bgShp" presStyleIdx="0" presStyleCnt="1" custScaleX="94638"/>
      <dgm:spPr>
        <a:solidFill>
          <a:schemeClr val="accent3">
            <a:lumMod val="20000"/>
            <a:lumOff val="80000"/>
          </a:schemeClr>
        </a:solidFill>
      </dgm:spPr>
    </dgm:pt>
    <dgm:pt modelId="{1942D46B-F836-A645-8700-F63F8A60AB90}" type="pres">
      <dgm:prSet presAssocID="{4CA3117F-5391-5243-BD10-FCF730F0DEF7}" presName="linearProcess" presStyleCnt="0"/>
      <dgm:spPr/>
    </dgm:pt>
    <dgm:pt modelId="{8F9B9539-8FC9-E14C-9777-ACD6EBDC3710}" type="pres">
      <dgm:prSet presAssocID="{C405586F-3EA4-6B4C-A819-6E48FD2682B9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E59663-D8D2-7148-95FA-E77D5E59DBE7}" type="pres">
      <dgm:prSet presAssocID="{816AAE05-0871-8D45-B7CB-4F81D851D527}" presName="sibTrans" presStyleCnt="0"/>
      <dgm:spPr/>
    </dgm:pt>
    <dgm:pt modelId="{F6F9419C-0D7B-9140-A227-E9C5C8036F26}" type="pres">
      <dgm:prSet presAssocID="{FF536315-EE13-3545-8B25-1E43DEC2784F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970F8-551A-6141-9E9D-258F3533BFD3}" type="pres">
      <dgm:prSet presAssocID="{47F0D2C0-BEC2-2242-81CF-F416169A5C8D}" presName="sibTrans" presStyleCnt="0"/>
      <dgm:spPr/>
    </dgm:pt>
    <dgm:pt modelId="{A5165922-8035-2A49-9780-17CF154B8023}" type="pres">
      <dgm:prSet presAssocID="{82F85FA0-C3B4-2543-8F7A-F4BECDE50AC0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419CCC-0D8A-DE42-9A83-1BB758CB22F6}" type="pres">
      <dgm:prSet presAssocID="{B398DA64-8763-044E-8122-7BAE3325A20E}" presName="sibTrans" presStyleCnt="0"/>
      <dgm:spPr/>
    </dgm:pt>
    <dgm:pt modelId="{5B2E65B4-BD5B-7E48-9232-FAF9E6427F2D}" type="pres">
      <dgm:prSet presAssocID="{19AD6799-AA60-E043-B6A3-244151566855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836F8-3957-5848-BB51-7EEE76FE23EB}" type="pres">
      <dgm:prSet presAssocID="{719EB856-CD27-5F45-9FFE-0C6E2542DCDF}" presName="sibTrans" presStyleCnt="0"/>
      <dgm:spPr/>
    </dgm:pt>
    <dgm:pt modelId="{3071E1AA-2EA8-C040-BC22-DE3FC7FCCB05}" type="pres">
      <dgm:prSet presAssocID="{22746C44-9D85-894E-A82B-A0D65E2886DC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DFA3DF-8478-E647-8949-0B931CE09FF4}" type="presOf" srcId="{22746C44-9D85-894E-A82B-A0D65E2886DC}" destId="{3071E1AA-2EA8-C040-BC22-DE3FC7FCCB05}" srcOrd="0" destOrd="0" presId="urn:microsoft.com/office/officeart/2005/8/layout/hProcess9"/>
    <dgm:cxn modelId="{23777443-E0BC-3C48-9B0D-E61B0C43F4B2}" type="presOf" srcId="{82F85FA0-C3B4-2543-8F7A-F4BECDE50AC0}" destId="{A5165922-8035-2A49-9780-17CF154B8023}" srcOrd="0" destOrd="0" presId="urn:microsoft.com/office/officeart/2005/8/layout/hProcess9"/>
    <dgm:cxn modelId="{AB74E467-218E-DF43-88B5-7D0532209A52}" type="presOf" srcId="{C405586F-3EA4-6B4C-A819-6E48FD2682B9}" destId="{8F9B9539-8FC9-E14C-9777-ACD6EBDC3710}" srcOrd="0" destOrd="0" presId="urn:microsoft.com/office/officeart/2005/8/layout/hProcess9"/>
    <dgm:cxn modelId="{88708D23-031E-D749-B992-9918C076A15B}" srcId="{4CA3117F-5391-5243-BD10-FCF730F0DEF7}" destId="{19AD6799-AA60-E043-B6A3-244151566855}" srcOrd="3" destOrd="0" parTransId="{3D60FC20-4569-814D-A3F8-7DA9F9349955}" sibTransId="{719EB856-CD27-5F45-9FFE-0C6E2542DCDF}"/>
    <dgm:cxn modelId="{DADAE272-2F02-4A44-B296-E5927BEB1C87}" type="presOf" srcId="{19AD6799-AA60-E043-B6A3-244151566855}" destId="{5B2E65B4-BD5B-7E48-9232-FAF9E6427F2D}" srcOrd="0" destOrd="0" presId="urn:microsoft.com/office/officeart/2005/8/layout/hProcess9"/>
    <dgm:cxn modelId="{EC9F76E1-A3AD-8541-8A21-F9BB9D9E75F4}" type="presOf" srcId="{FF536315-EE13-3545-8B25-1E43DEC2784F}" destId="{F6F9419C-0D7B-9140-A227-E9C5C8036F26}" srcOrd="0" destOrd="0" presId="urn:microsoft.com/office/officeart/2005/8/layout/hProcess9"/>
    <dgm:cxn modelId="{62DCF8C6-F47B-5448-85B6-03AB8386988B}" type="presOf" srcId="{4CA3117F-5391-5243-BD10-FCF730F0DEF7}" destId="{31F97042-9690-4A49-AAD4-1454D9C39F43}" srcOrd="0" destOrd="0" presId="urn:microsoft.com/office/officeart/2005/8/layout/hProcess9"/>
    <dgm:cxn modelId="{830E973B-43CF-324B-8A22-FADF7C37FB59}" srcId="{4CA3117F-5391-5243-BD10-FCF730F0DEF7}" destId="{22746C44-9D85-894E-A82B-A0D65E2886DC}" srcOrd="4" destOrd="0" parTransId="{827B79D7-FB00-8649-8E7A-8DFEEA5BB666}" sibTransId="{2636E1B6-B4DD-B94F-A533-650F7ECC1793}"/>
    <dgm:cxn modelId="{F11A6290-1C46-194E-A290-EB496A62E4DE}" srcId="{4CA3117F-5391-5243-BD10-FCF730F0DEF7}" destId="{FF536315-EE13-3545-8B25-1E43DEC2784F}" srcOrd="1" destOrd="0" parTransId="{CE9B488D-3CFA-924D-B0A5-224E70001C3D}" sibTransId="{47F0D2C0-BEC2-2242-81CF-F416169A5C8D}"/>
    <dgm:cxn modelId="{B35A1404-D4CF-E944-857A-98CF5A443DE9}" srcId="{4CA3117F-5391-5243-BD10-FCF730F0DEF7}" destId="{82F85FA0-C3B4-2543-8F7A-F4BECDE50AC0}" srcOrd="2" destOrd="0" parTransId="{B87E71C2-1E9D-394D-AD76-5D240BF96BB1}" sibTransId="{B398DA64-8763-044E-8122-7BAE3325A20E}"/>
    <dgm:cxn modelId="{4CA5EA67-8A82-D24F-8EA0-BEA001697B3A}" srcId="{4CA3117F-5391-5243-BD10-FCF730F0DEF7}" destId="{C405586F-3EA4-6B4C-A819-6E48FD2682B9}" srcOrd="0" destOrd="0" parTransId="{9C901E39-753D-A445-931F-CA65EA89EC75}" sibTransId="{816AAE05-0871-8D45-B7CB-4F81D851D527}"/>
    <dgm:cxn modelId="{0CDD79EA-9D0A-FB47-ADED-5038C27FE6E3}" type="presParOf" srcId="{31F97042-9690-4A49-AAD4-1454D9C39F43}" destId="{C6CDBEFF-698C-134F-8D8B-B1313E8F1C8A}" srcOrd="0" destOrd="0" presId="urn:microsoft.com/office/officeart/2005/8/layout/hProcess9"/>
    <dgm:cxn modelId="{9234EBBA-31AD-F349-AB10-22C0E573D341}" type="presParOf" srcId="{31F97042-9690-4A49-AAD4-1454D9C39F43}" destId="{1942D46B-F836-A645-8700-F63F8A60AB90}" srcOrd="1" destOrd="0" presId="urn:microsoft.com/office/officeart/2005/8/layout/hProcess9"/>
    <dgm:cxn modelId="{AC7EB835-91D8-4C43-9C7E-21C73F6AB349}" type="presParOf" srcId="{1942D46B-F836-A645-8700-F63F8A60AB90}" destId="{8F9B9539-8FC9-E14C-9777-ACD6EBDC3710}" srcOrd="0" destOrd="0" presId="urn:microsoft.com/office/officeart/2005/8/layout/hProcess9"/>
    <dgm:cxn modelId="{D09AFE10-F116-9042-A508-290AE0DA192E}" type="presParOf" srcId="{1942D46B-F836-A645-8700-F63F8A60AB90}" destId="{CAE59663-D8D2-7148-95FA-E77D5E59DBE7}" srcOrd="1" destOrd="0" presId="urn:microsoft.com/office/officeart/2005/8/layout/hProcess9"/>
    <dgm:cxn modelId="{0EA76A24-4B88-9747-901C-810495CC2DDC}" type="presParOf" srcId="{1942D46B-F836-A645-8700-F63F8A60AB90}" destId="{F6F9419C-0D7B-9140-A227-E9C5C8036F26}" srcOrd="2" destOrd="0" presId="urn:microsoft.com/office/officeart/2005/8/layout/hProcess9"/>
    <dgm:cxn modelId="{6BD6FB5D-5516-9649-BA55-3960C89CCA4B}" type="presParOf" srcId="{1942D46B-F836-A645-8700-F63F8A60AB90}" destId="{7E0970F8-551A-6141-9E9D-258F3533BFD3}" srcOrd="3" destOrd="0" presId="urn:microsoft.com/office/officeart/2005/8/layout/hProcess9"/>
    <dgm:cxn modelId="{3DE29640-19A0-6345-AF3C-249DCF9AAE5F}" type="presParOf" srcId="{1942D46B-F836-A645-8700-F63F8A60AB90}" destId="{A5165922-8035-2A49-9780-17CF154B8023}" srcOrd="4" destOrd="0" presId="urn:microsoft.com/office/officeart/2005/8/layout/hProcess9"/>
    <dgm:cxn modelId="{C7B6DFC4-6E74-3F40-BD27-45820022D294}" type="presParOf" srcId="{1942D46B-F836-A645-8700-F63F8A60AB90}" destId="{1A419CCC-0D8A-DE42-9A83-1BB758CB22F6}" srcOrd="5" destOrd="0" presId="urn:microsoft.com/office/officeart/2005/8/layout/hProcess9"/>
    <dgm:cxn modelId="{94939872-791B-8A46-AEB3-D37DC516564A}" type="presParOf" srcId="{1942D46B-F836-A645-8700-F63F8A60AB90}" destId="{5B2E65B4-BD5B-7E48-9232-FAF9E6427F2D}" srcOrd="6" destOrd="0" presId="urn:microsoft.com/office/officeart/2005/8/layout/hProcess9"/>
    <dgm:cxn modelId="{30FCE5C3-B03F-1F4B-9D3E-44D2EC197245}" type="presParOf" srcId="{1942D46B-F836-A645-8700-F63F8A60AB90}" destId="{CB9836F8-3957-5848-BB51-7EEE76FE23EB}" srcOrd="7" destOrd="0" presId="urn:microsoft.com/office/officeart/2005/8/layout/hProcess9"/>
    <dgm:cxn modelId="{6B3E4B82-3A0E-C742-8A96-2FA17D3DA1B3}" type="presParOf" srcId="{1942D46B-F836-A645-8700-F63F8A60AB90}" destId="{3071E1AA-2EA8-C040-BC22-DE3FC7FCCB05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DBEFF-698C-134F-8D8B-B1313E8F1C8A}">
      <dsp:nvSpPr>
        <dsp:cNvPr id="0" name=""/>
        <dsp:cNvSpPr/>
      </dsp:nvSpPr>
      <dsp:spPr>
        <a:xfrm>
          <a:off x="1047864" y="0"/>
          <a:ext cx="8619895" cy="2910517"/>
        </a:xfrm>
        <a:prstGeom prst="rightArrow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9B9539-8FC9-E14C-9777-ACD6EBDC3710}">
      <dsp:nvSpPr>
        <dsp:cNvPr id="0" name=""/>
        <dsp:cNvSpPr/>
      </dsp:nvSpPr>
      <dsp:spPr>
        <a:xfrm>
          <a:off x="3392" y="873155"/>
          <a:ext cx="1994218" cy="1164207"/>
        </a:xfrm>
        <a:prstGeom prst="round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Регистрация</a:t>
          </a:r>
        </a:p>
      </dsp:txBody>
      <dsp:txXfrm>
        <a:off x="60224" y="929987"/>
        <a:ext cx="1880554" cy="1050543"/>
      </dsp:txXfrm>
    </dsp:sp>
    <dsp:sp modelId="{F6F9419C-0D7B-9140-A227-E9C5C8036F26}">
      <dsp:nvSpPr>
        <dsp:cNvPr id="0" name=""/>
        <dsp:cNvSpPr/>
      </dsp:nvSpPr>
      <dsp:spPr>
        <a:xfrm>
          <a:off x="2182047" y="873155"/>
          <a:ext cx="1994218" cy="1164207"/>
        </a:xfrm>
        <a:prstGeom prst="round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Анкета</a:t>
          </a:r>
        </a:p>
      </dsp:txBody>
      <dsp:txXfrm>
        <a:off x="2238879" y="929987"/>
        <a:ext cx="1880554" cy="1050543"/>
      </dsp:txXfrm>
    </dsp:sp>
    <dsp:sp modelId="{A5165922-8035-2A49-9780-17CF154B8023}">
      <dsp:nvSpPr>
        <dsp:cNvPr id="0" name=""/>
        <dsp:cNvSpPr/>
      </dsp:nvSpPr>
      <dsp:spPr>
        <a:xfrm>
          <a:off x="4360703" y="873155"/>
          <a:ext cx="1994218" cy="1164207"/>
        </a:xfrm>
        <a:prstGeom prst="round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Тестирование</a:t>
          </a:r>
          <a:endParaRPr lang="ru-RU" sz="1700" kern="1200" dirty="0"/>
        </a:p>
      </dsp:txBody>
      <dsp:txXfrm>
        <a:off x="4417535" y="929987"/>
        <a:ext cx="1880554" cy="1050543"/>
      </dsp:txXfrm>
    </dsp:sp>
    <dsp:sp modelId="{5B2E65B4-BD5B-7E48-9232-FAF9E6427F2D}">
      <dsp:nvSpPr>
        <dsp:cNvPr id="0" name=""/>
        <dsp:cNvSpPr/>
      </dsp:nvSpPr>
      <dsp:spPr>
        <a:xfrm>
          <a:off x="6539358" y="873155"/>
          <a:ext cx="1994218" cy="1164207"/>
        </a:xfrm>
        <a:prstGeom prst="round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Видеоинтервью</a:t>
          </a:r>
        </a:p>
      </dsp:txBody>
      <dsp:txXfrm>
        <a:off x="6596190" y="929987"/>
        <a:ext cx="1880554" cy="1050543"/>
      </dsp:txXfrm>
    </dsp:sp>
    <dsp:sp modelId="{3071E1AA-2EA8-C040-BC22-DE3FC7FCCB05}">
      <dsp:nvSpPr>
        <dsp:cNvPr id="0" name=""/>
        <dsp:cNvSpPr/>
      </dsp:nvSpPr>
      <dsp:spPr>
        <a:xfrm>
          <a:off x="8718013" y="873155"/>
          <a:ext cx="1994218" cy="1164207"/>
        </a:xfrm>
        <a:prstGeom prst="round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Собеседование</a:t>
          </a:r>
        </a:p>
      </dsp:txBody>
      <dsp:txXfrm>
        <a:off x="8774845" y="929987"/>
        <a:ext cx="1880554" cy="1050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31EB380-A0D8-4527-9C28-91B84770D7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78DBE9-A061-4235-A137-1DBBB739C2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E424D-92F3-49B7-9A2A-C37E99C6B0B8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67EF2A-687C-4441-A78F-4D5C761654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9009FE-7F70-4DD6-8DE0-4FE143F01D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346C0-6400-4B6E-8360-15BFFFC5FA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670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9907F-1D83-1C49-8FCE-AA0748F5714B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6070C-9839-704F-966F-3E29B2481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42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6070C-9839-704F-966F-3E29B2481BE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441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6070C-9839-704F-966F-3E29B2481BE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32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72547546-4391-1F47-B5FC-940B7508B21B}"/>
              </a:ext>
            </a:extLst>
          </p:cNvPr>
          <p:cNvSpPr txBox="1">
            <a:spLocks/>
          </p:cNvSpPr>
          <p:nvPr userDrawn="1"/>
        </p:nvSpPr>
        <p:spPr>
          <a:xfrm>
            <a:off x="465444" y="6043600"/>
            <a:ext cx="4058422" cy="263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2024</a:t>
            </a:r>
            <a:endParaRPr lang="ru-RU" sz="1600" dirty="0">
              <a:solidFill>
                <a:srgbClr val="747777"/>
              </a:solidFill>
              <a:latin typeface="Stem Medium" panose="020B05030202030202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2F72F-96D5-864B-8B7B-9485D75063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783" y="544738"/>
            <a:ext cx="1836054" cy="4590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92978A-6360-4567-B87B-0CA505D969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1957" y="1500006"/>
            <a:ext cx="5762724" cy="42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10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B9F4E1-5972-4F82-9E97-6B275C1C7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071" y="323200"/>
            <a:ext cx="2295659" cy="902311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72547546-4391-1F47-B5FC-940B7508B21B}"/>
              </a:ext>
            </a:extLst>
          </p:cNvPr>
          <p:cNvSpPr txBox="1">
            <a:spLocks/>
          </p:cNvSpPr>
          <p:nvPr userDrawn="1"/>
        </p:nvSpPr>
        <p:spPr>
          <a:xfrm>
            <a:off x="465444" y="6043600"/>
            <a:ext cx="4058422" cy="263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chemeClr val="bg1"/>
                </a:solidFill>
                <a:effectLst/>
                <a:latin typeface="Stem Medium" panose="020B0503020203020204" pitchFamily="34" charset="77"/>
              </a:rPr>
              <a:t>2024</a:t>
            </a:r>
            <a:endParaRPr lang="ru-RU" sz="1600" dirty="0">
              <a:solidFill>
                <a:schemeClr val="bg1"/>
              </a:solidFill>
              <a:latin typeface="Stem Medium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6243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B9F4E1-5972-4F82-9E97-6B275C1C7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071" y="323200"/>
            <a:ext cx="2295659" cy="902311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72547546-4391-1F47-B5FC-940B7508B21B}"/>
              </a:ext>
            </a:extLst>
          </p:cNvPr>
          <p:cNvSpPr txBox="1">
            <a:spLocks/>
          </p:cNvSpPr>
          <p:nvPr userDrawn="1"/>
        </p:nvSpPr>
        <p:spPr>
          <a:xfrm>
            <a:off x="465444" y="6043600"/>
            <a:ext cx="4058422" cy="263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chemeClr val="bg1"/>
                </a:solidFill>
                <a:effectLst/>
                <a:latin typeface="Stem Medium" panose="020B0503020203020204" pitchFamily="34" charset="77"/>
              </a:rPr>
              <a:t>2024</a:t>
            </a:r>
            <a:endParaRPr lang="ru-RU" sz="1600" dirty="0">
              <a:solidFill>
                <a:schemeClr val="bg1"/>
              </a:solidFill>
              <a:latin typeface="Stem Medium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793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881ECC8-96A3-654A-95B6-63E075776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783" y="544738"/>
            <a:ext cx="1836054" cy="45901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9CAC8-997D-854C-98D4-048A58E63AC0}"/>
              </a:ext>
            </a:extLst>
          </p:cNvPr>
          <p:cNvSpPr txBox="1">
            <a:spLocks/>
          </p:cNvSpPr>
          <p:nvPr userDrawn="1"/>
        </p:nvSpPr>
        <p:spPr>
          <a:xfrm>
            <a:off x="568783" y="59481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57D4C10B-55FA-E742-9329-43FB3C7BE001}"/>
              </a:ext>
            </a:extLst>
          </p:cNvPr>
          <p:cNvSpPr txBox="1">
            <a:spLocks/>
          </p:cNvSpPr>
          <p:nvPr userDrawn="1"/>
        </p:nvSpPr>
        <p:spPr>
          <a:xfrm>
            <a:off x="11127693" y="6311988"/>
            <a:ext cx="4058422" cy="263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2024</a:t>
            </a:r>
            <a:endParaRPr lang="ru-RU" sz="1600" dirty="0">
              <a:solidFill>
                <a:srgbClr val="747777"/>
              </a:solidFill>
              <a:latin typeface="Stem Medium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5990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881ECC8-96A3-654A-95B6-63E075776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9991" y="553357"/>
            <a:ext cx="1836054" cy="45901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9CAC8-997D-854C-98D4-048A58E63AC0}"/>
              </a:ext>
            </a:extLst>
          </p:cNvPr>
          <p:cNvSpPr txBox="1">
            <a:spLocks/>
          </p:cNvSpPr>
          <p:nvPr userDrawn="1"/>
        </p:nvSpPr>
        <p:spPr>
          <a:xfrm>
            <a:off x="568783" y="59481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02FD88CE-F66F-2A4D-9766-43E79BCFF8DC}"/>
              </a:ext>
            </a:extLst>
          </p:cNvPr>
          <p:cNvSpPr txBox="1">
            <a:spLocks/>
          </p:cNvSpPr>
          <p:nvPr userDrawn="1"/>
        </p:nvSpPr>
        <p:spPr>
          <a:xfrm>
            <a:off x="471976" y="629502"/>
            <a:ext cx="4058422" cy="263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Заголовок для слайда</a:t>
            </a:r>
            <a:endParaRPr lang="ru-RU" sz="1600" dirty="0">
              <a:solidFill>
                <a:srgbClr val="747777"/>
              </a:solidFill>
              <a:latin typeface="Stem Medium" panose="020B0503020203020204" pitchFamily="34" charset="77"/>
            </a:endParaRPr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57D4C10B-55FA-E742-9329-43FB3C7BE001}"/>
              </a:ext>
            </a:extLst>
          </p:cNvPr>
          <p:cNvSpPr txBox="1">
            <a:spLocks/>
          </p:cNvSpPr>
          <p:nvPr userDrawn="1"/>
        </p:nvSpPr>
        <p:spPr>
          <a:xfrm>
            <a:off x="465444" y="6043600"/>
            <a:ext cx="4058422" cy="263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2024</a:t>
            </a:r>
            <a:endParaRPr lang="ru-RU" sz="1600" dirty="0">
              <a:solidFill>
                <a:srgbClr val="747777"/>
              </a:solidFill>
              <a:latin typeface="Stem Medium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07024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9CAC8-997D-854C-98D4-048A58E63AC0}"/>
              </a:ext>
            </a:extLst>
          </p:cNvPr>
          <p:cNvSpPr txBox="1">
            <a:spLocks/>
          </p:cNvSpPr>
          <p:nvPr userDrawn="1"/>
        </p:nvSpPr>
        <p:spPr>
          <a:xfrm>
            <a:off x="568783" y="59481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57D4C10B-55FA-E742-9329-43FB3C7BE001}"/>
              </a:ext>
            </a:extLst>
          </p:cNvPr>
          <p:cNvSpPr txBox="1">
            <a:spLocks/>
          </p:cNvSpPr>
          <p:nvPr userDrawn="1"/>
        </p:nvSpPr>
        <p:spPr>
          <a:xfrm>
            <a:off x="465444" y="6043600"/>
            <a:ext cx="4058422" cy="263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2024</a:t>
            </a:r>
            <a:endParaRPr lang="ru-RU" sz="1600" dirty="0">
              <a:solidFill>
                <a:srgbClr val="747777"/>
              </a:solidFill>
              <a:latin typeface="Stem Medium" panose="020B0503020203020204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43A531-1734-2B4B-8D72-B070F61FC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579" y="1287475"/>
            <a:ext cx="3731364" cy="2301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FB0DAB-44CE-774D-ADE9-DD52FE3C5C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3495" y="1287475"/>
            <a:ext cx="3725009" cy="23011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5EF1BB-6F09-194C-9B87-7FD9ED35A2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5091" y="1291394"/>
            <a:ext cx="3725009" cy="2297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D90C58-2968-AA4A-9BD7-741C2104D8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579" y="3621024"/>
            <a:ext cx="3731364" cy="23011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E9BFC2-FEB8-D04D-BE36-F16AA29C9D8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17435" y="3611176"/>
            <a:ext cx="7512665" cy="2304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CF34F3-2CC7-F84A-981D-B5820A21D8F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8783" y="544738"/>
            <a:ext cx="1836054" cy="45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67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9CAC8-997D-854C-98D4-048A58E63AC0}"/>
              </a:ext>
            </a:extLst>
          </p:cNvPr>
          <p:cNvSpPr txBox="1">
            <a:spLocks/>
          </p:cNvSpPr>
          <p:nvPr userDrawn="1"/>
        </p:nvSpPr>
        <p:spPr>
          <a:xfrm>
            <a:off x="568783" y="59481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57D4C10B-55FA-E742-9329-43FB3C7BE001}"/>
              </a:ext>
            </a:extLst>
          </p:cNvPr>
          <p:cNvSpPr txBox="1">
            <a:spLocks/>
          </p:cNvSpPr>
          <p:nvPr userDrawn="1"/>
        </p:nvSpPr>
        <p:spPr>
          <a:xfrm>
            <a:off x="465444" y="6043600"/>
            <a:ext cx="4058422" cy="263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2024</a:t>
            </a:r>
            <a:endParaRPr lang="ru-RU" sz="1600" dirty="0">
              <a:solidFill>
                <a:srgbClr val="747777"/>
              </a:solidFill>
              <a:latin typeface="Stem Medium" panose="020B0503020203020204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43A531-1734-2B4B-8D72-B070F61FC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579" y="1287475"/>
            <a:ext cx="3731364" cy="2301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FB0DAB-44CE-774D-ADE9-DD52FE3C5C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3495" y="1287475"/>
            <a:ext cx="3725009" cy="23011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5EF1BB-6F09-194C-9B87-7FD9ED35A2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5091" y="1291394"/>
            <a:ext cx="3725009" cy="2297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D90C58-2968-AA4A-9BD7-741C2104D8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579" y="3621024"/>
            <a:ext cx="3731364" cy="23011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D061E2-B433-6247-9CE8-74AAD40118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99991" y="553357"/>
            <a:ext cx="1836054" cy="459014"/>
          </a:xfrm>
          <a:prstGeom prst="rect">
            <a:avLst/>
          </a:prstGeom>
        </p:spPr>
      </p:pic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96662903-1433-EC43-A485-98C1B521E1E1}"/>
              </a:ext>
            </a:extLst>
          </p:cNvPr>
          <p:cNvSpPr txBox="1">
            <a:spLocks/>
          </p:cNvSpPr>
          <p:nvPr userDrawn="1"/>
        </p:nvSpPr>
        <p:spPr>
          <a:xfrm>
            <a:off x="471976" y="621338"/>
            <a:ext cx="4058422" cy="263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Заголовок для слайда</a:t>
            </a:r>
            <a:endParaRPr lang="ru-RU" sz="1600" dirty="0">
              <a:solidFill>
                <a:srgbClr val="747777"/>
              </a:solidFill>
              <a:latin typeface="Stem Medium" panose="020B0503020203020204" pitchFamily="34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0E082E-53A3-7E44-9750-B200A284B7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17435" y="3611176"/>
            <a:ext cx="7512665" cy="23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16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881ECC8-96A3-654A-95B6-63E075776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783" y="544738"/>
            <a:ext cx="1836054" cy="45901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9CAC8-997D-854C-98D4-048A58E63AC0}"/>
              </a:ext>
            </a:extLst>
          </p:cNvPr>
          <p:cNvSpPr txBox="1">
            <a:spLocks/>
          </p:cNvSpPr>
          <p:nvPr userDrawn="1"/>
        </p:nvSpPr>
        <p:spPr>
          <a:xfrm>
            <a:off x="568783" y="59481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57D4C10B-55FA-E742-9329-43FB3C7BE001}"/>
              </a:ext>
            </a:extLst>
          </p:cNvPr>
          <p:cNvSpPr txBox="1">
            <a:spLocks/>
          </p:cNvSpPr>
          <p:nvPr userDrawn="1"/>
        </p:nvSpPr>
        <p:spPr>
          <a:xfrm>
            <a:off x="465444" y="6043600"/>
            <a:ext cx="4058422" cy="263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2022</a:t>
            </a:r>
            <a:endParaRPr lang="ru-RU" sz="1600" dirty="0">
              <a:solidFill>
                <a:srgbClr val="747777"/>
              </a:solidFill>
              <a:latin typeface="Stem Medium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29246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881ECC8-96A3-654A-95B6-63E075776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783" y="544738"/>
            <a:ext cx="1836054" cy="45901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9CAC8-997D-854C-98D4-048A58E63AC0}"/>
              </a:ext>
            </a:extLst>
          </p:cNvPr>
          <p:cNvSpPr txBox="1">
            <a:spLocks/>
          </p:cNvSpPr>
          <p:nvPr userDrawn="1"/>
        </p:nvSpPr>
        <p:spPr>
          <a:xfrm>
            <a:off x="568783" y="59481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57D4C10B-55FA-E742-9329-43FB3C7BE001}"/>
              </a:ext>
            </a:extLst>
          </p:cNvPr>
          <p:cNvSpPr txBox="1">
            <a:spLocks/>
          </p:cNvSpPr>
          <p:nvPr userDrawn="1"/>
        </p:nvSpPr>
        <p:spPr>
          <a:xfrm>
            <a:off x="465444" y="6043600"/>
            <a:ext cx="4058422" cy="263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2024</a:t>
            </a:r>
            <a:endParaRPr lang="ru-RU" sz="1600" dirty="0">
              <a:solidFill>
                <a:srgbClr val="747777"/>
              </a:solidFill>
              <a:latin typeface="Stem Medium" panose="020B0503020203020204" pitchFamily="34" charset="77"/>
            </a:endParaRPr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452742ED-AB4E-CB42-A28B-F89B406D6DCD}"/>
              </a:ext>
            </a:extLst>
          </p:cNvPr>
          <p:cNvSpPr txBox="1">
            <a:spLocks/>
          </p:cNvSpPr>
          <p:nvPr userDrawn="1"/>
        </p:nvSpPr>
        <p:spPr>
          <a:xfrm>
            <a:off x="1255666" y="1627762"/>
            <a:ext cx="2989763" cy="5808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200" dirty="0">
                <a:effectLst/>
                <a:latin typeface="Stem Medium" panose="020B0503020203020204" pitchFamily="34" charset="77"/>
              </a:rPr>
              <a:t>Светлана</a:t>
            </a:r>
            <a:r>
              <a:rPr lang="en-US" sz="1200" dirty="0">
                <a:effectLst/>
                <a:latin typeface="Stem Medium" panose="020B0503020203020204" pitchFamily="34" charset="77"/>
              </a:rPr>
              <a:t> </a:t>
            </a:r>
            <a:r>
              <a:rPr lang="ru-RU" sz="1200" dirty="0">
                <a:effectLst/>
                <a:latin typeface="Stem Medium" panose="020B0503020203020204" pitchFamily="34" charset="77"/>
              </a:rPr>
              <a:t>Иванова</a:t>
            </a:r>
            <a:r>
              <a:rPr lang="en-US" sz="1200" dirty="0">
                <a:effectLst/>
                <a:latin typeface="Stem Medium" panose="020B0503020203020204" pitchFamily="34" charset="77"/>
              </a:rPr>
              <a:t/>
            </a:r>
            <a:br>
              <a:rPr lang="en-US" sz="1200" dirty="0">
                <a:effectLst/>
                <a:latin typeface="Stem Medium" panose="020B0503020203020204" pitchFamily="34" charset="77"/>
              </a:rPr>
            </a:br>
            <a:r>
              <a:rPr lang="en-US" sz="1200" dirty="0">
                <a:effectLst/>
                <a:latin typeface="Stem Medium" panose="020B0503020203020204" pitchFamily="34" charset="77"/>
              </a:rPr>
              <a:t>C</a:t>
            </a:r>
            <a:r>
              <a:rPr lang="ru-RU" sz="1200" dirty="0" err="1">
                <a:effectLst/>
                <a:latin typeface="Stem Medium" panose="020B0503020203020204" pitchFamily="34" charset="77"/>
              </a:rPr>
              <a:t>тажер</a:t>
            </a:r>
            <a:r>
              <a:rPr lang="ru-RU" sz="1200" dirty="0">
                <a:effectLst/>
                <a:latin typeface="Stem Medium" panose="020B0503020203020204" pitchFamily="34" charset="77"/>
              </a:rPr>
              <a:t> Департамента противодействия практикам</a:t>
            </a:r>
            <a:endParaRPr lang="ru-RU" sz="1200" dirty="0">
              <a:latin typeface="Stem Medium" panose="020B0503020203020204" pitchFamily="34" charset="77"/>
            </a:endParaRP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3A8ED09F-CAE7-B54E-B5AE-ED495A83A5DA}"/>
              </a:ext>
            </a:extLst>
          </p:cNvPr>
          <p:cNvSpPr txBox="1">
            <a:spLocks/>
          </p:cNvSpPr>
          <p:nvPr userDrawn="1"/>
        </p:nvSpPr>
        <p:spPr>
          <a:xfrm>
            <a:off x="515437" y="2403191"/>
            <a:ext cx="2831612" cy="5808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0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«Я работаю в секторе внутреннего контроля. За время стажировки мне уже довелось регистрировать риск-события, проводить оценку операционных рисков, участвовать в процессе разработки мер реагирования на операционные риски, начать проведение внутренней проверки.</a:t>
            </a:r>
            <a:br>
              <a:rPr lang="ru-RU" sz="10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</a:br>
            <a:r>
              <a:rPr lang="ru-RU" sz="10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При выходе на стажировку коллеги отнеслись ко мне как к полноценному сотруднику. В коллективе все готовы помочь и всегда можно найти ответ на возникающий вопрос. Меня поразило как каждый отдельный сотрудник вносит свой вклад в общее дело Департамента, который в свою очередь следует миссии Банка России. Процесс адаптации на стажировке проходит очень гладко благодаря мероприятиям (от «путеводителя сотрудника» до экскурсии в музей и тренинг «Добро пожаловать </a:t>
            </a:r>
            <a:br>
              <a:rPr lang="ru-RU" sz="10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</a:br>
            <a:r>
              <a:rPr lang="ru-RU" sz="10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в Банк России)». </a:t>
            </a:r>
            <a:endParaRPr lang="ru-RU" sz="1000" dirty="0">
              <a:solidFill>
                <a:srgbClr val="747777"/>
              </a:solidFill>
              <a:latin typeface="Stem Medium" panose="020B0503020203020204" pitchFamily="34" charset="77"/>
            </a:endParaRPr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F1AEACE1-8FC5-6C47-8DD2-50385A002775}"/>
              </a:ext>
            </a:extLst>
          </p:cNvPr>
          <p:cNvSpPr txBox="1">
            <a:spLocks/>
          </p:cNvSpPr>
          <p:nvPr userDrawn="1"/>
        </p:nvSpPr>
        <p:spPr>
          <a:xfrm>
            <a:off x="4411115" y="2403191"/>
            <a:ext cx="2831612" cy="5808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0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«Банк России – редкое для экономиста место, где можно применить знания, полученные в университете. Всем известно, что наибольший исследовательский потенциал сосредоточен в центральных банках стран, и Россия не является исключением. Таким образом, Банк России является одним из лучших мест в стране для тех, кому нравится исследовательская работа и классическое экономическое исследование.»</a:t>
            </a:r>
            <a:endParaRPr lang="ru-RU" sz="1000" dirty="0">
              <a:solidFill>
                <a:srgbClr val="747777"/>
              </a:solidFill>
              <a:latin typeface="Stem Medium" panose="020B0503020203020204" pitchFamily="34" charset="77"/>
            </a:endParaRPr>
          </a:p>
        </p:txBody>
      </p:sp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0FDF9A60-B9E0-0F43-8D0A-A08ECBA9E208}"/>
              </a:ext>
            </a:extLst>
          </p:cNvPr>
          <p:cNvSpPr txBox="1">
            <a:spLocks/>
          </p:cNvSpPr>
          <p:nvPr userDrawn="1"/>
        </p:nvSpPr>
        <p:spPr>
          <a:xfrm>
            <a:off x="8363221" y="2397118"/>
            <a:ext cx="2831612" cy="5808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0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«Приятно удивил отбор на стажировку, вместо скучных заданий нас ожидал </a:t>
            </a:r>
            <a:r>
              <a:rPr lang="ru-RU" sz="1000" dirty="0" err="1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квест</a:t>
            </a:r>
            <a:r>
              <a:rPr lang="ru-RU" sz="10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 в Университете Банка России. Очень приятно работать в молодом и дружелюбном коллективе, за 2 месяца стажировки я успела погрузиться в работу и поучаствовать в </a:t>
            </a:r>
            <a:br>
              <a:rPr lang="ru-RU" sz="10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</a:br>
            <a:r>
              <a:rPr lang="ru-RU" sz="10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подготовке материала, который публикуется на сайте Банка России».</a:t>
            </a:r>
            <a:endParaRPr lang="ru-RU" sz="1000" dirty="0">
              <a:solidFill>
                <a:srgbClr val="747777"/>
              </a:solidFill>
              <a:latin typeface="Stem Medium" panose="020B0503020203020204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B689F4-4D3B-2A47-B061-E2E05217E3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403" y="1650717"/>
            <a:ext cx="580803" cy="580803"/>
          </a:xfrm>
          <a:prstGeom prst="rect">
            <a:avLst/>
          </a:prstGeom>
        </p:spPr>
      </p:pic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C534E7A0-865A-D24F-8209-FF08619E1B35}"/>
              </a:ext>
            </a:extLst>
          </p:cNvPr>
          <p:cNvSpPr txBox="1">
            <a:spLocks/>
          </p:cNvSpPr>
          <p:nvPr userDrawn="1"/>
        </p:nvSpPr>
        <p:spPr>
          <a:xfrm>
            <a:off x="5127075" y="1643460"/>
            <a:ext cx="2989763" cy="5808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200" dirty="0">
                <a:effectLst/>
                <a:latin typeface="Stem Medium" panose="020B0503020203020204" pitchFamily="34" charset="77"/>
              </a:rPr>
              <a:t>Светлана</a:t>
            </a:r>
            <a:r>
              <a:rPr lang="en-US" sz="1200" dirty="0">
                <a:effectLst/>
                <a:latin typeface="Stem Medium" panose="020B0503020203020204" pitchFamily="34" charset="77"/>
              </a:rPr>
              <a:t> </a:t>
            </a:r>
            <a:r>
              <a:rPr lang="ru-RU" sz="1200" dirty="0">
                <a:effectLst/>
                <a:latin typeface="Stem Medium" panose="020B0503020203020204" pitchFamily="34" charset="77"/>
              </a:rPr>
              <a:t>Иванова</a:t>
            </a:r>
            <a:r>
              <a:rPr lang="en-US" sz="1200" dirty="0">
                <a:effectLst/>
                <a:latin typeface="Stem Medium" panose="020B0503020203020204" pitchFamily="34" charset="77"/>
              </a:rPr>
              <a:t/>
            </a:r>
            <a:br>
              <a:rPr lang="en-US" sz="1200" dirty="0">
                <a:effectLst/>
                <a:latin typeface="Stem Medium" panose="020B0503020203020204" pitchFamily="34" charset="77"/>
              </a:rPr>
            </a:br>
            <a:r>
              <a:rPr lang="en-US" sz="1200" dirty="0">
                <a:effectLst/>
                <a:latin typeface="Stem Medium" panose="020B0503020203020204" pitchFamily="34" charset="77"/>
              </a:rPr>
              <a:t>C</a:t>
            </a:r>
            <a:r>
              <a:rPr lang="ru-RU" sz="1200" dirty="0" err="1">
                <a:effectLst/>
                <a:latin typeface="Stem Medium" panose="020B0503020203020204" pitchFamily="34" charset="77"/>
              </a:rPr>
              <a:t>тажер</a:t>
            </a:r>
            <a:r>
              <a:rPr lang="ru-RU" sz="1200" dirty="0">
                <a:effectLst/>
                <a:latin typeface="Stem Medium" panose="020B0503020203020204" pitchFamily="34" charset="77"/>
              </a:rPr>
              <a:t> Департамента противодействия практикам</a:t>
            </a:r>
            <a:endParaRPr lang="ru-RU" sz="1200" dirty="0">
              <a:latin typeface="Stem Medium" panose="020B0503020203020204" pitchFamily="34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A21FA0-680B-EA40-8CCC-0C908E15A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1812" y="1666415"/>
            <a:ext cx="580803" cy="580803"/>
          </a:xfrm>
          <a:prstGeom prst="rect">
            <a:avLst/>
          </a:prstGeom>
        </p:spPr>
      </p:pic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C5285ED1-654D-BE49-996F-9CF95438F7A6}"/>
              </a:ext>
            </a:extLst>
          </p:cNvPr>
          <p:cNvSpPr txBox="1">
            <a:spLocks/>
          </p:cNvSpPr>
          <p:nvPr userDrawn="1"/>
        </p:nvSpPr>
        <p:spPr>
          <a:xfrm>
            <a:off x="9066362" y="1643460"/>
            <a:ext cx="2989763" cy="5808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200" dirty="0">
                <a:effectLst/>
                <a:latin typeface="Stem Medium" panose="020B0503020203020204" pitchFamily="34" charset="77"/>
              </a:rPr>
              <a:t>Светлана</a:t>
            </a:r>
            <a:r>
              <a:rPr lang="en-US" sz="1200" dirty="0">
                <a:effectLst/>
                <a:latin typeface="Stem Medium" panose="020B0503020203020204" pitchFamily="34" charset="77"/>
              </a:rPr>
              <a:t> </a:t>
            </a:r>
            <a:r>
              <a:rPr lang="ru-RU" sz="1200" dirty="0">
                <a:effectLst/>
                <a:latin typeface="Stem Medium" panose="020B0503020203020204" pitchFamily="34" charset="77"/>
              </a:rPr>
              <a:t>Иванова</a:t>
            </a:r>
            <a:r>
              <a:rPr lang="en-US" sz="1200" dirty="0">
                <a:effectLst/>
                <a:latin typeface="Stem Medium" panose="020B0503020203020204" pitchFamily="34" charset="77"/>
              </a:rPr>
              <a:t/>
            </a:r>
            <a:br>
              <a:rPr lang="en-US" sz="1200" dirty="0">
                <a:effectLst/>
                <a:latin typeface="Stem Medium" panose="020B0503020203020204" pitchFamily="34" charset="77"/>
              </a:rPr>
            </a:br>
            <a:r>
              <a:rPr lang="en-US" sz="1200" dirty="0">
                <a:effectLst/>
                <a:latin typeface="Stem Medium" panose="020B0503020203020204" pitchFamily="34" charset="77"/>
              </a:rPr>
              <a:t>C</a:t>
            </a:r>
            <a:r>
              <a:rPr lang="ru-RU" sz="1200" dirty="0" err="1">
                <a:effectLst/>
                <a:latin typeface="Stem Medium" panose="020B0503020203020204" pitchFamily="34" charset="77"/>
              </a:rPr>
              <a:t>тажер</a:t>
            </a:r>
            <a:r>
              <a:rPr lang="ru-RU" sz="1200" dirty="0">
                <a:effectLst/>
                <a:latin typeface="Stem Medium" panose="020B0503020203020204" pitchFamily="34" charset="77"/>
              </a:rPr>
              <a:t> Департамента противодействия практикам</a:t>
            </a:r>
            <a:endParaRPr lang="ru-RU" sz="1200" dirty="0">
              <a:latin typeface="Stem Medium" panose="020B0503020203020204" pitchFamily="34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D5510B-BB48-8A4C-89E7-4E15B64BA9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1099" y="1666415"/>
            <a:ext cx="580803" cy="58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07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9A280E-1636-6843-9F1F-0E10DE4B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11C0D-07BB-6948-AE10-DE7055BE5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3D165-A98F-094F-A950-CEC76DE6D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D2817-9353-7A4E-B80D-DE9BE8BB064D}" type="datetime1">
              <a:rPr lang="ru-RU" smtClean="0"/>
              <a:t>05.04.2024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676AC-FAE4-7846-B417-1A24A7D4F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10F9D-3CCD-D341-BBF4-6C3DBEED6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D1534-C449-B249-B62F-D76E8C2D9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09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6" r:id="rId4"/>
    <p:sldLayoutId id="2147483654" r:id="rId5"/>
    <p:sldLayoutId id="2147483657" r:id="rId6"/>
    <p:sldLayoutId id="2147483653" r:id="rId7"/>
    <p:sldLayoutId id="2147483659" r:id="rId8"/>
    <p:sldLayoutId id="2147483658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3.sv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t.me/cbr_career" TargetMode="External"/><Relationship Id="rId7" Type="http://schemas.openxmlformats.org/officeDocument/2006/relationships/image" Target="../media/image42.png"/><Relationship Id="rId2" Type="http://schemas.openxmlformats.org/officeDocument/2006/relationships/hyperlink" Target="https://vk.com/cbr_career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gif"/><Relationship Id="rId4" Type="http://schemas.openxmlformats.org/officeDocument/2006/relationships/image" Target="../media/image39.gif"/><Relationship Id="rId9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8C6B7D7A-0363-FD4B-BBB6-0ACECD81326F}"/>
              </a:ext>
            </a:extLst>
          </p:cNvPr>
          <p:cNvSpPr txBox="1">
            <a:spLocks/>
          </p:cNvSpPr>
          <p:nvPr/>
        </p:nvSpPr>
        <p:spPr>
          <a:xfrm>
            <a:off x="496157" y="3200640"/>
            <a:ext cx="3831999" cy="7912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accent3"/>
                </a:solidFill>
                <a:latin typeface="Stem Medium" panose="020B0603020203020204" pitchFamily="34" charset="-52"/>
                <a:ea typeface="Stem text" panose="020B0503020203020204" pitchFamily="34" charset="-52"/>
                <a:cs typeface="Stem Medium" panose="020B0603020203020204" pitchFamily="34" charset="-52"/>
              </a:rPr>
              <a:t>Будь в центре событий.</a:t>
            </a:r>
            <a:br>
              <a:rPr lang="ru-RU" sz="2000" dirty="0">
                <a:solidFill>
                  <a:schemeClr val="accent3"/>
                </a:solidFill>
                <a:latin typeface="Stem Medium" panose="020B0603020203020204" pitchFamily="34" charset="-52"/>
                <a:ea typeface="Stem text" panose="020B0503020203020204" pitchFamily="34" charset="-52"/>
                <a:cs typeface="Stem Medium" panose="020B0603020203020204" pitchFamily="34" charset="-52"/>
              </a:rPr>
            </a:br>
            <a:r>
              <a:rPr lang="ru-RU" sz="2000" dirty="0">
                <a:solidFill>
                  <a:schemeClr val="accent3"/>
                </a:solidFill>
                <a:latin typeface="Stem Medium" panose="020B0603020203020204" pitchFamily="34" charset="-52"/>
                <a:ea typeface="Stem text" panose="020B0503020203020204" pitchFamily="34" charset="-52"/>
                <a:cs typeface="Stem Medium" panose="020B0603020203020204" pitchFamily="34" charset="-52"/>
              </a:rPr>
              <a:t>Определяй будущее</a:t>
            </a:r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6AB97CB2-4B29-C743-B57C-D0340B18627A}"/>
              </a:ext>
            </a:extLst>
          </p:cNvPr>
          <p:cNvSpPr txBox="1">
            <a:spLocks/>
          </p:cNvSpPr>
          <p:nvPr/>
        </p:nvSpPr>
        <p:spPr>
          <a:xfrm>
            <a:off x="496157" y="1807226"/>
            <a:ext cx="5776587" cy="7912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3600" dirty="0">
                <a:solidFill>
                  <a:schemeClr val="accent3"/>
                </a:solidFill>
                <a:latin typeface="Stem Medium" panose="020B0603020203020204" pitchFamily="34" charset="-52"/>
                <a:ea typeface="Stem text" panose="020B0503020203020204" pitchFamily="34" charset="-52"/>
                <a:cs typeface="Stem Medium" panose="020B0603020203020204" pitchFamily="34" charset="-52"/>
              </a:rPr>
              <a:t>Банк России: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3600" dirty="0">
                <a:solidFill>
                  <a:schemeClr val="accent3"/>
                </a:solidFill>
                <a:latin typeface="Stem Medium" panose="020B0603020203020204" pitchFamily="34" charset="-52"/>
                <a:ea typeface="Stem text" panose="020B0503020203020204" pitchFamily="34" charset="-52"/>
                <a:cs typeface="Stem Medium" panose="020B0603020203020204" pitchFamily="34" charset="-52"/>
              </a:rPr>
              <a:t>Карьерные перспективы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759AF71F-2077-5748-B65C-90DFD086F0E8}"/>
              </a:ext>
            </a:extLst>
          </p:cNvPr>
          <p:cNvSpPr txBox="1">
            <a:spLocks/>
          </p:cNvSpPr>
          <p:nvPr/>
        </p:nvSpPr>
        <p:spPr>
          <a:xfrm>
            <a:off x="496157" y="3991896"/>
            <a:ext cx="4360977" cy="7912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accent4"/>
                </a:solidFill>
                <a:effectLst/>
                <a:latin typeface="Stem Medium" panose="020B0603020203020204" pitchFamily="34" charset="-52"/>
                <a:cs typeface="Stem Medium" panose="020B0603020203020204" pitchFamily="34" charset="-52"/>
              </a:rPr>
              <a:t>Задачи, которые решает Банк России, – это максимальный уровень ответственности, сложности и </a:t>
            </a:r>
            <a:r>
              <a:rPr lang="ru-RU" sz="1600" dirty="0" smtClean="0">
                <a:solidFill>
                  <a:schemeClr val="accent4"/>
                </a:solidFill>
                <a:effectLst/>
                <a:latin typeface="Stem Medium" panose="020B0603020203020204" pitchFamily="34" charset="-52"/>
                <a:cs typeface="Stem Medium" panose="020B0603020203020204" pitchFamily="34" charset="-52"/>
              </a:rPr>
              <a:t>актуальности</a:t>
            </a:r>
            <a:endParaRPr lang="ru-RU" sz="1600" dirty="0">
              <a:solidFill>
                <a:schemeClr val="accent4"/>
              </a:solidFill>
              <a:latin typeface="Stem Medium" panose="020B0603020203020204" pitchFamily="34" charset="-52"/>
              <a:cs typeface="Stem Medium" panose="020B06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219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1DD8F6-C5B2-A740-B485-84D9D3A98371}"/>
              </a:ext>
            </a:extLst>
          </p:cNvPr>
          <p:cNvSpPr/>
          <p:nvPr/>
        </p:nvSpPr>
        <p:spPr>
          <a:xfrm>
            <a:off x="7964321" y="2141906"/>
            <a:ext cx="4192831" cy="35613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53F84"/>
                </a:solidFill>
              </a:ln>
            </a:endParaRP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49473247-F90E-0E40-A7B4-03F225A5BDF7}"/>
              </a:ext>
            </a:extLst>
          </p:cNvPr>
          <p:cNvSpPr txBox="1">
            <a:spLocks/>
          </p:cNvSpPr>
          <p:nvPr/>
        </p:nvSpPr>
        <p:spPr>
          <a:xfrm>
            <a:off x="497592" y="1277393"/>
            <a:ext cx="6923504" cy="26379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accent3"/>
                </a:solidFill>
                <a:latin typeface="Stem Medium" panose="020B0503020203020204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Направления стажировки</a:t>
            </a:r>
          </a:p>
        </p:txBody>
      </p:sp>
      <p:sp>
        <p:nvSpPr>
          <p:cNvPr id="25" name="Content Placeholder 18">
            <a:extLst>
              <a:ext uri="{FF2B5EF4-FFF2-40B4-BE49-F238E27FC236}">
                <a16:creationId xmlns:a16="http://schemas.microsoft.com/office/drawing/2014/main" id="{1D07CBC0-2EA5-4091-B52C-9303B2D9A88E}"/>
              </a:ext>
            </a:extLst>
          </p:cNvPr>
          <p:cNvSpPr txBox="1">
            <a:spLocks/>
          </p:cNvSpPr>
          <p:nvPr/>
        </p:nvSpPr>
        <p:spPr>
          <a:xfrm>
            <a:off x="8308416" y="2866513"/>
            <a:ext cx="35046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lnSpc>
                <a:spcPct val="100000"/>
              </a:lnSpc>
              <a:defRPr sz="1200">
                <a:solidFill>
                  <a:schemeClr val="accent4"/>
                </a:solidFill>
                <a:effectLst/>
                <a:latin typeface="+mj-l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Изучите список предлагаемых </a:t>
            </a:r>
            <a:r>
              <a:rPr lang="ru-RU" sz="1400" dirty="0" smtClean="0">
                <a:solidFill>
                  <a:schemeClr val="bg1"/>
                </a:solidFill>
              </a:rPr>
              <a:t>направлений</a:t>
            </a:r>
            <a:endParaRPr lang="ru-RU" sz="1400" dirty="0">
              <a:solidFill>
                <a:schemeClr val="bg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Зайдите на страницу выбранного направления </a:t>
            </a:r>
            <a:r>
              <a:rPr lang="ru-RU" sz="1400" dirty="0" smtClean="0">
                <a:solidFill>
                  <a:schemeClr val="bg1"/>
                </a:solidFill>
              </a:rPr>
              <a:t>и узнайте подробности</a:t>
            </a:r>
            <a:endParaRPr lang="ru-RU" sz="1400" dirty="0">
              <a:solidFill>
                <a:schemeClr val="bg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Заполните одну анкету (в анкете предусмотрена возможность выбрать второе альтернативное направление)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47382" y="5966903"/>
            <a:ext cx="2004231" cy="5048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97"/>
              </a:spcBef>
            </a:pPr>
            <a:r>
              <a:rPr lang="en-US" sz="1600" dirty="0">
                <a:solidFill>
                  <a:srgbClr val="1E4280"/>
                </a:solidFill>
                <a:latin typeface="Stem Medium" panose="020B0603020203020204" pitchFamily="34" charset="-52"/>
                <a:ea typeface="Stem Medium" panose="020B0603020203020204" pitchFamily="34" charset="-52"/>
              </a:rPr>
              <a:t>https://</a:t>
            </a:r>
            <a:r>
              <a:rPr lang="en-US" sz="1600" dirty="0" smtClean="0">
                <a:solidFill>
                  <a:srgbClr val="1E4280"/>
                </a:solidFill>
                <a:latin typeface="Stem Medium" panose="020B0603020203020204" pitchFamily="34" charset="-52"/>
                <a:ea typeface="Stem Medium" panose="020B0603020203020204" pitchFamily="34" charset="-52"/>
              </a:rPr>
              <a:t>cbr.vcv.ru/r/internship-autumn24</a:t>
            </a:r>
            <a:endParaRPr lang="ru-RU" sz="1600" dirty="0">
              <a:solidFill>
                <a:srgbClr val="1E4280"/>
              </a:solidFill>
              <a:latin typeface="Stem Medium" panose="020B0603020203020204" pitchFamily="34" charset="-52"/>
              <a:ea typeface="Stem Medium" panose="020B0603020203020204" pitchFamily="34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3DF3E-F631-7F4C-B348-037551728E53}"/>
              </a:ext>
            </a:extLst>
          </p:cNvPr>
          <p:cNvSpPr txBox="1"/>
          <p:nvPr/>
        </p:nvSpPr>
        <p:spPr>
          <a:xfrm>
            <a:off x="8308416" y="2224834"/>
            <a:ext cx="7592992" cy="52322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accent3"/>
                </a:solidFill>
                <a:latin typeface="Stem Medium" panose="020B0503020203020204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800" dirty="0">
                <a:solidFill>
                  <a:schemeClr val="bg1"/>
                </a:solidFill>
              </a:rPr>
              <a:t>Порядок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действий: </a:t>
            </a:r>
          </a:p>
        </p:txBody>
      </p:sp>
      <p:pic>
        <p:nvPicPr>
          <p:cNvPr id="11" name="Picture 2" descr="http://qrcoder.ru/code/?https%3A%2F%2Fcbr.vcv.ru%2Fr%2Finternship-autumn24&amp;10&amp;0">
            <a:extLst>
              <a:ext uri="{FF2B5EF4-FFF2-40B4-BE49-F238E27FC236}">
                <a16:creationId xmlns:a16="http://schemas.microsoft.com/office/drawing/2014/main" id="{3B0E04A7-ABD7-4591-A493-76BB3367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6" y="1823179"/>
            <a:ext cx="3996446" cy="399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63DF3E-F631-7F4C-B348-037551728E53}"/>
              </a:ext>
            </a:extLst>
          </p:cNvPr>
          <p:cNvSpPr txBox="1"/>
          <p:nvPr/>
        </p:nvSpPr>
        <p:spPr>
          <a:xfrm>
            <a:off x="4643066" y="2141906"/>
            <a:ext cx="3286409" cy="104690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accent3"/>
                </a:solidFill>
                <a:latin typeface="Stem Medium" panose="020B0503020203020204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Улан-Удэ:</a:t>
            </a:r>
          </a:p>
          <a:p>
            <a:pPr algn="ctr"/>
            <a:r>
              <a:rPr lang="ru-RU" sz="1800" dirty="0" smtClean="0">
                <a:solidFill>
                  <a:srgbClr val="92D050"/>
                </a:solidFill>
              </a:rPr>
              <a:t>Денежно-кредитная политика</a:t>
            </a:r>
            <a:endParaRPr lang="ru-RU" sz="1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8DB24C3-0E62-4B38-9845-67FDEA156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0986" y="-55467"/>
            <a:ext cx="10361466" cy="9060476"/>
          </a:xfrm>
          <a:prstGeom prst="rect">
            <a:avLst/>
          </a:prstGeom>
        </p:spPr>
      </p:pic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49473247-F90E-0E40-A7B4-03F225A5BDF7}"/>
              </a:ext>
            </a:extLst>
          </p:cNvPr>
          <p:cNvSpPr txBox="1">
            <a:spLocks/>
          </p:cNvSpPr>
          <p:nvPr/>
        </p:nvSpPr>
        <p:spPr>
          <a:xfrm>
            <a:off x="602606" y="1234490"/>
            <a:ext cx="5667565" cy="36571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accent3"/>
                </a:solidFill>
                <a:latin typeface="Stem Medium" panose="020B0503020203020204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Как построить карьеру в Банке России?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593773"/>
            <a:ext cx="7398327" cy="35613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53F84"/>
                </a:solidFill>
              </a:ln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788" y="3038598"/>
            <a:ext cx="7096499" cy="5533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Соответствие и следование ценностям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Стабильные подтвержденные результаты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Организационные возможности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Успешные результаты Центров оценки (</a:t>
            </a:r>
            <a:r>
              <a:rPr lang="ru-RU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hard</a:t>
            </a:r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 &amp; </a:t>
            </a:r>
            <a:r>
              <a:rPr lang="ru-RU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soft</a:t>
            </a: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) и Кадровых комитетов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Мобильность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Не пропустить «окно возможностей»</a:t>
            </a:r>
          </a:p>
        </p:txBody>
      </p:sp>
    </p:spTree>
    <p:extLst>
      <p:ext uri="{BB962C8B-B14F-4D97-AF65-F5344CB8AC3E}">
        <p14:creationId xmlns:p14="http://schemas.microsoft.com/office/powerpoint/2010/main" val="315599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89493E-B09B-4716-A312-DDC1D5A2CFA6}"/>
              </a:ext>
            </a:extLst>
          </p:cNvPr>
          <p:cNvSpPr txBox="1"/>
          <p:nvPr/>
        </p:nvSpPr>
        <p:spPr>
          <a:xfrm>
            <a:off x="1139980" y="3520397"/>
            <a:ext cx="519274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Конкурентная оплата труда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73BE7-2F91-411B-B1DB-FDF72AC48496}"/>
              </a:ext>
            </a:extLst>
          </p:cNvPr>
          <p:cNvSpPr txBox="1"/>
          <p:nvPr/>
        </p:nvSpPr>
        <p:spPr>
          <a:xfrm>
            <a:off x="1111255" y="2941838"/>
            <a:ext cx="43286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802020">
              <a:spcBef>
                <a:spcPts val="526"/>
              </a:spcBef>
              <a:spcAft>
                <a:spcPts val="526"/>
              </a:spcAft>
              <a:defRPr/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Программа признания и поощрения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C8B5A-9717-4A35-A2A4-FA738F31FEB2}"/>
              </a:ext>
            </a:extLst>
          </p:cNvPr>
          <p:cNvSpPr txBox="1"/>
          <p:nvPr/>
        </p:nvSpPr>
        <p:spPr>
          <a:xfrm>
            <a:off x="1111255" y="4194063"/>
            <a:ext cx="446807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802020">
              <a:spcBef>
                <a:spcPts val="526"/>
              </a:spcBef>
              <a:spcAft>
                <a:spcPts val="526"/>
              </a:spcAft>
              <a:defRPr/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Гибкие форматы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работы </a:t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solidFill>
                <a:prstClr val="black">
                  <a:lumMod val="65000"/>
                  <a:lumOff val="35000"/>
                </a:prst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0778B-E73A-466D-8FEE-DA0BC47E531F}"/>
              </a:ext>
            </a:extLst>
          </p:cNvPr>
          <p:cNvSpPr txBox="1"/>
          <p:nvPr/>
        </p:nvSpPr>
        <p:spPr>
          <a:xfrm>
            <a:off x="6544998" y="2172074"/>
            <a:ext cx="445480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802020">
              <a:spcBef>
                <a:spcPts val="526"/>
              </a:spcBef>
              <a:spcAft>
                <a:spcPts val="526"/>
              </a:spcAft>
              <a:defRPr/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Профессиональное обучение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FF802-1121-43F4-9463-0655C73A4672}"/>
              </a:ext>
            </a:extLst>
          </p:cNvPr>
          <p:cNvSpPr txBox="1"/>
          <p:nvPr/>
        </p:nvSpPr>
        <p:spPr>
          <a:xfrm>
            <a:off x="1111255" y="2147264"/>
            <a:ext cx="473072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802020">
              <a:spcBef>
                <a:spcPts val="526"/>
              </a:spcBef>
              <a:spcAft>
                <a:spcPts val="526"/>
              </a:spcAft>
              <a:defRPr/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Медицинское обслуживание, страхование жизни и здоровья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BFBD8-DB55-45D4-B404-16A5ACFED275}"/>
              </a:ext>
            </a:extLst>
          </p:cNvPr>
          <p:cNvSpPr txBox="1"/>
          <p:nvPr/>
        </p:nvSpPr>
        <p:spPr>
          <a:xfrm>
            <a:off x="1144873" y="4856008"/>
            <a:ext cx="402834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802020">
              <a:spcBef>
                <a:spcPts val="2500"/>
              </a:spcBef>
              <a:defRPr/>
            </a:pP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Оздоровительные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комплексы от Балтийского моря до Тихого океана </a:t>
            </a:r>
          </a:p>
        </p:txBody>
      </p:sp>
      <p:grpSp>
        <p:nvGrpSpPr>
          <p:cNvPr id="9" name="Рисунок 46">
            <a:extLst>
              <a:ext uri="{FF2B5EF4-FFF2-40B4-BE49-F238E27FC236}">
                <a16:creationId xmlns:a16="http://schemas.microsoft.com/office/drawing/2014/main" id="{89CB3CEF-E6B4-4B9C-96F8-0D5B89C4F3D1}"/>
              </a:ext>
            </a:extLst>
          </p:cNvPr>
          <p:cNvGrpSpPr/>
          <p:nvPr/>
        </p:nvGrpSpPr>
        <p:grpSpPr>
          <a:xfrm>
            <a:off x="9810693" y="2412269"/>
            <a:ext cx="2451656" cy="2738787"/>
            <a:chOff x="9810693" y="1878869"/>
            <a:chExt cx="2451656" cy="2738787"/>
          </a:xfrm>
        </p:grpSpPr>
        <p:sp>
          <p:nvSpPr>
            <p:cNvPr id="10" name="Полилиния: фигура 48">
              <a:extLst>
                <a:ext uri="{FF2B5EF4-FFF2-40B4-BE49-F238E27FC236}">
                  <a16:creationId xmlns:a16="http://schemas.microsoft.com/office/drawing/2014/main" id="{3B754247-04AB-4D0D-AB63-76D5CA2359F1}"/>
                </a:ext>
              </a:extLst>
            </p:cNvPr>
            <p:cNvSpPr/>
            <p:nvPr/>
          </p:nvSpPr>
          <p:spPr>
            <a:xfrm>
              <a:off x="9810693" y="1878869"/>
              <a:ext cx="2451656" cy="2738787"/>
            </a:xfrm>
            <a:custGeom>
              <a:avLst/>
              <a:gdLst>
                <a:gd name="connsiteX0" fmla="*/ 4262 w 2451656"/>
                <a:gd name="connsiteY0" fmla="*/ 2305211 h 2738787"/>
                <a:gd name="connsiteX1" fmla="*/ 237721 w 2451656"/>
                <a:gd name="connsiteY1" fmla="*/ 2736202 h 2738787"/>
                <a:gd name="connsiteX2" fmla="*/ 2452236 w 2451656"/>
                <a:gd name="connsiteY2" fmla="*/ 1199536 h 2738787"/>
                <a:gd name="connsiteX3" fmla="*/ 2452236 w 2451656"/>
                <a:gd name="connsiteY3" fmla="*/ 4262 h 2738787"/>
                <a:gd name="connsiteX4" fmla="*/ 4262 w 2451656"/>
                <a:gd name="connsiteY4" fmla="*/ 2305211 h 273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1656" h="2738787">
                  <a:moveTo>
                    <a:pt x="4262" y="2305211"/>
                  </a:moveTo>
                  <a:lnTo>
                    <a:pt x="237721" y="2736202"/>
                  </a:lnTo>
                  <a:lnTo>
                    <a:pt x="2452236" y="1199536"/>
                  </a:lnTo>
                  <a:lnTo>
                    <a:pt x="2452236" y="4262"/>
                  </a:lnTo>
                  <a:lnTo>
                    <a:pt x="4262" y="2305211"/>
                  </a:lnTo>
                  <a:close/>
                </a:path>
              </a:pathLst>
            </a:custGeom>
            <a:solidFill>
              <a:srgbClr val="FF4752"/>
            </a:solidFill>
            <a:ln w="7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  <p:sp>
          <p:nvSpPr>
            <p:cNvPr id="11" name="Полилиния: фигура 49">
              <a:extLst>
                <a:ext uri="{FF2B5EF4-FFF2-40B4-BE49-F238E27FC236}">
                  <a16:creationId xmlns:a16="http://schemas.microsoft.com/office/drawing/2014/main" id="{B03A4BA0-6108-4FBD-A5AD-B273DFF0B6B1}"/>
                </a:ext>
              </a:extLst>
            </p:cNvPr>
            <p:cNvSpPr/>
            <p:nvPr/>
          </p:nvSpPr>
          <p:spPr>
            <a:xfrm>
              <a:off x="10295135" y="2062853"/>
              <a:ext cx="1965742" cy="1303133"/>
            </a:xfrm>
            <a:custGeom>
              <a:avLst/>
              <a:gdLst>
                <a:gd name="connsiteX0" fmla="*/ 4262 w 1965742"/>
                <a:gd name="connsiteY0" fmla="*/ 563651 h 1303132"/>
                <a:gd name="connsiteX1" fmla="*/ 98867 w 1965742"/>
                <a:gd name="connsiteY1" fmla="*/ 1304817 h 1303132"/>
                <a:gd name="connsiteX2" fmla="*/ 1967795 w 1965742"/>
                <a:gd name="connsiteY2" fmla="*/ 823321 h 1303132"/>
                <a:gd name="connsiteX3" fmla="*/ 1967795 w 1965742"/>
                <a:gd name="connsiteY3" fmla="*/ 4262 h 1303132"/>
                <a:gd name="connsiteX4" fmla="*/ 4262 w 1965742"/>
                <a:gd name="connsiteY4" fmla="*/ 563651 h 130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5742" h="1303132">
                  <a:moveTo>
                    <a:pt x="4262" y="563651"/>
                  </a:moveTo>
                  <a:lnTo>
                    <a:pt x="98867" y="1304817"/>
                  </a:lnTo>
                  <a:lnTo>
                    <a:pt x="1967795" y="823321"/>
                  </a:lnTo>
                  <a:lnTo>
                    <a:pt x="1967795" y="4262"/>
                  </a:lnTo>
                  <a:lnTo>
                    <a:pt x="4262" y="563651"/>
                  </a:lnTo>
                  <a:close/>
                </a:path>
              </a:pathLst>
            </a:custGeom>
            <a:solidFill>
              <a:srgbClr val="00ADEE"/>
            </a:solidFill>
            <a:ln w="7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  <p:sp>
          <p:nvSpPr>
            <p:cNvPr id="12" name="Полилиния: фигура 50">
              <a:extLst>
                <a:ext uri="{FF2B5EF4-FFF2-40B4-BE49-F238E27FC236}">
                  <a16:creationId xmlns:a16="http://schemas.microsoft.com/office/drawing/2014/main" id="{88987006-2059-473E-B5A0-C0D5B941D437}"/>
                </a:ext>
              </a:extLst>
            </p:cNvPr>
            <p:cNvSpPr/>
            <p:nvPr/>
          </p:nvSpPr>
          <p:spPr>
            <a:xfrm>
              <a:off x="11310167" y="2133052"/>
              <a:ext cx="559537" cy="2355946"/>
            </a:xfrm>
            <a:custGeom>
              <a:avLst/>
              <a:gdLst>
                <a:gd name="connsiteX0" fmla="*/ 558866 w 559537"/>
                <a:gd name="connsiteY0" fmla="*/ 2327077 h 2355945"/>
                <a:gd name="connsiteX1" fmla="*/ 139066 w 559537"/>
                <a:gd name="connsiteY1" fmla="*/ 4262 h 2355945"/>
                <a:gd name="connsiteX2" fmla="*/ 4262 w 559537"/>
                <a:gd name="connsiteY2" fmla="*/ 23772 h 2355945"/>
                <a:gd name="connsiteX3" fmla="*/ 443940 w 559537"/>
                <a:gd name="connsiteY3" fmla="*/ 2358367 h 2355945"/>
                <a:gd name="connsiteX4" fmla="*/ 558866 w 559537"/>
                <a:gd name="connsiteY4" fmla="*/ 2327077 h 235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537" h="2355945">
                  <a:moveTo>
                    <a:pt x="558866" y="2327077"/>
                  </a:moveTo>
                  <a:lnTo>
                    <a:pt x="139066" y="4262"/>
                  </a:lnTo>
                  <a:lnTo>
                    <a:pt x="4262" y="23772"/>
                  </a:lnTo>
                  <a:lnTo>
                    <a:pt x="443940" y="2358367"/>
                  </a:lnTo>
                  <a:lnTo>
                    <a:pt x="558866" y="2327077"/>
                  </a:lnTo>
                  <a:close/>
                </a:path>
              </a:pathLst>
            </a:custGeom>
            <a:solidFill>
              <a:srgbClr val="1E4381"/>
            </a:solidFill>
            <a:ln w="7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  <p:sp>
          <p:nvSpPr>
            <p:cNvPr id="13" name="Полилиния: фигура 51">
              <a:extLst>
                <a:ext uri="{FF2B5EF4-FFF2-40B4-BE49-F238E27FC236}">
                  <a16:creationId xmlns:a16="http://schemas.microsoft.com/office/drawing/2014/main" id="{EFD04D7E-CF02-4673-9D69-C785EBC00BBC}"/>
                </a:ext>
              </a:extLst>
            </p:cNvPr>
            <p:cNvSpPr/>
            <p:nvPr/>
          </p:nvSpPr>
          <p:spPr>
            <a:xfrm>
              <a:off x="11208346" y="2611678"/>
              <a:ext cx="176696" cy="390204"/>
            </a:xfrm>
            <a:custGeom>
              <a:avLst/>
              <a:gdLst>
                <a:gd name="connsiteX0" fmla="*/ 112267 w 176695"/>
                <a:gd name="connsiteY0" fmla="*/ 4262 h 390203"/>
                <a:gd name="connsiteX1" fmla="*/ 4262 w 176695"/>
                <a:gd name="connsiteY1" fmla="*/ 20974 h 390203"/>
                <a:gd name="connsiteX2" fmla="*/ 68682 w 176695"/>
                <a:gd name="connsiteY2" fmla="*/ 392919 h 390203"/>
                <a:gd name="connsiteX3" fmla="*/ 176687 w 176695"/>
                <a:gd name="connsiteY3" fmla="*/ 376206 h 390203"/>
                <a:gd name="connsiteX4" fmla="*/ 112267 w 176695"/>
                <a:gd name="connsiteY4" fmla="*/ 4262 h 390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695" h="390203">
                  <a:moveTo>
                    <a:pt x="112267" y="4262"/>
                  </a:moveTo>
                  <a:lnTo>
                    <a:pt x="4262" y="20974"/>
                  </a:lnTo>
                  <a:lnTo>
                    <a:pt x="68682" y="392919"/>
                  </a:lnTo>
                  <a:lnTo>
                    <a:pt x="176687" y="376206"/>
                  </a:lnTo>
                  <a:lnTo>
                    <a:pt x="112267" y="4262"/>
                  </a:lnTo>
                  <a:close/>
                </a:path>
              </a:pathLst>
            </a:custGeom>
            <a:solidFill>
              <a:srgbClr val="1E4381"/>
            </a:solidFill>
            <a:ln w="73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770778B-E73A-466D-8FEE-DA0BC47E531F}"/>
              </a:ext>
            </a:extLst>
          </p:cNvPr>
          <p:cNvSpPr txBox="1"/>
          <p:nvPr/>
        </p:nvSpPr>
        <p:spPr>
          <a:xfrm>
            <a:off x="6544998" y="2746969"/>
            <a:ext cx="445480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802020">
              <a:spcBef>
                <a:spcPts val="526"/>
              </a:spcBef>
              <a:spcAft>
                <a:spcPts val="526"/>
              </a:spcAft>
              <a:defRPr/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Возможности роста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80A685-1EF4-4FF8-8C95-F177400841A4}"/>
              </a:ext>
            </a:extLst>
          </p:cNvPr>
          <p:cNvSpPr txBox="1"/>
          <p:nvPr/>
        </p:nvSpPr>
        <p:spPr>
          <a:xfrm>
            <a:off x="6554351" y="3321367"/>
            <a:ext cx="37203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802020">
              <a:spcBef>
                <a:spcPts val="2500"/>
              </a:spcBef>
              <a:defRPr/>
            </a:pP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Программа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социально- психологической поддержки</a:t>
            </a:r>
          </a:p>
        </p:txBody>
      </p:sp>
      <p:sp>
        <p:nvSpPr>
          <p:cNvPr id="17" name="그래픽 2">
            <a:extLst>
              <a:ext uri="{FF2B5EF4-FFF2-40B4-BE49-F238E27FC236}">
                <a16:creationId xmlns:a16="http://schemas.microsoft.com/office/drawing/2014/main" id="{5490D50B-5CF7-4799-8D9A-CC0F69EC003C}"/>
              </a:ext>
            </a:extLst>
          </p:cNvPr>
          <p:cNvSpPr/>
          <p:nvPr/>
        </p:nvSpPr>
        <p:spPr>
          <a:xfrm>
            <a:off x="835049" y="2218780"/>
            <a:ext cx="263399" cy="255195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00A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200" b="1">
              <a:solidFill>
                <a:srgbClr val="5177A4"/>
              </a:solidFill>
              <a:latin typeface="Montserrat Light"/>
              <a:ea typeface="Arial Unicode MS"/>
            </a:endParaRPr>
          </a:p>
        </p:txBody>
      </p:sp>
      <p:sp>
        <p:nvSpPr>
          <p:cNvPr id="18" name="그래픽 2">
            <a:extLst>
              <a:ext uri="{FF2B5EF4-FFF2-40B4-BE49-F238E27FC236}">
                <a16:creationId xmlns:a16="http://schemas.microsoft.com/office/drawing/2014/main" id="{583468E5-29E5-45CE-878D-69E4D69A4133}"/>
              </a:ext>
            </a:extLst>
          </p:cNvPr>
          <p:cNvSpPr/>
          <p:nvPr/>
        </p:nvSpPr>
        <p:spPr>
          <a:xfrm>
            <a:off x="835049" y="3006291"/>
            <a:ext cx="263399" cy="255195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00A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200" b="1">
              <a:solidFill>
                <a:srgbClr val="5177A4"/>
              </a:solidFill>
              <a:latin typeface="Montserrat Light"/>
              <a:ea typeface="Arial Unicode MS"/>
            </a:endParaRPr>
          </a:p>
        </p:txBody>
      </p:sp>
      <p:sp>
        <p:nvSpPr>
          <p:cNvPr id="19" name="그래픽 2">
            <a:extLst>
              <a:ext uri="{FF2B5EF4-FFF2-40B4-BE49-F238E27FC236}">
                <a16:creationId xmlns:a16="http://schemas.microsoft.com/office/drawing/2014/main" id="{72549AD7-C0DA-4B7C-96A0-ACC5166A5531}"/>
              </a:ext>
            </a:extLst>
          </p:cNvPr>
          <p:cNvSpPr/>
          <p:nvPr/>
        </p:nvSpPr>
        <p:spPr>
          <a:xfrm>
            <a:off x="835049" y="3601061"/>
            <a:ext cx="263399" cy="255195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00A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200" b="1">
              <a:solidFill>
                <a:srgbClr val="5177A4"/>
              </a:solidFill>
              <a:latin typeface="Montserrat Light"/>
              <a:ea typeface="Arial Unicode MS"/>
            </a:endParaRPr>
          </a:p>
        </p:txBody>
      </p:sp>
      <p:sp>
        <p:nvSpPr>
          <p:cNvPr id="20" name="그래픽 2">
            <a:extLst>
              <a:ext uri="{FF2B5EF4-FFF2-40B4-BE49-F238E27FC236}">
                <a16:creationId xmlns:a16="http://schemas.microsoft.com/office/drawing/2014/main" id="{6E0538D4-426E-4ADB-B24A-C87C5766F1E3}"/>
              </a:ext>
            </a:extLst>
          </p:cNvPr>
          <p:cNvSpPr/>
          <p:nvPr/>
        </p:nvSpPr>
        <p:spPr>
          <a:xfrm>
            <a:off x="835049" y="4257345"/>
            <a:ext cx="263399" cy="255195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00A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200" b="1">
              <a:solidFill>
                <a:srgbClr val="5177A4"/>
              </a:solidFill>
              <a:latin typeface="Montserrat Light"/>
              <a:ea typeface="Arial Unicode MS"/>
            </a:endParaRPr>
          </a:p>
        </p:txBody>
      </p:sp>
      <p:sp>
        <p:nvSpPr>
          <p:cNvPr id="21" name="그래픽 2">
            <a:extLst>
              <a:ext uri="{FF2B5EF4-FFF2-40B4-BE49-F238E27FC236}">
                <a16:creationId xmlns:a16="http://schemas.microsoft.com/office/drawing/2014/main" id="{DD22F4BD-205B-4660-A45E-D79516C86126}"/>
              </a:ext>
            </a:extLst>
          </p:cNvPr>
          <p:cNvSpPr/>
          <p:nvPr/>
        </p:nvSpPr>
        <p:spPr>
          <a:xfrm>
            <a:off x="835532" y="4972694"/>
            <a:ext cx="263399" cy="255195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FF4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1200" b="1">
              <a:solidFill>
                <a:srgbClr val="5177A4"/>
              </a:solidFill>
              <a:latin typeface="Montserrat Light"/>
              <a:ea typeface="Arial Unicode MS"/>
            </a:endParaRPr>
          </a:p>
        </p:txBody>
      </p:sp>
      <p:sp>
        <p:nvSpPr>
          <p:cNvPr id="24" name="그래픽 2">
            <a:extLst>
              <a:ext uri="{FF2B5EF4-FFF2-40B4-BE49-F238E27FC236}">
                <a16:creationId xmlns:a16="http://schemas.microsoft.com/office/drawing/2014/main" id="{ECDBAD12-D67E-4222-8C8F-41301FD21AAE}"/>
              </a:ext>
            </a:extLst>
          </p:cNvPr>
          <p:cNvSpPr/>
          <p:nvPr/>
        </p:nvSpPr>
        <p:spPr>
          <a:xfrm>
            <a:off x="6218057" y="2237471"/>
            <a:ext cx="263399" cy="255195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1E4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200" b="1">
              <a:solidFill>
                <a:srgbClr val="5177A4"/>
              </a:solidFill>
              <a:latin typeface="Montserrat Light"/>
              <a:ea typeface="Arial Unicode MS"/>
            </a:endParaRPr>
          </a:p>
        </p:txBody>
      </p:sp>
      <p:sp>
        <p:nvSpPr>
          <p:cNvPr id="25" name="그래픽 2">
            <a:extLst>
              <a:ext uri="{FF2B5EF4-FFF2-40B4-BE49-F238E27FC236}">
                <a16:creationId xmlns:a16="http://schemas.microsoft.com/office/drawing/2014/main" id="{253EF8BE-A02A-4906-9FE1-4BF6B8034A0D}"/>
              </a:ext>
            </a:extLst>
          </p:cNvPr>
          <p:cNvSpPr/>
          <p:nvPr/>
        </p:nvSpPr>
        <p:spPr>
          <a:xfrm>
            <a:off x="6218057" y="2816427"/>
            <a:ext cx="263399" cy="255195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1E4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1200" b="1">
              <a:solidFill>
                <a:srgbClr val="5177A4"/>
              </a:solidFill>
              <a:latin typeface="Montserrat Light"/>
              <a:ea typeface="Arial Unicode MS"/>
            </a:endParaRPr>
          </a:p>
        </p:txBody>
      </p:sp>
      <p:sp>
        <p:nvSpPr>
          <p:cNvPr id="28" name="그래픽 2">
            <a:extLst>
              <a:ext uri="{FF2B5EF4-FFF2-40B4-BE49-F238E27FC236}">
                <a16:creationId xmlns:a16="http://schemas.microsoft.com/office/drawing/2014/main" id="{5A5A039C-6854-47F3-B8EC-EDD23B77F01B}"/>
              </a:ext>
            </a:extLst>
          </p:cNvPr>
          <p:cNvSpPr/>
          <p:nvPr/>
        </p:nvSpPr>
        <p:spPr>
          <a:xfrm>
            <a:off x="6217885" y="3411361"/>
            <a:ext cx="263399" cy="255195"/>
          </a:xfrm>
          <a:custGeom>
            <a:avLst/>
            <a:gdLst>
              <a:gd name="connsiteX0" fmla="*/ 198110 w 394998"/>
              <a:gd name="connsiteY0" fmla="*/ 9688 h 394998"/>
              <a:gd name="connsiteX1" fmla="*/ 9688 w 394998"/>
              <a:gd name="connsiteY1" fmla="*/ 198110 h 394998"/>
              <a:gd name="connsiteX2" fmla="*/ 198110 w 394998"/>
              <a:gd name="connsiteY2" fmla="*/ 386531 h 394998"/>
              <a:gd name="connsiteX3" fmla="*/ 386531 w 394998"/>
              <a:gd name="connsiteY3" fmla="*/ 198110 h 394998"/>
              <a:gd name="connsiteX4" fmla="*/ 198110 w 394998"/>
              <a:gd name="connsiteY4" fmla="*/ 9688 h 394998"/>
              <a:gd name="connsiteX5" fmla="*/ 316389 w 394998"/>
              <a:gd name="connsiteY5" fmla="*/ 156500 h 394998"/>
              <a:gd name="connsiteX6" fmla="*/ 194773 w 394998"/>
              <a:gd name="connsiteY6" fmla="*/ 278115 h 394998"/>
              <a:gd name="connsiteX7" fmla="*/ 175563 w 394998"/>
              <a:gd name="connsiteY7" fmla="*/ 286089 h 394998"/>
              <a:gd name="connsiteX8" fmla="*/ 156353 w 394998"/>
              <a:gd name="connsiteY8" fmla="*/ 278115 h 394998"/>
              <a:gd name="connsiteX9" fmla="*/ 95533 w 394998"/>
              <a:gd name="connsiteY9" fmla="*/ 217320 h 394998"/>
              <a:gd name="connsiteX10" fmla="*/ 87559 w 394998"/>
              <a:gd name="connsiteY10" fmla="*/ 198110 h 394998"/>
              <a:gd name="connsiteX11" fmla="*/ 95533 w 394998"/>
              <a:gd name="connsiteY11" fmla="*/ 178899 h 394998"/>
              <a:gd name="connsiteX12" fmla="*/ 114743 w 394998"/>
              <a:gd name="connsiteY12" fmla="*/ 170926 h 394998"/>
              <a:gd name="connsiteX13" fmla="*/ 133953 w 394998"/>
              <a:gd name="connsiteY13" fmla="*/ 178899 h 394998"/>
              <a:gd name="connsiteX14" fmla="*/ 175538 w 394998"/>
              <a:gd name="connsiteY14" fmla="*/ 220485 h 394998"/>
              <a:gd name="connsiteX15" fmla="*/ 277944 w 394998"/>
              <a:gd name="connsiteY15" fmla="*/ 118079 h 394998"/>
              <a:gd name="connsiteX16" fmla="*/ 297154 w 394998"/>
              <a:gd name="connsiteY16" fmla="*/ 110106 h 394998"/>
              <a:gd name="connsiteX17" fmla="*/ 316364 w 394998"/>
              <a:gd name="connsiteY17" fmla="*/ 118079 h 394998"/>
              <a:gd name="connsiteX18" fmla="*/ 316389 w 394998"/>
              <a:gd name="connsiteY18" fmla="*/ 156500 h 3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998" h="394998">
                <a:moveTo>
                  <a:pt x="198110" y="9688"/>
                </a:moveTo>
                <a:cubicBezTo>
                  <a:pt x="94208" y="9688"/>
                  <a:pt x="9688" y="94208"/>
                  <a:pt x="9688" y="198110"/>
                </a:cubicBezTo>
                <a:cubicBezTo>
                  <a:pt x="9688" y="302012"/>
                  <a:pt x="94208" y="386531"/>
                  <a:pt x="198110" y="386531"/>
                </a:cubicBezTo>
                <a:cubicBezTo>
                  <a:pt x="302012" y="386531"/>
                  <a:pt x="386531" y="302012"/>
                  <a:pt x="386531" y="198110"/>
                </a:cubicBezTo>
                <a:cubicBezTo>
                  <a:pt x="386531" y="94208"/>
                  <a:pt x="302012" y="9688"/>
                  <a:pt x="198110" y="9688"/>
                </a:cubicBezTo>
                <a:close/>
                <a:moveTo>
                  <a:pt x="316389" y="156500"/>
                </a:moveTo>
                <a:lnTo>
                  <a:pt x="194773" y="278115"/>
                </a:lnTo>
                <a:cubicBezTo>
                  <a:pt x="189645" y="283243"/>
                  <a:pt x="182825" y="286089"/>
                  <a:pt x="175563" y="286089"/>
                </a:cubicBezTo>
                <a:cubicBezTo>
                  <a:pt x="168301" y="286089"/>
                  <a:pt x="161480" y="283267"/>
                  <a:pt x="156353" y="278115"/>
                </a:cubicBezTo>
                <a:lnTo>
                  <a:pt x="95533" y="217320"/>
                </a:lnTo>
                <a:cubicBezTo>
                  <a:pt x="90405" y="212192"/>
                  <a:pt x="87559" y="205372"/>
                  <a:pt x="87559" y="198110"/>
                </a:cubicBezTo>
                <a:cubicBezTo>
                  <a:pt x="87559" y="190848"/>
                  <a:pt x="90380" y="184027"/>
                  <a:pt x="95533" y="178899"/>
                </a:cubicBezTo>
                <a:cubicBezTo>
                  <a:pt x="100660" y="173772"/>
                  <a:pt x="107481" y="170926"/>
                  <a:pt x="114743" y="170926"/>
                </a:cubicBezTo>
                <a:cubicBezTo>
                  <a:pt x="122005" y="170926"/>
                  <a:pt x="128825" y="173747"/>
                  <a:pt x="133953" y="178899"/>
                </a:cubicBezTo>
                <a:lnTo>
                  <a:pt x="175538" y="220485"/>
                </a:lnTo>
                <a:lnTo>
                  <a:pt x="277944" y="118079"/>
                </a:lnTo>
                <a:cubicBezTo>
                  <a:pt x="283071" y="112952"/>
                  <a:pt x="289892" y="110106"/>
                  <a:pt x="297154" y="110106"/>
                </a:cubicBezTo>
                <a:cubicBezTo>
                  <a:pt x="304416" y="110106"/>
                  <a:pt x="311236" y="112927"/>
                  <a:pt x="316364" y="118079"/>
                </a:cubicBezTo>
                <a:cubicBezTo>
                  <a:pt x="326987" y="128678"/>
                  <a:pt x="326987" y="145926"/>
                  <a:pt x="316389" y="15650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1200" b="1">
              <a:solidFill>
                <a:srgbClr val="5177A4"/>
              </a:solidFill>
              <a:latin typeface="Montserrat Light"/>
              <a:ea typeface="Arial Unicode MS"/>
            </a:endParaRPr>
          </a:p>
        </p:txBody>
      </p:sp>
      <p:grpSp>
        <p:nvGrpSpPr>
          <p:cNvPr id="29" name="Рисунок 33">
            <a:extLst>
              <a:ext uri="{FF2B5EF4-FFF2-40B4-BE49-F238E27FC236}">
                <a16:creationId xmlns:a16="http://schemas.microsoft.com/office/drawing/2014/main" id="{3DC1E5A2-AC4F-47BA-8EAB-3737F630F9AE}"/>
              </a:ext>
            </a:extLst>
          </p:cNvPr>
          <p:cNvGrpSpPr/>
          <p:nvPr/>
        </p:nvGrpSpPr>
        <p:grpSpPr>
          <a:xfrm>
            <a:off x="6328561" y="4878546"/>
            <a:ext cx="2856994" cy="689132"/>
            <a:chOff x="1150183" y="1420014"/>
            <a:chExt cx="2856994" cy="689132"/>
          </a:xfrm>
        </p:grpSpPr>
        <p:sp>
          <p:nvSpPr>
            <p:cNvPr id="30" name="Полилиния: фигура 44">
              <a:extLst>
                <a:ext uri="{FF2B5EF4-FFF2-40B4-BE49-F238E27FC236}">
                  <a16:creationId xmlns:a16="http://schemas.microsoft.com/office/drawing/2014/main" id="{D4F6F9A5-ABE3-4783-A978-203567BADA6B}"/>
                </a:ext>
              </a:extLst>
            </p:cNvPr>
            <p:cNvSpPr/>
            <p:nvPr/>
          </p:nvSpPr>
          <p:spPr>
            <a:xfrm>
              <a:off x="1150183" y="1420014"/>
              <a:ext cx="2856994" cy="607916"/>
            </a:xfrm>
            <a:custGeom>
              <a:avLst/>
              <a:gdLst>
                <a:gd name="connsiteX0" fmla="*/ 11665 w 3348281"/>
                <a:gd name="connsiteY0" fmla="*/ 136759 h 607916"/>
                <a:gd name="connsiteX1" fmla="*/ 143526 w 3348281"/>
                <a:gd name="connsiteY1" fmla="*/ 11201 h 607916"/>
                <a:gd name="connsiteX2" fmla="*/ 3215909 w 3348281"/>
                <a:gd name="connsiteY2" fmla="*/ 11201 h 607916"/>
                <a:gd name="connsiteX3" fmla="*/ 3347771 w 3348281"/>
                <a:gd name="connsiteY3" fmla="*/ 136759 h 607916"/>
                <a:gd name="connsiteX4" fmla="*/ 3347771 w 3348281"/>
                <a:gd name="connsiteY4" fmla="*/ 481868 h 607916"/>
                <a:gd name="connsiteX5" fmla="*/ 3215909 w 3348281"/>
                <a:gd name="connsiteY5" fmla="*/ 607426 h 607916"/>
                <a:gd name="connsiteX6" fmla="*/ 143526 w 3348281"/>
                <a:gd name="connsiteY6" fmla="*/ 607426 h 607916"/>
                <a:gd name="connsiteX7" fmla="*/ 11665 w 3348281"/>
                <a:gd name="connsiteY7" fmla="*/ 481868 h 60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8281" h="607916">
                  <a:moveTo>
                    <a:pt x="11665" y="136759"/>
                  </a:moveTo>
                  <a:cubicBezTo>
                    <a:pt x="12001" y="67141"/>
                    <a:pt x="71017" y="10944"/>
                    <a:pt x="143526" y="11201"/>
                  </a:cubicBezTo>
                  <a:lnTo>
                    <a:pt x="3215909" y="11201"/>
                  </a:lnTo>
                  <a:cubicBezTo>
                    <a:pt x="3288415" y="10944"/>
                    <a:pt x="3347430" y="67141"/>
                    <a:pt x="3347771" y="136759"/>
                  </a:cubicBezTo>
                  <a:lnTo>
                    <a:pt x="3347771" y="481868"/>
                  </a:lnTo>
                  <a:cubicBezTo>
                    <a:pt x="3347430" y="551486"/>
                    <a:pt x="3288415" y="607684"/>
                    <a:pt x="3215909" y="607426"/>
                  </a:cubicBezTo>
                  <a:lnTo>
                    <a:pt x="143526" y="607426"/>
                  </a:lnTo>
                  <a:cubicBezTo>
                    <a:pt x="71017" y="607684"/>
                    <a:pt x="12001" y="551486"/>
                    <a:pt x="11665" y="481868"/>
                  </a:cubicBezTo>
                  <a:close/>
                </a:path>
              </a:pathLst>
            </a:custGeom>
            <a:solidFill>
              <a:srgbClr val="FF5A5A"/>
            </a:solidFill>
            <a:ln w="12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  <p:sp>
          <p:nvSpPr>
            <p:cNvPr id="31" name="Полилиния: фигура 45">
              <a:extLst>
                <a:ext uri="{FF2B5EF4-FFF2-40B4-BE49-F238E27FC236}">
                  <a16:creationId xmlns:a16="http://schemas.microsoft.com/office/drawing/2014/main" id="{50E7EE44-FB2D-4AFC-89E0-67A7847FBC96}"/>
                </a:ext>
              </a:extLst>
            </p:cNvPr>
            <p:cNvSpPr/>
            <p:nvPr/>
          </p:nvSpPr>
          <p:spPr>
            <a:xfrm>
              <a:off x="3763666" y="1851951"/>
              <a:ext cx="243511" cy="257195"/>
            </a:xfrm>
            <a:custGeom>
              <a:avLst/>
              <a:gdLst>
                <a:gd name="connsiteX0" fmla="*/ 11665 w 243511"/>
                <a:gd name="connsiteY0" fmla="*/ 137109 h 257195"/>
                <a:gd name="connsiteX1" fmla="*/ 243000 w 243511"/>
                <a:gd name="connsiteY1" fmla="*/ 11200 h 257195"/>
                <a:gd name="connsiteX2" fmla="*/ 243000 w 243511"/>
                <a:gd name="connsiteY2" fmla="*/ 256705 h 257195"/>
                <a:gd name="connsiteX3" fmla="*/ 11665 w 243511"/>
                <a:gd name="connsiteY3" fmla="*/ 137109 h 25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511" h="257195">
                  <a:moveTo>
                    <a:pt x="11665" y="137109"/>
                  </a:moveTo>
                  <a:lnTo>
                    <a:pt x="243000" y="11200"/>
                  </a:lnTo>
                  <a:lnTo>
                    <a:pt x="243000" y="256705"/>
                  </a:lnTo>
                  <a:lnTo>
                    <a:pt x="11665" y="137109"/>
                  </a:lnTo>
                  <a:close/>
                </a:path>
              </a:pathLst>
            </a:custGeom>
            <a:solidFill>
              <a:srgbClr val="FF5A5A"/>
            </a:solidFill>
            <a:ln w="12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FF4E191-6EED-4DA4-8F71-2AF578E38224}"/>
              </a:ext>
            </a:extLst>
          </p:cNvPr>
          <p:cNvSpPr/>
          <p:nvPr/>
        </p:nvSpPr>
        <p:spPr>
          <a:xfrm>
            <a:off x="7009862" y="4943135"/>
            <a:ext cx="201055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2020">
              <a:spcBef>
                <a:spcPts val="526"/>
              </a:spcBef>
              <a:defRPr/>
            </a:pPr>
            <a:r>
              <a:rPr lang="ru-RU" sz="2500" cap="all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Питание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23B17F-4F52-4093-9A8A-7E0E54B346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03" y="4665828"/>
            <a:ext cx="820634" cy="820634"/>
          </a:xfrm>
          <a:prstGeom prst="rect">
            <a:avLst/>
          </a:prstGeom>
        </p:spPr>
      </p:pic>
      <p:sp>
        <p:nvSpPr>
          <p:cNvPr id="34" name="Content Placeholder 18">
            <a:extLst>
              <a:ext uri="{FF2B5EF4-FFF2-40B4-BE49-F238E27FC236}">
                <a16:creationId xmlns:a16="http://schemas.microsoft.com/office/drawing/2014/main" id="{49473247-F90E-0E40-A7B4-03F225A5BDF7}"/>
              </a:ext>
            </a:extLst>
          </p:cNvPr>
          <p:cNvSpPr txBox="1">
            <a:spLocks/>
          </p:cNvSpPr>
          <p:nvPr/>
        </p:nvSpPr>
        <p:spPr>
          <a:xfrm>
            <a:off x="812156" y="1103852"/>
            <a:ext cx="5667565" cy="36571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accent3"/>
                </a:solidFill>
                <a:latin typeface="Stem Medium" panose="020B0503020203020204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smtClean="0"/>
              <a:t>Забота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38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DB178B3-F109-4307-9840-A80B77AFA4E1}"/>
              </a:ext>
            </a:extLst>
          </p:cNvPr>
          <p:cNvGrpSpPr/>
          <p:nvPr/>
        </p:nvGrpSpPr>
        <p:grpSpPr>
          <a:xfrm>
            <a:off x="6443304" y="4265286"/>
            <a:ext cx="5467674" cy="3545426"/>
            <a:chOff x="7133726" y="4327928"/>
            <a:chExt cx="4945432" cy="3206786"/>
          </a:xfrm>
        </p:grpSpPr>
        <p:sp>
          <p:nvSpPr>
            <p:cNvPr id="3" name="Полилиния: фигура 79">
              <a:extLst>
                <a:ext uri="{FF2B5EF4-FFF2-40B4-BE49-F238E27FC236}">
                  <a16:creationId xmlns:a16="http://schemas.microsoft.com/office/drawing/2014/main" id="{7C8858F1-20CE-49B7-A193-A13C287805C2}"/>
                </a:ext>
              </a:extLst>
            </p:cNvPr>
            <p:cNvSpPr/>
            <p:nvPr/>
          </p:nvSpPr>
          <p:spPr>
            <a:xfrm rot="2169639">
              <a:off x="8355924" y="4327928"/>
              <a:ext cx="3723234" cy="3206786"/>
            </a:xfrm>
            <a:custGeom>
              <a:avLst/>
              <a:gdLst>
                <a:gd name="connsiteX0" fmla="*/ 2338782 w 2740186"/>
                <a:gd name="connsiteY0" fmla="*/ 1536 h 2360095"/>
                <a:gd name="connsiteX1" fmla="*/ 2739689 w 2740186"/>
                <a:gd name="connsiteY1" fmla="*/ 775595 h 2360095"/>
                <a:gd name="connsiteX2" fmla="*/ 205503 w 2740186"/>
                <a:gd name="connsiteY2" fmla="*/ 2362339 h 2360095"/>
                <a:gd name="connsiteX3" fmla="*/ 1536 w 2740186"/>
                <a:gd name="connsiteY3" fmla="*/ 1992193 h 2360095"/>
                <a:gd name="connsiteX4" fmla="*/ 2338782 w 2740186"/>
                <a:gd name="connsiteY4" fmla="*/ 1536 h 236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186" h="2360095">
                  <a:moveTo>
                    <a:pt x="2338782" y="1536"/>
                  </a:moveTo>
                  <a:lnTo>
                    <a:pt x="2739689" y="775595"/>
                  </a:lnTo>
                  <a:lnTo>
                    <a:pt x="205503" y="2362339"/>
                  </a:lnTo>
                  <a:lnTo>
                    <a:pt x="1536" y="1992193"/>
                  </a:lnTo>
                  <a:lnTo>
                    <a:pt x="2338782" y="1536"/>
                  </a:lnTo>
                  <a:close/>
                </a:path>
              </a:pathLst>
            </a:custGeom>
            <a:solidFill>
              <a:srgbClr val="FF5A5A"/>
            </a:solidFill>
            <a:ln w="44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Полилиния: фигура 80">
              <a:extLst>
                <a:ext uri="{FF2B5EF4-FFF2-40B4-BE49-F238E27FC236}">
                  <a16:creationId xmlns:a16="http://schemas.microsoft.com/office/drawing/2014/main" id="{CE44E129-D88C-4982-8E16-21BF6533C04E}"/>
                </a:ext>
              </a:extLst>
            </p:cNvPr>
            <p:cNvSpPr/>
            <p:nvPr/>
          </p:nvSpPr>
          <p:spPr>
            <a:xfrm rot="18414331">
              <a:off x="7889487" y="5156745"/>
              <a:ext cx="455224" cy="1966746"/>
            </a:xfrm>
            <a:custGeom>
              <a:avLst/>
              <a:gdLst>
                <a:gd name="connsiteX0" fmla="*/ 457910 w 455224"/>
                <a:gd name="connsiteY0" fmla="*/ 1941676 h 1966746"/>
                <a:gd name="connsiteX1" fmla="*/ 120999 w 455224"/>
                <a:gd name="connsiteY1" fmla="*/ 1536 h 1966746"/>
                <a:gd name="connsiteX2" fmla="*/ 1536 w 455224"/>
                <a:gd name="connsiteY2" fmla="*/ 15370 h 1966746"/>
                <a:gd name="connsiteX3" fmla="*/ 355816 w 455224"/>
                <a:gd name="connsiteY3" fmla="*/ 1965631 h 1966746"/>
                <a:gd name="connsiteX4" fmla="*/ 457910 w 455224"/>
                <a:gd name="connsiteY4" fmla="*/ 1941676 h 196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24" h="1966746">
                  <a:moveTo>
                    <a:pt x="457910" y="1941676"/>
                  </a:moveTo>
                  <a:lnTo>
                    <a:pt x="120999" y="1536"/>
                  </a:lnTo>
                  <a:lnTo>
                    <a:pt x="1536" y="15370"/>
                  </a:lnTo>
                  <a:lnTo>
                    <a:pt x="355816" y="1965631"/>
                  </a:lnTo>
                  <a:lnTo>
                    <a:pt x="457910" y="1941676"/>
                  </a:lnTo>
                  <a:close/>
                </a:path>
              </a:pathLst>
            </a:custGeom>
            <a:solidFill>
              <a:srgbClr val="00BBEE"/>
            </a:solidFill>
            <a:ln w="44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128A31A-F01F-4ACC-A7EE-B979AF29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2673555" flipH="1">
              <a:off x="11536871" y="5353993"/>
              <a:ext cx="401405" cy="261188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A85D58-B8C4-4DB2-A925-D2F9BD4C73A0}"/>
              </a:ext>
            </a:extLst>
          </p:cNvPr>
          <p:cNvGrpSpPr/>
          <p:nvPr/>
        </p:nvGrpSpPr>
        <p:grpSpPr>
          <a:xfrm flipV="1">
            <a:off x="982977" y="5554412"/>
            <a:ext cx="5412483" cy="878082"/>
            <a:chOff x="866810" y="1278622"/>
            <a:chExt cx="5534252" cy="703062"/>
          </a:xfrm>
          <a:solidFill>
            <a:srgbClr val="FFBB44"/>
          </a:solidFill>
        </p:grpSpPr>
        <p:grpSp>
          <p:nvGrpSpPr>
            <p:cNvPr id="7" name="Рисунок 33">
              <a:extLst>
                <a:ext uri="{FF2B5EF4-FFF2-40B4-BE49-F238E27FC236}">
                  <a16:creationId xmlns:a16="http://schemas.microsoft.com/office/drawing/2014/main" id="{CD870178-14E2-4E8A-AE56-195DF82B4580}"/>
                </a:ext>
              </a:extLst>
            </p:cNvPr>
            <p:cNvGrpSpPr/>
            <p:nvPr/>
          </p:nvGrpSpPr>
          <p:grpSpPr>
            <a:xfrm>
              <a:off x="866810" y="1278622"/>
              <a:ext cx="5534252" cy="703062"/>
              <a:chOff x="658895" y="1420014"/>
              <a:chExt cx="5534252" cy="703062"/>
            </a:xfrm>
            <a:grpFill/>
          </p:grpSpPr>
          <p:sp>
            <p:nvSpPr>
              <p:cNvPr id="9" name="Полилиния: фигура 49">
                <a:extLst>
                  <a:ext uri="{FF2B5EF4-FFF2-40B4-BE49-F238E27FC236}">
                    <a16:creationId xmlns:a16="http://schemas.microsoft.com/office/drawing/2014/main" id="{A3FA6A6F-B153-4EA9-91AD-9510F2A3D9D9}"/>
                  </a:ext>
                </a:extLst>
              </p:cNvPr>
              <p:cNvSpPr/>
              <p:nvPr/>
            </p:nvSpPr>
            <p:spPr>
              <a:xfrm>
                <a:off x="658895" y="1420014"/>
                <a:ext cx="5534252" cy="607916"/>
              </a:xfrm>
              <a:custGeom>
                <a:avLst/>
                <a:gdLst>
                  <a:gd name="connsiteX0" fmla="*/ 11665 w 3348281"/>
                  <a:gd name="connsiteY0" fmla="*/ 136759 h 607916"/>
                  <a:gd name="connsiteX1" fmla="*/ 143526 w 3348281"/>
                  <a:gd name="connsiteY1" fmla="*/ 11201 h 607916"/>
                  <a:gd name="connsiteX2" fmla="*/ 3215909 w 3348281"/>
                  <a:gd name="connsiteY2" fmla="*/ 11201 h 607916"/>
                  <a:gd name="connsiteX3" fmla="*/ 3347771 w 3348281"/>
                  <a:gd name="connsiteY3" fmla="*/ 136759 h 607916"/>
                  <a:gd name="connsiteX4" fmla="*/ 3347771 w 3348281"/>
                  <a:gd name="connsiteY4" fmla="*/ 481868 h 607916"/>
                  <a:gd name="connsiteX5" fmla="*/ 3215909 w 3348281"/>
                  <a:gd name="connsiteY5" fmla="*/ 607426 h 607916"/>
                  <a:gd name="connsiteX6" fmla="*/ 143526 w 3348281"/>
                  <a:gd name="connsiteY6" fmla="*/ 607426 h 607916"/>
                  <a:gd name="connsiteX7" fmla="*/ 11665 w 3348281"/>
                  <a:gd name="connsiteY7" fmla="*/ 481868 h 607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48281" h="607916">
                    <a:moveTo>
                      <a:pt x="11665" y="136759"/>
                    </a:moveTo>
                    <a:cubicBezTo>
                      <a:pt x="12001" y="67141"/>
                      <a:pt x="71017" y="10944"/>
                      <a:pt x="143526" y="11201"/>
                    </a:cubicBezTo>
                    <a:lnTo>
                      <a:pt x="3215909" y="11201"/>
                    </a:lnTo>
                    <a:cubicBezTo>
                      <a:pt x="3288415" y="10944"/>
                      <a:pt x="3347430" y="67141"/>
                      <a:pt x="3347771" y="136759"/>
                    </a:cubicBezTo>
                    <a:lnTo>
                      <a:pt x="3347771" y="481868"/>
                    </a:lnTo>
                    <a:cubicBezTo>
                      <a:pt x="3347430" y="551486"/>
                      <a:pt x="3288415" y="607684"/>
                      <a:pt x="3215909" y="607426"/>
                    </a:cubicBezTo>
                    <a:lnTo>
                      <a:pt x="143526" y="607426"/>
                    </a:lnTo>
                    <a:cubicBezTo>
                      <a:pt x="71017" y="607684"/>
                      <a:pt x="12001" y="551486"/>
                      <a:pt x="11665" y="481868"/>
                    </a:cubicBezTo>
                    <a:close/>
                  </a:path>
                </a:pathLst>
              </a:custGeom>
              <a:grpFill/>
              <a:ln w="1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0B0B0B"/>
                  </a:solidFill>
                </a:endParaRPr>
              </a:p>
            </p:txBody>
          </p:sp>
          <p:sp>
            <p:nvSpPr>
              <p:cNvPr id="10" name="Полилиния: фигура 50">
                <a:extLst>
                  <a:ext uri="{FF2B5EF4-FFF2-40B4-BE49-F238E27FC236}">
                    <a16:creationId xmlns:a16="http://schemas.microsoft.com/office/drawing/2014/main" id="{C7ADAC79-FD0B-4F13-AE8A-E685C41F6934}"/>
                  </a:ext>
                </a:extLst>
              </p:cNvPr>
              <p:cNvSpPr/>
              <p:nvPr/>
            </p:nvSpPr>
            <p:spPr>
              <a:xfrm>
                <a:off x="5942176" y="1865881"/>
                <a:ext cx="243511" cy="257195"/>
              </a:xfrm>
              <a:custGeom>
                <a:avLst/>
                <a:gdLst>
                  <a:gd name="connsiteX0" fmla="*/ 11665 w 243511"/>
                  <a:gd name="connsiteY0" fmla="*/ 137109 h 257195"/>
                  <a:gd name="connsiteX1" fmla="*/ 243000 w 243511"/>
                  <a:gd name="connsiteY1" fmla="*/ 11200 h 257195"/>
                  <a:gd name="connsiteX2" fmla="*/ 243000 w 243511"/>
                  <a:gd name="connsiteY2" fmla="*/ 256705 h 257195"/>
                  <a:gd name="connsiteX3" fmla="*/ 11665 w 243511"/>
                  <a:gd name="connsiteY3" fmla="*/ 137109 h 25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11" h="257195">
                    <a:moveTo>
                      <a:pt x="11665" y="137109"/>
                    </a:moveTo>
                    <a:lnTo>
                      <a:pt x="243000" y="11200"/>
                    </a:lnTo>
                    <a:lnTo>
                      <a:pt x="243000" y="256705"/>
                    </a:lnTo>
                    <a:lnTo>
                      <a:pt x="11665" y="137109"/>
                    </a:lnTo>
                    <a:close/>
                  </a:path>
                </a:pathLst>
              </a:custGeom>
              <a:grpFill/>
              <a:ln w="1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dirty="0">
                  <a:solidFill>
                    <a:srgbClr val="0B0B0B"/>
                  </a:solidFill>
                </a:endParaRPr>
              </a:p>
            </p:txBody>
          </p:sp>
        </p:grpSp>
        <p:sp>
          <p:nvSpPr>
            <p:cNvPr id="8" name="Content Placeholder 18">
              <a:extLst>
                <a:ext uri="{FF2B5EF4-FFF2-40B4-BE49-F238E27FC236}">
                  <a16:creationId xmlns:a16="http://schemas.microsoft.com/office/drawing/2014/main" id="{68A3323F-3BC2-4344-AC06-18F7FB22E7DA}"/>
                </a:ext>
              </a:extLst>
            </p:cNvPr>
            <p:cNvSpPr txBox="1">
              <a:spLocks/>
            </p:cNvSpPr>
            <p:nvPr/>
          </p:nvSpPr>
          <p:spPr>
            <a:xfrm>
              <a:off x="1190934" y="1400968"/>
              <a:ext cx="3193570" cy="415621"/>
            </a:xfrm>
            <a:prstGeom prst="rect">
              <a:avLst/>
            </a:prstGeom>
            <a:grpFill/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endParaRPr lang="ru-RU" sz="18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Рисунок 36">
            <a:extLst>
              <a:ext uri="{FF2B5EF4-FFF2-40B4-BE49-F238E27FC236}">
                <a16:creationId xmlns:a16="http://schemas.microsoft.com/office/drawing/2014/main" id="{5CE1AC03-735F-41D9-9D6A-6C627DD17DA5}"/>
              </a:ext>
            </a:extLst>
          </p:cNvPr>
          <p:cNvGrpSpPr/>
          <p:nvPr/>
        </p:nvGrpSpPr>
        <p:grpSpPr>
          <a:xfrm flipH="1">
            <a:off x="8054181" y="1297981"/>
            <a:ext cx="3129816" cy="1308662"/>
            <a:chOff x="578874" y="2210896"/>
            <a:chExt cx="3348793" cy="1115196"/>
          </a:xfrm>
          <a:solidFill>
            <a:srgbClr val="D5EDFD"/>
          </a:solidFill>
        </p:grpSpPr>
        <p:sp>
          <p:nvSpPr>
            <p:cNvPr id="12" name="Полилиния: фигура 71">
              <a:extLst>
                <a:ext uri="{FF2B5EF4-FFF2-40B4-BE49-F238E27FC236}">
                  <a16:creationId xmlns:a16="http://schemas.microsoft.com/office/drawing/2014/main" id="{35585C36-1A20-41EE-8798-38A5E08410A2}"/>
                </a:ext>
              </a:extLst>
            </p:cNvPr>
            <p:cNvSpPr/>
            <p:nvPr/>
          </p:nvSpPr>
          <p:spPr>
            <a:xfrm>
              <a:off x="579385" y="2589578"/>
              <a:ext cx="3348282" cy="607916"/>
            </a:xfrm>
            <a:custGeom>
              <a:avLst/>
              <a:gdLst>
                <a:gd name="connsiteX0" fmla="*/ 11665 w 3348281"/>
                <a:gd name="connsiteY0" fmla="*/ 136759 h 607916"/>
                <a:gd name="connsiteX1" fmla="*/ 143526 w 3348281"/>
                <a:gd name="connsiteY1" fmla="*/ 11201 h 607916"/>
                <a:gd name="connsiteX2" fmla="*/ 3215909 w 3348281"/>
                <a:gd name="connsiteY2" fmla="*/ 11201 h 607916"/>
                <a:gd name="connsiteX3" fmla="*/ 3347771 w 3348281"/>
                <a:gd name="connsiteY3" fmla="*/ 136759 h 607916"/>
                <a:gd name="connsiteX4" fmla="*/ 3347771 w 3348281"/>
                <a:gd name="connsiteY4" fmla="*/ 481868 h 607916"/>
                <a:gd name="connsiteX5" fmla="*/ 3215909 w 3348281"/>
                <a:gd name="connsiteY5" fmla="*/ 607426 h 607916"/>
                <a:gd name="connsiteX6" fmla="*/ 143526 w 3348281"/>
                <a:gd name="connsiteY6" fmla="*/ 607426 h 607916"/>
                <a:gd name="connsiteX7" fmla="*/ 11665 w 3348281"/>
                <a:gd name="connsiteY7" fmla="*/ 481868 h 60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8281" h="607916">
                  <a:moveTo>
                    <a:pt x="11665" y="136759"/>
                  </a:moveTo>
                  <a:cubicBezTo>
                    <a:pt x="12001" y="67141"/>
                    <a:pt x="71017" y="10944"/>
                    <a:pt x="143526" y="11201"/>
                  </a:cubicBezTo>
                  <a:lnTo>
                    <a:pt x="3215909" y="11201"/>
                  </a:lnTo>
                  <a:cubicBezTo>
                    <a:pt x="3288415" y="10944"/>
                    <a:pt x="3347430" y="67141"/>
                    <a:pt x="3347771" y="136759"/>
                  </a:cubicBezTo>
                  <a:lnTo>
                    <a:pt x="3347771" y="481868"/>
                  </a:lnTo>
                  <a:cubicBezTo>
                    <a:pt x="3347430" y="551486"/>
                    <a:pt x="3288415" y="607684"/>
                    <a:pt x="3215909" y="607426"/>
                  </a:cubicBezTo>
                  <a:lnTo>
                    <a:pt x="143526" y="607426"/>
                  </a:lnTo>
                  <a:cubicBezTo>
                    <a:pt x="71017" y="607684"/>
                    <a:pt x="12001" y="551486"/>
                    <a:pt x="11665" y="481868"/>
                  </a:cubicBezTo>
                  <a:close/>
                </a:path>
              </a:pathLst>
            </a:custGeom>
            <a:grpFill/>
            <a:ln w="12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  <p:sp>
          <p:nvSpPr>
            <p:cNvPr id="13" name="Полилиния: фигура 72">
              <a:extLst>
                <a:ext uri="{FF2B5EF4-FFF2-40B4-BE49-F238E27FC236}">
                  <a16:creationId xmlns:a16="http://schemas.microsoft.com/office/drawing/2014/main" id="{4318D882-25E3-4C79-AAC8-170A5EDBC6D3}"/>
                </a:ext>
              </a:extLst>
            </p:cNvPr>
            <p:cNvSpPr/>
            <p:nvPr/>
          </p:nvSpPr>
          <p:spPr>
            <a:xfrm>
              <a:off x="3684156" y="3068897"/>
              <a:ext cx="243511" cy="257195"/>
            </a:xfrm>
            <a:custGeom>
              <a:avLst/>
              <a:gdLst>
                <a:gd name="connsiteX0" fmla="*/ 11665 w 243511"/>
                <a:gd name="connsiteY0" fmla="*/ 137109 h 257195"/>
                <a:gd name="connsiteX1" fmla="*/ 243000 w 243511"/>
                <a:gd name="connsiteY1" fmla="*/ 11200 h 257195"/>
                <a:gd name="connsiteX2" fmla="*/ 243000 w 243511"/>
                <a:gd name="connsiteY2" fmla="*/ 256705 h 257195"/>
                <a:gd name="connsiteX3" fmla="*/ 11665 w 243511"/>
                <a:gd name="connsiteY3" fmla="*/ 137109 h 25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511" h="257195">
                  <a:moveTo>
                    <a:pt x="11665" y="137109"/>
                  </a:moveTo>
                  <a:lnTo>
                    <a:pt x="243000" y="11200"/>
                  </a:lnTo>
                  <a:lnTo>
                    <a:pt x="243000" y="256705"/>
                  </a:lnTo>
                  <a:lnTo>
                    <a:pt x="11665" y="137109"/>
                  </a:lnTo>
                  <a:close/>
                </a:path>
              </a:pathLst>
            </a:custGeom>
            <a:grpFill/>
            <a:ln w="12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  <p:sp>
          <p:nvSpPr>
            <p:cNvPr id="14" name="Полилиния: фигура 73">
              <a:extLst>
                <a:ext uri="{FF2B5EF4-FFF2-40B4-BE49-F238E27FC236}">
                  <a16:creationId xmlns:a16="http://schemas.microsoft.com/office/drawing/2014/main" id="{8CC1514D-9890-42B9-8849-4B4411256A7C}"/>
                </a:ext>
              </a:extLst>
            </p:cNvPr>
            <p:cNvSpPr/>
            <p:nvPr/>
          </p:nvSpPr>
          <p:spPr>
            <a:xfrm>
              <a:off x="578874" y="2210896"/>
              <a:ext cx="3348282" cy="607916"/>
            </a:xfrm>
            <a:custGeom>
              <a:avLst/>
              <a:gdLst>
                <a:gd name="connsiteX0" fmla="*/ 11665 w 3348281"/>
                <a:gd name="connsiteY0" fmla="*/ 136759 h 607916"/>
                <a:gd name="connsiteX1" fmla="*/ 143526 w 3348281"/>
                <a:gd name="connsiteY1" fmla="*/ 11201 h 607916"/>
                <a:gd name="connsiteX2" fmla="*/ 3215909 w 3348281"/>
                <a:gd name="connsiteY2" fmla="*/ 11201 h 607916"/>
                <a:gd name="connsiteX3" fmla="*/ 3347771 w 3348281"/>
                <a:gd name="connsiteY3" fmla="*/ 136759 h 607916"/>
                <a:gd name="connsiteX4" fmla="*/ 3347771 w 3348281"/>
                <a:gd name="connsiteY4" fmla="*/ 481868 h 607916"/>
                <a:gd name="connsiteX5" fmla="*/ 3215909 w 3348281"/>
                <a:gd name="connsiteY5" fmla="*/ 607426 h 607916"/>
                <a:gd name="connsiteX6" fmla="*/ 143526 w 3348281"/>
                <a:gd name="connsiteY6" fmla="*/ 607426 h 607916"/>
                <a:gd name="connsiteX7" fmla="*/ 11665 w 3348281"/>
                <a:gd name="connsiteY7" fmla="*/ 481868 h 60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8281" h="607916">
                  <a:moveTo>
                    <a:pt x="11665" y="136759"/>
                  </a:moveTo>
                  <a:cubicBezTo>
                    <a:pt x="12001" y="67141"/>
                    <a:pt x="71017" y="10944"/>
                    <a:pt x="143526" y="11201"/>
                  </a:cubicBezTo>
                  <a:lnTo>
                    <a:pt x="3215909" y="11201"/>
                  </a:lnTo>
                  <a:cubicBezTo>
                    <a:pt x="3288415" y="10944"/>
                    <a:pt x="3347430" y="67141"/>
                    <a:pt x="3347771" y="136759"/>
                  </a:cubicBezTo>
                  <a:lnTo>
                    <a:pt x="3347771" y="481868"/>
                  </a:lnTo>
                  <a:cubicBezTo>
                    <a:pt x="3347430" y="551486"/>
                    <a:pt x="3288415" y="607684"/>
                    <a:pt x="3215909" y="607426"/>
                  </a:cubicBezTo>
                  <a:lnTo>
                    <a:pt x="143526" y="607426"/>
                  </a:lnTo>
                  <a:cubicBezTo>
                    <a:pt x="71017" y="607684"/>
                    <a:pt x="12001" y="551486"/>
                    <a:pt x="11665" y="481868"/>
                  </a:cubicBezTo>
                  <a:close/>
                </a:path>
              </a:pathLst>
            </a:custGeom>
            <a:grpFill/>
            <a:ln w="12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</p:grpSp>
      <p:grpSp>
        <p:nvGrpSpPr>
          <p:cNvPr id="15" name="Рисунок 36">
            <a:extLst>
              <a:ext uri="{FF2B5EF4-FFF2-40B4-BE49-F238E27FC236}">
                <a16:creationId xmlns:a16="http://schemas.microsoft.com/office/drawing/2014/main" id="{B4E395E7-8B69-4048-BE65-8F88DB3935E5}"/>
              </a:ext>
            </a:extLst>
          </p:cNvPr>
          <p:cNvGrpSpPr/>
          <p:nvPr/>
        </p:nvGrpSpPr>
        <p:grpSpPr>
          <a:xfrm>
            <a:off x="927861" y="4170555"/>
            <a:ext cx="3351935" cy="880598"/>
            <a:chOff x="578873" y="2229678"/>
            <a:chExt cx="3457310" cy="967816"/>
          </a:xfrm>
          <a:solidFill>
            <a:srgbClr val="15BFF4"/>
          </a:solidFill>
        </p:grpSpPr>
        <p:sp>
          <p:nvSpPr>
            <p:cNvPr id="16" name="Полилиния: фигура 67">
              <a:extLst>
                <a:ext uri="{FF2B5EF4-FFF2-40B4-BE49-F238E27FC236}">
                  <a16:creationId xmlns:a16="http://schemas.microsoft.com/office/drawing/2014/main" id="{2C77B417-36C5-41C3-A4D4-699EDDDEE745}"/>
                </a:ext>
              </a:extLst>
            </p:cNvPr>
            <p:cNvSpPr/>
            <p:nvPr/>
          </p:nvSpPr>
          <p:spPr>
            <a:xfrm>
              <a:off x="579385" y="2589578"/>
              <a:ext cx="3348282" cy="607916"/>
            </a:xfrm>
            <a:custGeom>
              <a:avLst/>
              <a:gdLst>
                <a:gd name="connsiteX0" fmla="*/ 11665 w 3348281"/>
                <a:gd name="connsiteY0" fmla="*/ 136759 h 607916"/>
                <a:gd name="connsiteX1" fmla="*/ 143526 w 3348281"/>
                <a:gd name="connsiteY1" fmla="*/ 11201 h 607916"/>
                <a:gd name="connsiteX2" fmla="*/ 3215909 w 3348281"/>
                <a:gd name="connsiteY2" fmla="*/ 11201 h 607916"/>
                <a:gd name="connsiteX3" fmla="*/ 3347771 w 3348281"/>
                <a:gd name="connsiteY3" fmla="*/ 136759 h 607916"/>
                <a:gd name="connsiteX4" fmla="*/ 3347771 w 3348281"/>
                <a:gd name="connsiteY4" fmla="*/ 481868 h 607916"/>
                <a:gd name="connsiteX5" fmla="*/ 3215909 w 3348281"/>
                <a:gd name="connsiteY5" fmla="*/ 607426 h 607916"/>
                <a:gd name="connsiteX6" fmla="*/ 143526 w 3348281"/>
                <a:gd name="connsiteY6" fmla="*/ 607426 h 607916"/>
                <a:gd name="connsiteX7" fmla="*/ 11665 w 3348281"/>
                <a:gd name="connsiteY7" fmla="*/ 481868 h 60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8281" h="607916">
                  <a:moveTo>
                    <a:pt x="11665" y="136759"/>
                  </a:moveTo>
                  <a:cubicBezTo>
                    <a:pt x="12001" y="67141"/>
                    <a:pt x="71017" y="10944"/>
                    <a:pt x="143526" y="11201"/>
                  </a:cubicBezTo>
                  <a:lnTo>
                    <a:pt x="3215909" y="11201"/>
                  </a:lnTo>
                  <a:cubicBezTo>
                    <a:pt x="3288415" y="10944"/>
                    <a:pt x="3347430" y="67141"/>
                    <a:pt x="3347771" y="136759"/>
                  </a:cubicBezTo>
                  <a:lnTo>
                    <a:pt x="3347771" y="481868"/>
                  </a:lnTo>
                  <a:cubicBezTo>
                    <a:pt x="3347430" y="551486"/>
                    <a:pt x="3288415" y="607684"/>
                    <a:pt x="3215909" y="607426"/>
                  </a:cubicBezTo>
                  <a:lnTo>
                    <a:pt x="143526" y="607426"/>
                  </a:lnTo>
                  <a:cubicBezTo>
                    <a:pt x="71017" y="607684"/>
                    <a:pt x="12001" y="551486"/>
                    <a:pt x="11665" y="481868"/>
                  </a:cubicBezTo>
                  <a:close/>
                </a:path>
              </a:pathLst>
            </a:custGeom>
            <a:grpFill/>
            <a:ln w="12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  <p:sp>
          <p:nvSpPr>
            <p:cNvPr id="17" name="Полилиния: фигура 68">
              <a:extLst>
                <a:ext uri="{FF2B5EF4-FFF2-40B4-BE49-F238E27FC236}">
                  <a16:creationId xmlns:a16="http://schemas.microsoft.com/office/drawing/2014/main" id="{EB807BEF-2B51-4D29-927B-8BF305FDE64C}"/>
                </a:ext>
              </a:extLst>
            </p:cNvPr>
            <p:cNvSpPr/>
            <p:nvPr/>
          </p:nvSpPr>
          <p:spPr>
            <a:xfrm rot="16200000">
              <a:off x="3777032" y="2170634"/>
              <a:ext cx="191851" cy="326451"/>
            </a:xfrm>
            <a:custGeom>
              <a:avLst/>
              <a:gdLst>
                <a:gd name="connsiteX0" fmla="*/ 11665 w 243511"/>
                <a:gd name="connsiteY0" fmla="*/ 137109 h 257195"/>
                <a:gd name="connsiteX1" fmla="*/ 243000 w 243511"/>
                <a:gd name="connsiteY1" fmla="*/ 11200 h 257195"/>
                <a:gd name="connsiteX2" fmla="*/ 243000 w 243511"/>
                <a:gd name="connsiteY2" fmla="*/ 256705 h 257195"/>
                <a:gd name="connsiteX3" fmla="*/ 11665 w 243511"/>
                <a:gd name="connsiteY3" fmla="*/ 137109 h 25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511" h="257195">
                  <a:moveTo>
                    <a:pt x="11665" y="137109"/>
                  </a:moveTo>
                  <a:lnTo>
                    <a:pt x="243000" y="11200"/>
                  </a:lnTo>
                  <a:lnTo>
                    <a:pt x="243000" y="256705"/>
                  </a:lnTo>
                  <a:lnTo>
                    <a:pt x="11665" y="137109"/>
                  </a:lnTo>
                  <a:close/>
                </a:path>
              </a:pathLst>
            </a:custGeom>
            <a:grpFill/>
            <a:ln w="12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  <p:sp>
          <p:nvSpPr>
            <p:cNvPr id="18" name="Полилиния: фигура 69">
              <a:extLst>
                <a:ext uri="{FF2B5EF4-FFF2-40B4-BE49-F238E27FC236}">
                  <a16:creationId xmlns:a16="http://schemas.microsoft.com/office/drawing/2014/main" id="{A43AF73C-BA53-4185-A481-F83621A09A1D}"/>
                </a:ext>
              </a:extLst>
            </p:cNvPr>
            <p:cNvSpPr/>
            <p:nvPr/>
          </p:nvSpPr>
          <p:spPr>
            <a:xfrm>
              <a:off x="578873" y="2229678"/>
              <a:ext cx="3348282" cy="615576"/>
            </a:xfrm>
            <a:custGeom>
              <a:avLst/>
              <a:gdLst>
                <a:gd name="connsiteX0" fmla="*/ 11665 w 3348281"/>
                <a:gd name="connsiteY0" fmla="*/ 136759 h 607916"/>
                <a:gd name="connsiteX1" fmla="*/ 143526 w 3348281"/>
                <a:gd name="connsiteY1" fmla="*/ 11201 h 607916"/>
                <a:gd name="connsiteX2" fmla="*/ 3215909 w 3348281"/>
                <a:gd name="connsiteY2" fmla="*/ 11201 h 607916"/>
                <a:gd name="connsiteX3" fmla="*/ 3347771 w 3348281"/>
                <a:gd name="connsiteY3" fmla="*/ 136759 h 607916"/>
                <a:gd name="connsiteX4" fmla="*/ 3347771 w 3348281"/>
                <a:gd name="connsiteY4" fmla="*/ 481868 h 607916"/>
                <a:gd name="connsiteX5" fmla="*/ 3215909 w 3348281"/>
                <a:gd name="connsiteY5" fmla="*/ 607426 h 607916"/>
                <a:gd name="connsiteX6" fmla="*/ 143526 w 3348281"/>
                <a:gd name="connsiteY6" fmla="*/ 607426 h 607916"/>
                <a:gd name="connsiteX7" fmla="*/ 11665 w 3348281"/>
                <a:gd name="connsiteY7" fmla="*/ 481868 h 60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8281" h="607916">
                  <a:moveTo>
                    <a:pt x="11665" y="136759"/>
                  </a:moveTo>
                  <a:cubicBezTo>
                    <a:pt x="12001" y="67141"/>
                    <a:pt x="71017" y="10944"/>
                    <a:pt x="143526" y="11201"/>
                  </a:cubicBezTo>
                  <a:lnTo>
                    <a:pt x="3215909" y="11201"/>
                  </a:lnTo>
                  <a:cubicBezTo>
                    <a:pt x="3288415" y="10944"/>
                    <a:pt x="3347430" y="67141"/>
                    <a:pt x="3347771" y="136759"/>
                  </a:cubicBezTo>
                  <a:lnTo>
                    <a:pt x="3347771" y="481868"/>
                  </a:lnTo>
                  <a:cubicBezTo>
                    <a:pt x="3347430" y="551486"/>
                    <a:pt x="3288415" y="607684"/>
                    <a:pt x="3215909" y="607426"/>
                  </a:cubicBezTo>
                  <a:lnTo>
                    <a:pt x="143526" y="607426"/>
                  </a:lnTo>
                  <a:cubicBezTo>
                    <a:pt x="71017" y="607684"/>
                    <a:pt x="12001" y="551486"/>
                    <a:pt x="11665" y="481868"/>
                  </a:cubicBezTo>
                  <a:close/>
                </a:path>
              </a:pathLst>
            </a:custGeom>
            <a:grpFill/>
            <a:ln w="12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</p:grpSp>
      <p:sp>
        <p:nvSpPr>
          <p:cNvPr id="19" name="Овал 18">
            <a:extLst>
              <a:ext uri="{FF2B5EF4-FFF2-40B4-BE49-F238E27FC236}">
                <a16:creationId xmlns:a16="http://schemas.microsoft.com/office/drawing/2014/main" id="{385C8FD5-6295-45EE-B447-6D8FD23699DD}"/>
              </a:ext>
            </a:extLst>
          </p:cNvPr>
          <p:cNvSpPr/>
          <p:nvPr/>
        </p:nvSpPr>
        <p:spPr>
          <a:xfrm>
            <a:off x="4301332" y="1502805"/>
            <a:ext cx="3768188" cy="3768188"/>
          </a:xfrm>
          <a:prstGeom prst="ellipse">
            <a:avLst/>
          </a:prstGeom>
          <a:solidFill>
            <a:srgbClr val="FF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54A4A75-CC3F-4B02-9A92-88C5E09374AC}"/>
              </a:ext>
            </a:extLst>
          </p:cNvPr>
          <p:cNvGrpSpPr/>
          <p:nvPr/>
        </p:nvGrpSpPr>
        <p:grpSpPr>
          <a:xfrm>
            <a:off x="4161162" y="1638801"/>
            <a:ext cx="4007426" cy="3710787"/>
            <a:chOff x="5485126" y="964556"/>
            <a:chExt cx="5612642" cy="519718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613A94E-3D6C-4D66-B8BF-57F5E906A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5126" y="964556"/>
              <a:ext cx="5612642" cy="5197181"/>
            </a:xfrm>
            <a:prstGeom prst="rect">
              <a:avLst/>
            </a:prstGeom>
            <a:effectLst>
              <a:outerShdw blurRad="139700" dist="508000" dir="18900000" sy="23000" kx="-1200000" algn="bl" rotWithShape="0">
                <a:prstClr val="black">
                  <a:alpha val="11000"/>
                </a:prstClr>
              </a:outerShdw>
            </a:effectLst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0057C49-B459-4F1B-BF0B-6335DF3D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0617" y="1595799"/>
              <a:ext cx="4119964" cy="2757086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7592B0F-E253-4BB9-8C62-465641AA42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6" t="27060" r="36432" b="28896"/>
          <a:stretch/>
        </p:blipFill>
        <p:spPr>
          <a:xfrm>
            <a:off x="183410" y="5572531"/>
            <a:ext cx="938711" cy="930935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376568" y="3209472"/>
            <a:ext cx="3517694" cy="607916"/>
            <a:chOff x="866810" y="1278622"/>
            <a:chExt cx="3517694" cy="607916"/>
          </a:xfrm>
        </p:grpSpPr>
        <p:grpSp>
          <p:nvGrpSpPr>
            <p:cNvPr id="26" name="Рисунок 33">
              <a:extLst>
                <a:ext uri="{FF2B5EF4-FFF2-40B4-BE49-F238E27FC236}">
                  <a16:creationId xmlns:a16="http://schemas.microsoft.com/office/drawing/2014/main" id="{9D4A1B0B-2FC4-43FF-8157-0D53F753C5FF}"/>
                </a:ext>
              </a:extLst>
            </p:cNvPr>
            <p:cNvGrpSpPr/>
            <p:nvPr/>
          </p:nvGrpSpPr>
          <p:grpSpPr>
            <a:xfrm>
              <a:off x="866810" y="1278622"/>
              <a:ext cx="3459073" cy="607916"/>
              <a:chOff x="658895" y="1420014"/>
              <a:chExt cx="3459073" cy="607916"/>
            </a:xfrm>
          </p:grpSpPr>
          <p:sp>
            <p:nvSpPr>
              <p:cNvPr id="28" name="Полилиния: фигура 14">
                <a:extLst>
                  <a:ext uri="{FF2B5EF4-FFF2-40B4-BE49-F238E27FC236}">
                    <a16:creationId xmlns:a16="http://schemas.microsoft.com/office/drawing/2014/main" id="{C000757F-25F7-44FC-ACEA-F22D4D4A6848}"/>
                  </a:ext>
                </a:extLst>
              </p:cNvPr>
              <p:cNvSpPr/>
              <p:nvPr/>
            </p:nvSpPr>
            <p:spPr>
              <a:xfrm>
                <a:off x="658895" y="1420014"/>
                <a:ext cx="3348282" cy="607916"/>
              </a:xfrm>
              <a:custGeom>
                <a:avLst/>
                <a:gdLst>
                  <a:gd name="connsiteX0" fmla="*/ 11665 w 3348281"/>
                  <a:gd name="connsiteY0" fmla="*/ 136759 h 607916"/>
                  <a:gd name="connsiteX1" fmla="*/ 143526 w 3348281"/>
                  <a:gd name="connsiteY1" fmla="*/ 11201 h 607916"/>
                  <a:gd name="connsiteX2" fmla="*/ 3215909 w 3348281"/>
                  <a:gd name="connsiteY2" fmla="*/ 11201 h 607916"/>
                  <a:gd name="connsiteX3" fmla="*/ 3347771 w 3348281"/>
                  <a:gd name="connsiteY3" fmla="*/ 136759 h 607916"/>
                  <a:gd name="connsiteX4" fmla="*/ 3347771 w 3348281"/>
                  <a:gd name="connsiteY4" fmla="*/ 481868 h 607916"/>
                  <a:gd name="connsiteX5" fmla="*/ 3215909 w 3348281"/>
                  <a:gd name="connsiteY5" fmla="*/ 607426 h 607916"/>
                  <a:gd name="connsiteX6" fmla="*/ 143526 w 3348281"/>
                  <a:gd name="connsiteY6" fmla="*/ 607426 h 607916"/>
                  <a:gd name="connsiteX7" fmla="*/ 11665 w 3348281"/>
                  <a:gd name="connsiteY7" fmla="*/ 481868 h 607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48281" h="607916">
                    <a:moveTo>
                      <a:pt x="11665" y="136759"/>
                    </a:moveTo>
                    <a:cubicBezTo>
                      <a:pt x="12001" y="67141"/>
                      <a:pt x="71017" y="10944"/>
                      <a:pt x="143526" y="11201"/>
                    </a:cubicBezTo>
                    <a:lnTo>
                      <a:pt x="3215909" y="11201"/>
                    </a:lnTo>
                    <a:cubicBezTo>
                      <a:pt x="3288415" y="10944"/>
                      <a:pt x="3347430" y="67141"/>
                      <a:pt x="3347771" y="136759"/>
                    </a:cubicBezTo>
                    <a:lnTo>
                      <a:pt x="3347771" y="481868"/>
                    </a:lnTo>
                    <a:cubicBezTo>
                      <a:pt x="3347430" y="551486"/>
                      <a:pt x="3288415" y="607684"/>
                      <a:pt x="3215909" y="607426"/>
                    </a:cubicBezTo>
                    <a:lnTo>
                      <a:pt x="143526" y="607426"/>
                    </a:lnTo>
                    <a:cubicBezTo>
                      <a:pt x="71017" y="607684"/>
                      <a:pt x="12001" y="551486"/>
                      <a:pt x="11665" y="481868"/>
                    </a:cubicBezTo>
                    <a:close/>
                  </a:path>
                </a:pathLst>
              </a:custGeom>
              <a:solidFill>
                <a:srgbClr val="FF5A5A"/>
              </a:solidFill>
              <a:ln w="1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0B0B0B"/>
                  </a:solidFill>
                </a:endParaRPr>
              </a:p>
            </p:txBody>
          </p:sp>
          <p:sp>
            <p:nvSpPr>
              <p:cNvPr id="29" name="Полилиния: фигура 15">
                <a:extLst>
                  <a:ext uri="{FF2B5EF4-FFF2-40B4-BE49-F238E27FC236}">
                    <a16:creationId xmlns:a16="http://schemas.microsoft.com/office/drawing/2014/main" id="{BD915AB6-DDBC-425E-AB26-F1B589D33634}"/>
                  </a:ext>
                </a:extLst>
              </p:cNvPr>
              <p:cNvSpPr/>
              <p:nvPr/>
            </p:nvSpPr>
            <p:spPr>
              <a:xfrm rot="16200000" flipV="1">
                <a:off x="3867615" y="1425119"/>
                <a:ext cx="243511" cy="257195"/>
              </a:xfrm>
              <a:custGeom>
                <a:avLst/>
                <a:gdLst>
                  <a:gd name="connsiteX0" fmla="*/ 11665 w 243511"/>
                  <a:gd name="connsiteY0" fmla="*/ 137109 h 257195"/>
                  <a:gd name="connsiteX1" fmla="*/ 243000 w 243511"/>
                  <a:gd name="connsiteY1" fmla="*/ 11200 h 257195"/>
                  <a:gd name="connsiteX2" fmla="*/ 243000 w 243511"/>
                  <a:gd name="connsiteY2" fmla="*/ 256705 h 257195"/>
                  <a:gd name="connsiteX3" fmla="*/ 11665 w 243511"/>
                  <a:gd name="connsiteY3" fmla="*/ 137109 h 25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11" h="257195">
                    <a:moveTo>
                      <a:pt x="11665" y="137109"/>
                    </a:moveTo>
                    <a:lnTo>
                      <a:pt x="243000" y="11200"/>
                    </a:lnTo>
                    <a:lnTo>
                      <a:pt x="243000" y="256705"/>
                    </a:lnTo>
                    <a:lnTo>
                      <a:pt x="11665" y="137109"/>
                    </a:lnTo>
                    <a:close/>
                  </a:path>
                </a:pathLst>
              </a:custGeom>
              <a:solidFill>
                <a:srgbClr val="FF5A5A"/>
              </a:solidFill>
              <a:ln w="1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dirty="0">
                  <a:solidFill>
                    <a:srgbClr val="0B0B0B"/>
                  </a:solidFill>
                </a:endParaRPr>
              </a:p>
            </p:txBody>
          </p:sp>
        </p:grpSp>
        <p:sp>
          <p:nvSpPr>
            <p:cNvPr id="27" name="Content Placeholder 18">
              <a:extLst>
                <a:ext uri="{FF2B5EF4-FFF2-40B4-BE49-F238E27FC236}">
                  <a16:creationId xmlns:a16="http://schemas.microsoft.com/office/drawing/2014/main" id="{A3EE198F-1501-4F45-B8B4-E0DD16CC41D9}"/>
                </a:ext>
              </a:extLst>
            </p:cNvPr>
            <p:cNvSpPr txBox="1">
              <a:spLocks/>
            </p:cNvSpPr>
            <p:nvPr/>
          </p:nvSpPr>
          <p:spPr>
            <a:xfrm>
              <a:off x="1190934" y="1400968"/>
              <a:ext cx="3193570" cy="415621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en-US" sz="1800" kern="0" dirty="0">
                  <a:solidFill>
                    <a:srgbClr val="FFFF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ru-RU" sz="1800" kern="0" dirty="0" err="1">
                  <a:solidFill>
                    <a:srgbClr val="FFFF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емейные</a:t>
              </a:r>
              <a:r>
                <a:rPr lang="ru-RU" sz="1800" kern="0" dirty="0">
                  <a:solidFill>
                    <a:srgbClr val="FFFFFF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мероприятия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1636757" y="918833"/>
            <a:ext cx="3337463" cy="1206679"/>
            <a:chOff x="467028" y="2413850"/>
            <a:chExt cx="3337463" cy="1206679"/>
          </a:xfrm>
        </p:grpSpPr>
        <p:grpSp>
          <p:nvGrpSpPr>
            <p:cNvPr id="32" name="Рисунок 36">
              <a:extLst>
                <a:ext uri="{FF2B5EF4-FFF2-40B4-BE49-F238E27FC236}">
                  <a16:creationId xmlns:a16="http://schemas.microsoft.com/office/drawing/2014/main" id="{FB59CBA4-F618-4ED9-B3AE-00295DA2FB5A}"/>
                </a:ext>
              </a:extLst>
            </p:cNvPr>
            <p:cNvGrpSpPr/>
            <p:nvPr/>
          </p:nvGrpSpPr>
          <p:grpSpPr>
            <a:xfrm>
              <a:off x="467028" y="2413850"/>
              <a:ext cx="3001051" cy="1206679"/>
              <a:chOff x="578874" y="2210896"/>
              <a:chExt cx="3348793" cy="1115196"/>
            </a:xfrm>
            <a:solidFill>
              <a:srgbClr val="D5EDFD"/>
            </a:solidFill>
          </p:grpSpPr>
          <p:sp>
            <p:nvSpPr>
              <p:cNvPr id="34" name="Полилиния: фигура 10">
                <a:extLst>
                  <a:ext uri="{FF2B5EF4-FFF2-40B4-BE49-F238E27FC236}">
                    <a16:creationId xmlns:a16="http://schemas.microsoft.com/office/drawing/2014/main" id="{D4F86053-F4F9-416A-8967-C431701E48D8}"/>
                  </a:ext>
                </a:extLst>
              </p:cNvPr>
              <p:cNvSpPr/>
              <p:nvPr/>
            </p:nvSpPr>
            <p:spPr>
              <a:xfrm>
                <a:off x="579385" y="2589578"/>
                <a:ext cx="3348282" cy="607916"/>
              </a:xfrm>
              <a:custGeom>
                <a:avLst/>
                <a:gdLst>
                  <a:gd name="connsiteX0" fmla="*/ 11665 w 3348281"/>
                  <a:gd name="connsiteY0" fmla="*/ 136759 h 607916"/>
                  <a:gd name="connsiteX1" fmla="*/ 143526 w 3348281"/>
                  <a:gd name="connsiteY1" fmla="*/ 11201 h 607916"/>
                  <a:gd name="connsiteX2" fmla="*/ 3215909 w 3348281"/>
                  <a:gd name="connsiteY2" fmla="*/ 11201 h 607916"/>
                  <a:gd name="connsiteX3" fmla="*/ 3347771 w 3348281"/>
                  <a:gd name="connsiteY3" fmla="*/ 136759 h 607916"/>
                  <a:gd name="connsiteX4" fmla="*/ 3347771 w 3348281"/>
                  <a:gd name="connsiteY4" fmla="*/ 481868 h 607916"/>
                  <a:gd name="connsiteX5" fmla="*/ 3215909 w 3348281"/>
                  <a:gd name="connsiteY5" fmla="*/ 607426 h 607916"/>
                  <a:gd name="connsiteX6" fmla="*/ 143526 w 3348281"/>
                  <a:gd name="connsiteY6" fmla="*/ 607426 h 607916"/>
                  <a:gd name="connsiteX7" fmla="*/ 11665 w 3348281"/>
                  <a:gd name="connsiteY7" fmla="*/ 481868 h 607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48281" h="607916">
                    <a:moveTo>
                      <a:pt x="11665" y="136759"/>
                    </a:moveTo>
                    <a:cubicBezTo>
                      <a:pt x="12001" y="67141"/>
                      <a:pt x="71017" y="10944"/>
                      <a:pt x="143526" y="11201"/>
                    </a:cubicBezTo>
                    <a:lnTo>
                      <a:pt x="3215909" y="11201"/>
                    </a:lnTo>
                    <a:cubicBezTo>
                      <a:pt x="3288415" y="10944"/>
                      <a:pt x="3347430" y="67141"/>
                      <a:pt x="3347771" y="136759"/>
                    </a:cubicBezTo>
                    <a:lnTo>
                      <a:pt x="3347771" y="481868"/>
                    </a:lnTo>
                    <a:cubicBezTo>
                      <a:pt x="3347430" y="551486"/>
                      <a:pt x="3288415" y="607684"/>
                      <a:pt x="3215909" y="607426"/>
                    </a:cubicBezTo>
                    <a:lnTo>
                      <a:pt x="143526" y="607426"/>
                    </a:lnTo>
                    <a:cubicBezTo>
                      <a:pt x="71017" y="607684"/>
                      <a:pt x="12001" y="551486"/>
                      <a:pt x="11665" y="481868"/>
                    </a:cubicBezTo>
                    <a:close/>
                  </a:path>
                </a:pathLst>
              </a:custGeom>
              <a:grpFill/>
              <a:ln w="1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0B0B0B"/>
                  </a:solidFill>
                </a:endParaRPr>
              </a:p>
            </p:txBody>
          </p:sp>
          <p:sp>
            <p:nvSpPr>
              <p:cNvPr id="35" name="Полилиния: фигура 12">
                <a:extLst>
                  <a:ext uri="{FF2B5EF4-FFF2-40B4-BE49-F238E27FC236}">
                    <a16:creationId xmlns:a16="http://schemas.microsoft.com/office/drawing/2014/main" id="{3742CABE-D8E1-4CA4-9375-EBCA895A0F57}"/>
                  </a:ext>
                </a:extLst>
              </p:cNvPr>
              <p:cNvSpPr/>
              <p:nvPr/>
            </p:nvSpPr>
            <p:spPr>
              <a:xfrm>
                <a:off x="3684156" y="3068897"/>
                <a:ext cx="243511" cy="257195"/>
              </a:xfrm>
              <a:custGeom>
                <a:avLst/>
                <a:gdLst>
                  <a:gd name="connsiteX0" fmla="*/ 11665 w 243511"/>
                  <a:gd name="connsiteY0" fmla="*/ 137109 h 257195"/>
                  <a:gd name="connsiteX1" fmla="*/ 243000 w 243511"/>
                  <a:gd name="connsiteY1" fmla="*/ 11200 h 257195"/>
                  <a:gd name="connsiteX2" fmla="*/ 243000 w 243511"/>
                  <a:gd name="connsiteY2" fmla="*/ 256705 h 257195"/>
                  <a:gd name="connsiteX3" fmla="*/ 11665 w 243511"/>
                  <a:gd name="connsiteY3" fmla="*/ 137109 h 25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11" h="257195">
                    <a:moveTo>
                      <a:pt x="11665" y="137109"/>
                    </a:moveTo>
                    <a:lnTo>
                      <a:pt x="243000" y="11200"/>
                    </a:lnTo>
                    <a:lnTo>
                      <a:pt x="243000" y="256705"/>
                    </a:lnTo>
                    <a:lnTo>
                      <a:pt x="11665" y="137109"/>
                    </a:lnTo>
                    <a:close/>
                  </a:path>
                </a:pathLst>
              </a:custGeom>
              <a:grpFill/>
              <a:ln w="1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0B0B0B"/>
                  </a:solidFill>
                </a:endParaRPr>
              </a:p>
            </p:txBody>
          </p:sp>
          <p:sp>
            <p:nvSpPr>
              <p:cNvPr id="36" name="Полилиния: фигура 44">
                <a:extLst>
                  <a:ext uri="{FF2B5EF4-FFF2-40B4-BE49-F238E27FC236}">
                    <a16:creationId xmlns:a16="http://schemas.microsoft.com/office/drawing/2014/main" id="{1C2AA8E9-D931-4F71-84FD-76F3F072E9C8}"/>
                  </a:ext>
                </a:extLst>
              </p:cNvPr>
              <p:cNvSpPr/>
              <p:nvPr/>
            </p:nvSpPr>
            <p:spPr>
              <a:xfrm>
                <a:off x="578874" y="2210896"/>
                <a:ext cx="3348282" cy="607916"/>
              </a:xfrm>
              <a:custGeom>
                <a:avLst/>
                <a:gdLst>
                  <a:gd name="connsiteX0" fmla="*/ 11665 w 3348281"/>
                  <a:gd name="connsiteY0" fmla="*/ 136759 h 607916"/>
                  <a:gd name="connsiteX1" fmla="*/ 143526 w 3348281"/>
                  <a:gd name="connsiteY1" fmla="*/ 11201 h 607916"/>
                  <a:gd name="connsiteX2" fmla="*/ 3215909 w 3348281"/>
                  <a:gd name="connsiteY2" fmla="*/ 11201 h 607916"/>
                  <a:gd name="connsiteX3" fmla="*/ 3347771 w 3348281"/>
                  <a:gd name="connsiteY3" fmla="*/ 136759 h 607916"/>
                  <a:gd name="connsiteX4" fmla="*/ 3347771 w 3348281"/>
                  <a:gd name="connsiteY4" fmla="*/ 481868 h 607916"/>
                  <a:gd name="connsiteX5" fmla="*/ 3215909 w 3348281"/>
                  <a:gd name="connsiteY5" fmla="*/ 607426 h 607916"/>
                  <a:gd name="connsiteX6" fmla="*/ 143526 w 3348281"/>
                  <a:gd name="connsiteY6" fmla="*/ 607426 h 607916"/>
                  <a:gd name="connsiteX7" fmla="*/ 11665 w 3348281"/>
                  <a:gd name="connsiteY7" fmla="*/ 481868 h 607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48281" h="607916">
                    <a:moveTo>
                      <a:pt x="11665" y="136759"/>
                    </a:moveTo>
                    <a:cubicBezTo>
                      <a:pt x="12001" y="67141"/>
                      <a:pt x="71017" y="10944"/>
                      <a:pt x="143526" y="11201"/>
                    </a:cubicBezTo>
                    <a:lnTo>
                      <a:pt x="3215909" y="11201"/>
                    </a:lnTo>
                    <a:cubicBezTo>
                      <a:pt x="3288415" y="10944"/>
                      <a:pt x="3347430" y="67141"/>
                      <a:pt x="3347771" y="136759"/>
                    </a:cubicBezTo>
                    <a:lnTo>
                      <a:pt x="3347771" y="481868"/>
                    </a:lnTo>
                    <a:cubicBezTo>
                      <a:pt x="3347430" y="551486"/>
                      <a:pt x="3288415" y="607684"/>
                      <a:pt x="3215909" y="607426"/>
                    </a:cubicBezTo>
                    <a:lnTo>
                      <a:pt x="143526" y="607426"/>
                    </a:lnTo>
                    <a:cubicBezTo>
                      <a:pt x="71017" y="607684"/>
                      <a:pt x="12001" y="551486"/>
                      <a:pt x="11665" y="481868"/>
                    </a:cubicBezTo>
                    <a:close/>
                  </a:path>
                </a:pathLst>
              </a:custGeom>
              <a:grpFill/>
              <a:ln w="1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0B0B0B"/>
                  </a:solidFill>
                </a:endParaRPr>
              </a:p>
            </p:txBody>
          </p:sp>
        </p:grpSp>
        <p:sp>
          <p:nvSpPr>
            <p:cNvPr id="33" name="Content Placeholder 18">
              <a:extLst>
                <a:ext uri="{FF2B5EF4-FFF2-40B4-BE49-F238E27FC236}">
                  <a16:creationId xmlns:a16="http://schemas.microsoft.com/office/drawing/2014/main" id="{B71C0479-9A59-48EE-B8D1-3FB52C94779F}"/>
                </a:ext>
              </a:extLst>
            </p:cNvPr>
            <p:cNvSpPr txBox="1">
              <a:spLocks/>
            </p:cNvSpPr>
            <p:nvPr/>
          </p:nvSpPr>
          <p:spPr>
            <a:xfrm>
              <a:off x="610921" y="2453337"/>
              <a:ext cx="3193570" cy="415621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ru-RU" sz="1800" dirty="0">
                  <a:solidFill>
                    <a:srgbClr val="0B0B0B"/>
                  </a:solidFill>
                </a:rPr>
                <a:t>Профессиональные </a:t>
              </a:r>
              <a:r>
                <a:rPr lang="en-US" sz="1800" dirty="0">
                  <a:solidFill>
                    <a:srgbClr val="0B0B0B"/>
                  </a:solidFill>
                </a:rPr>
                <a:t/>
              </a:r>
              <a:br>
                <a:rPr lang="en-US" sz="1800" dirty="0">
                  <a:solidFill>
                    <a:srgbClr val="0B0B0B"/>
                  </a:solidFill>
                </a:rPr>
              </a:br>
              <a:r>
                <a:rPr lang="ru-RU" sz="1800" dirty="0">
                  <a:solidFill>
                    <a:srgbClr val="0B0B0B"/>
                  </a:solidFill>
                </a:rPr>
                <a:t>и интеллектуальные сообщества</a:t>
              </a:r>
            </a:p>
          </p:txBody>
        </p:sp>
      </p:grpSp>
      <p:sp>
        <p:nvSpPr>
          <p:cNvPr id="37" name="Content Placeholder 18">
            <a:extLst>
              <a:ext uri="{FF2B5EF4-FFF2-40B4-BE49-F238E27FC236}">
                <a16:creationId xmlns:a16="http://schemas.microsoft.com/office/drawing/2014/main" id="{55EA06D6-5F98-449A-A4CA-F2D35096D494}"/>
              </a:ext>
            </a:extLst>
          </p:cNvPr>
          <p:cNvSpPr txBox="1">
            <a:spLocks/>
          </p:cNvSpPr>
          <p:nvPr/>
        </p:nvSpPr>
        <p:spPr>
          <a:xfrm>
            <a:off x="1021787" y="4315035"/>
            <a:ext cx="3387898" cy="41562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sz="1800" dirty="0" err="1" smtClean="0">
                <a:solidFill>
                  <a:srgbClr val="0B0B0B"/>
                </a:solidFill>
              </a:rPr>
              <a:t>Экообучение</a:t>
            </a:r>
            <a:r>
              <a:rPr lang="ru-RU" sz="1800" dirty="0" smtClean="0">
                <a:solidFill>
                  <a:srgbClr val="0B0B0B"/>
                </a:solidFill>
              </a:rPr>
              <a:t> </a:t>
            </a:r>
            <a:r>
              <a:rPr lang="ru-RU" sz="1800" dirty="0">
                <a:solidFill>
                  <a:srgbClr val="0B0B0B"/>
                </a:solidFill>
              </a:rPr>
              <a:t>и</a:t>
            </a:r>
            <a:r>
              <a:rPr lang="en-US" sz="1800" dirty="0">
                <a:solidFill>
                  <a:srgbClr val="0B0B0B"/>
                </a:solidFill>
              </a:rPr>
              <a:t> </a:t>
            </a:r>
            <a:r>
              <a:rPr lang="ru-RU" sz="1800" dirty="0">
                <a:solidFill>
                  <a:srgbClr val="0B0B0B"/>
                </a:solidFill>
              </a:rPr>
              <a:t>семейные </a:t>
            </a:r>
            <a:r>
              <a:rPr lang="ru-RU" sz="1800" dirty="0" err="1">
                <a:solidFill>
                  <a:srgbClr val="0B0B0B"/>
                </a:solidFill>
              </a:rPr>
              <a:t>экоактивности</a:t>
            </a:r>
            <a:endParaRPr lang="ru-RU" sz="1800" dirty="0">
              <a:solidFill>
                <a:srgbClr val="0B0B0B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913ECA8-7007-44A9-97BB-283D3559B72E}"/>
              </a:ext>
            </a:extLst>
          </p:cNvPr>
          <p:cNvSpPr/>
          <p:nvPr/>
        </p:nvSpPr>
        <p:spPr>
          <a:xfrm>
            <a:off x="8286839" y="1438521"/>
            <a:ext cx="2768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B0B0B"/>
                </a:solidFill>
              </a:rPr>
              <a:t>БАНК ДОБРЫХ ДЕЛ</a:t>
            </a:r>
          </a:p>
          <a:p>
            <a:pPr>
              <a:defRPr/>
            </a:pPr>
            <a:r>
              <a:rPr lang="ru-RU" dirty="0" smtClean="0">
                <a:solidFill>
                  <a:srgbClr val="0B0B0B"/>
                </a:solidFill>
              </a:rPr>
              <a:t>Волонтерское </a:t>
            </a:r>
            <a:r>
              <a:rPr lang="ru-RU" dirty="0">
                <a:solidFill>
                  <a:srgbClr val="0B0B0B"/>
                </a:solidFill>
              </a:rPr>
              <a:t>движение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B85D9EB-C9AD-4FAC-BCA5-78E8D3FDF4A8}"/>
              </a:ext>
            </a:extLst>
          </p:cNvPr>
          <p:cNvSpPr/>
          <p:nvPr/>
        </p:nvSpPr>
        <p:spPr>
          <a:xfrm>
            <a:off x="9517340" y="5636010"/>
            <a:ext cx="2283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Единое пространство</a:t>
            </a:r>
          </a:p>
          <a:p>
            <a:pPr>
              <a:defRPr/>
            </a:pPr>
            <a:r>
              <a:rPr lang="en-US" sz="2000" b="1" u="sng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cbrportal.cbr.ru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DFD066B-75F7-46AF-B59D-4D433D14EB23}"/>
              </a:ext>
            </a:extLst>
          </p:cNvPr>
          <p:cNvSpPr/>
          <p:nvPr/>
        </p:nvSpPr>
        <p:spPr>
          <a:xfrm>
            <a:off x="1122121" y="5736140"/>
            <a:ext cx="522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B0B0B"/>
                </a:solidFill>
              </a:rPr>
              <a:t>Возможность заниматься творческой работой и преподавательской деятельностью</a:t>
            </a:r>
          </a:p>
        </p:txBody>
      </p:sp>
      <p:grpSp>
        <p:nvGrpSpPr>
          <p:cNvPr id="41" name="Рисунок 36">
            <a:extLst>
              <a:ext uri="{FF2B5EF4-FFF2-40B4-BE49-F238E27FC236}">
                <a16:creationId xmlns:a16="http://schemas.microsoft.com/office/drawing/2014/main" id="{C868DD86-CA59-4A09-AEA8-9447B8137CAD}"/>
              </a:ext>
            </a:extLst>
          </p:cNvPr>
          <p:cNvGrpSpPr/>
          <p:nvPr/>
        </p:nvGrpSpPr>
        <p:grpSpPr>
          <a:xfrm flipH="1">
            <a:off x="8295829" y="3016416"/>
            <a:ext cx="3386566" cy="2034736"/>
            <a:chOff x="578874" y="2210896"/>
            <a:chExt cx="3493031" cy="1531183"/>
          </a:xfrm>
          <a:solidFill>
            <a:srgbClr val="15BFF4"/>
          </a:solidFill>
        </p:grpSpPr>
        <p:sp>
          <p:nvSpPr>
            <p:cNvPr id="42" name="Полилиния: фигура 75">
              <a:extLst>
                <a:ext uri="{FF2B5EF4-FFF2-40B4-BE49-F238E27FC236}">
                  <a16:creationId xmlns:a16="http://schemas.microsoft.com/office/drawing/2014/main" id="{583333FE-2471-4FCA-B6CD-CF4527A9F1E8}"/>
                </a:ext>
              </a:extLst>
            </p:cNvPr>
            <p:cNvSpPr/>
            <p:nvPr/>
          </p:nvSpPr>
          <p:spPr>
            <a:xfrm>
              <a:off x="579386" y="3134163"/>
              <a:ext cx="3348282" cy="607916"/>
            </a:xfrm>
            <a:custGeom>
              <a:avLst/>
              <a:gdLst>
                <a:gd name="connsiteX0" fmla="*/ 11665 w 3348281"/>
                <a:gd name="connsiteY0" fmla="*/ 136759 h 607916"/>
                <a:gd name="connsiteX1" fmla="*/ 143526 w 3348281"/>
                <a:gd name="connsiteY1" fmla="*/ 11201 h 607916"/>
                <a:gd name="connsiteX2" fmla="*/ 3215909 w 3348281"/>
                <a:gd name="connsiteY2" fmla="*/ 11201 h 607916"/>
                <a:gd name="connsiteX3" fmla="*/ 3347771 w 3348281"/>
                <a:gd name="connsiteY3" fmla="*/ 136759 h 607916"/>
                <a:gd name="connsiteX4" fmla="*/ 3347771 w 3348281"/>
                <a:gd name="connsiteY4" fmla="*/ 481868 h 607916"/>
                <a:gd name="connsiteX5" fmla="*/ 3215909 w 3348281"/>
                <a:gd name="connsiteY5" fmla="*/ 607426 h 607916"/>
                <a:gd name="connsiteX6" fmla="*/ 143526 w 3348281"/>
                <a:gd name="connsiteY6" fmla="*/ 607426 h 607916"/>
                <a:gd name="connsiteX7" fmla="*/ 11665 w 3348281"/>
                <a:gd name="connsiteY7" fmla="*/ 481868 h 60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8281" h="607916">
                  <a:moveTo>
                    <a:pt x="11665" y="136759"/>
                  </a:moveTo>
                  <a:cubicBezTo>
                    <a:pt x="12001" y="67141"/>
                    <a:pt x="71017" y="10944"/>
                    <a:pt x="143526" y="11201"/>
                  </a:cubicBezTo>
                  <a:lnTo>
                    <a:pt x="3215909" y="11201"/>
                  </a:lnTo>
                  <a:cubicBezTo>
                    <a:pt x="3288415" y="10944"/>
                    <a:pt x="3347430" y="67141"/>
                    <a:pt x="3347771" y="136759"/>
                  </a:cubicBezTo>
                  <a:lnTo>
                    <a:pt x="3347771" y="481868"/>
                  </a:lnTo>
                  <a:cubicBezTo>
                    <a:pt x="3347430" y="551486"/>
                    <a:pt x="3288415" y="607684"/>
                    <a:pt x="3215909" y="607426"/>
                  </a:cubicBezTo>
                  <a:lnTo>
                    <a:pt x="143526" y="607426"/>
                  </a:lnTo>
                  <a:cubicBezTo>
                    <a:pt x="71017" y="607684"/>
                    <a:pt x="12001" y="551486"/>
                    <a:pt x="11665" y="481868"/>
                  </a:cubicBezTo>
                  <a:close/>
                </a:path>
              </a:pathLst>
            </a:custGeom>
            <a:grpFill/>
            <a:ln w="12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  <p:sp>
          <p:nvSpPr>
            <p:cNvPr id="43" name="Полилиния: фигура 76">
              <a:extLst>
                <a:ext uri="{FF2B5EF4-FFF2-40B4-BE49-F238E27FC236}">
                  <a16:creationId xmlns:a16="http://schemas.microsoft.com/office/drawing/2014/main" id="{0D1690A1-6D78-40E3-BB3C-4F113FB2C3D1}"/>
                </a:ext>
              </a:extLst>
            </p:cNvPr>
            <p:cNvSpPr/>
            <p:nvPr/>
          </p:nvSpPr>
          <p:spPr>
            <a:xfrm rot="16200000">
              <a:off x="3806813" y="2136695"/>
              <a:ext cx="177662" cy="352523"/>
            </a:xfrm>
            <a:custGeom>
              <a:avLst/>
              <a:gdLst>
                <a:gd name="connsiteX0" fmla="*/ 11665 w 243511"/>
                <a:gd name="connsiteY0" fmla="*/ 137109 h 257195"/>
                <a:gd name="connsiteX1" fmla="*/ 243000 w 243511"/>
                <a:gd name="connsiteY1" fmla="*/ 11200 h 257195"/>
                <a:gd name="connsiteX2" fmla="*/ 243000 w 243511"/>
                <a:gd name="connsiteY2" fmla="*/ 256705 h 257195"/>
                <a:gd name="connsiteX3" fmla="*/ 11665 w 243511"/>
                <a:gd name="connsiteY3" fmla="*/ 137109 h 25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511" h="257195">
                  <a:moveTo>
                    <a:pt x="11665" y="137109"/>
                  </a:moveTo>
                  <a:lnTo>
                    <a:pt x="243000" y="11200"/>
                  </a:lnTo>
                  <a:lnTo>
                    <a:pt x="243000" y="256705"/>
                  </a:lnTo>
                  <a:lnTo>
                    <a:pt x="11665" y="137109"/>
                  </a:lnTo>
                  <a:close/>
                </a:path>
              </a:pathLst>
            </a:custGeom>
            <a:grpFill/>
            <a:ln w="12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 dirty="0">
                <a:solidFill>
                  <a:srgbClr val="0B0B0B"/>
                </a:solidFill>
              </a:endParaRPr>
            </a:p>
          </p:txBody>
        </p:sp>
        <p:sp>
          <p:nvSpPr>
            <p:cNvPr id="44" name="Полилиния: фигура 77">
              <a:extLst>
                <a:ext uri="{FF2B5EF4-FFF2-40B4-BE49-F238E27FC236}">
                  <a16:creationId xmlns:a16="http://schemas.microsoft.com/office/drawing/2014/main" id="{52FF00A7-098B-4814-AC4F-9B99B5418486}"/>
                </a:ext>
              </a:extLst>
            </p:cNvPr>
            <p:cNvSpPr/>
            <p:nvPr/>
          </p:nvSpPr>
          <p:spPr>
            <a:xfrm>
              <a:off x="578874" y="2210896"/>
              <a:ext cx="3348282" cy="607916"/>
            </a:xfrm>
            <a:custGeom>
              <a:avLst/>
              <a:gdLst>
                <a:gd name="connsiteX0" fmla="*/ 11665 w 3348281"/>
                <a:gd name="connsiteY0" fmla="*/ 136759 h 607916"/>
                <a:gd name="connsiteX1" fmla="*/ 143526 w 3348281"/>
                <a:gd name="connsiteY1" fmla="*/ 11201 h 607916"/>
                <a:gd name="connsiteX2" fmla="*/ 3215909 w 3348281"/>
                <a:gd name="connsiteY2" fmla="*/ 11201 h 607916"/>
                <a:gd name="connsiteX3" fmla="*/ 3347771 w 3348281"/>
                <a:gd name="connsiteY3" fmla="*/ 136759 h 607916"/>
                <a:gd name="connsiteX4" fmla="*/ 3347771 w 3348281"/>
                <a:gd name="connsiteY4" fmla="*/ 481868 h 607916"/>
                <a:gd name="connsiteX5" fmla="*/ 3215909 w 3348281"/>
                <a:gd name="connsiteY5" fmla="*/ 607426 h 607916"/>
                <a:gd name="connsiteX6" fmla="*/ 143526 w 3348281"/>
                <a:gd name="connsiteY6" fmla="*/ 607426 h 607916"/>
                <a:gd name="connsiteX7" fmla="*/ 11665 w 3348281"/>
                <a:gd name="connsiteY7" fmla="*/ 481868 h 60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8281" h="607916">
                  <a:moveTo>
                    <a:pt x="11665" y="136759"/>
                  </a:moveTo>
                  <a:cubicBezTo>
                    <a:pt x="12001" y="67141"/>
                    <a:pt x="71017" y="10944"/>
                    <a:pt x="143526" y="11201"/>
                  </a:cubicBezTo>
                  <a:lnTo>
                    <a:pt x="3215909" y="11201"/>
                  </a:lnTo>
                  <a:cubicBezTo>
                    <a:pt x="3288415" y="10944"/>
                    <a:pt x="3347430" y="67141"/>
                    <a:pt x="3347771" y="136759"/>
                  </a:cubicBezTo>
                  <a:lnTo>
                    <a:pt x="3347771" y="481868"/>
                  </a:lnTo>
                  <a:cubicBezTo>
                    <a:pt x="3347430" y="551486"/>
                    <a:pt x="3288415" y="607684"/>
                    <a:pt x="3215909" y="607426"/>
                  </a:cubicBezTo>
                  <a:lnTo>
                    <a:pt x="143526" y="607426"/>
                  </a:lnTo>
                  <a:cubicBezTo>
                    <a:pt x="71017" y="607684"/>
                    <a:pt x="12001" y="551486"/>
                    <a:pt x="11665" y="481868"/>
                  </a:cubicBezTo>
                  <a:close/>
                </a:path>
              </a:pathLst>
            </a:custGeom>
            <a:grpFill/>
            <a:ln w="12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0B0B0B"/>
                </a:solidFill>
              </a:endParaRPr>
            </a:p>
          </p:txBody>
        </p:sp>
        <p:sp>
          <p:nvSpPr>
            <p:cNvPr id="45" name="Полилиния: фигура 78">
              <a:extLst>
                <a:ext uri="{FF2B5EF4-FFF2-40B4-BE49-F238E27FC236}">
                  <a16:creationId xmlns:a16="http://schemas.microsoft.com/office/drawing/2014/main" id="{A179E95D-9B8D-41CC-966C-CD52776F0DE2}"/>
                </a:ext>
              </a:extLst>
            </p:cNvPr>
            <p:cNvSpPr/>
            <p:nvPr/>
          </p:nvSpPr>
          <p:spPr>
            <a:xfrm>
              <a:off x="578874" y="2509641"/>
              <a:ext cx="3348282" cy="975243"/>
            </a:xfrm>
            <a:custGeom>
              <a:avLst/>
              <a:gdLst>
                <a:gd name="connsiteX0" fmla="*/ 11665 w 3348281"/>
                <a:gd name="connsiteY0" fmla="*/ 136759 h 607916"/>
                <a:gd name="connsiteX1" fmla="*/ 143526 w 3348281"/>
                <a:gd name="connsiteY1" fmla="*/ 11201 h 607916"/>
                <a:gd name="connsiteX2" fmla="*/ 3215909 w 3348281"/>
                <a:gd name="connsiteY2" fmla="*/ 11201 h 607916"/>
                <a:gd name="connsiteX3" fmla="*/ 3347771 w 3348281"/>
                <a:gd name="connsiteY3" fmla="*/ 136759 h 607916"/>
                <a:gd name="connsiteX4" fmla="*/ 3347771 w 3348281"/>
                <a:gd name="connsiteY4" fmla="*/ 481868 h 607916"/>
                <a:gd name="connsiteX5" fmla="*/ 3215909 w 3348281"/>
                <a:gd name="connsiteY5" fmla="*/ 607426 h 607916"/>
                <a:gd name="connsiteX6" fmla="*/ 143526 w 3348281"/>
                <a:gd name="connsiteY6" fmla="*/ 607426 h 607916"/>
                <a:gd name="connsiteX7" fmla="*/ 11665 w 3348281"/>
                <a:gd name="connsiteY7" fmla="*/ 481868 h 60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8281" h="607916">
                  <a:moveTo>
                    <a:pt x="11665" y="136759"/>
                  </a:moveTo>
                  <a:cubicBezTo>
                    <a:pt x="12001" y="67141"/>
                    <a:pt x="71017" y="10944"/>
                    <a:pt x="143526" y="11201"/>
                  </a:cubicBezTo>
                  <a:lnTo>
                    <a:pt x="3215909" y="11201"/>
                  </a:lnTo>
                  <a:cubicBezTo>
                    <a:pt x="3288415" y="10944"/>
                    <a:pt x="3347430" y="67141"/>
                    <a:pt x="3347771" y="136759"/>
                  </a:cubicBezTo>
                  <a:lnTo>
                    <a:pt x="3347771" y="481868"/>
                  </a:lnTo>
                  <a:cubicBezTo>
                    <a:pt x="3347430" y="551486"/>
                    <a:pt x="3288415" y="607684"/>
                    <a:pt x="3215909" y="607426"/>
                  </a:cubicBezTo>
                  <a:lnTo>
                    <a:pt x="143526" y="607426"/>
                  </a:lnTo>
                  <a:cubicBezTo>
                    <a:pt x="71017" y="607684"/>
                    <a:pt x="12001" y="551486"/>
                    <a:pt x="11665" y="481868"/>
                  </a:cubicBezTo>
                  <a:close/>
                </a:path>
              </a:pathLst>
            </a:custGeom>
            <a:grpFill/>
            <a:ln w="121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 dirty="0">
                <a:solidFill>
                  <a:srgbClr val="0B0B0B"/>
                </a:solidFill>
              </a:endParaRPr>
            </a:p>
          </p:txBody>
        </p: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B78AD41-F678-458A-8378-56042F7B73E0}"/>
              </a:ext>
            </a:extLst>
          </p:cNvPr>
          <p:cNvSpPr/>
          <p:nvPr/>
        </p:nvSpPr>
        <p:spPr>
          <a:xfrm>
            <a:off x="8671760" y="3147814"/>
            <a:ext cx="30447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B0B0B"/>
                </a:solidFill>
              </a:rPr>
              <a:t>#ЦБНАСПОРТЕ</a:t>
            </a:r>
          </a:p>
          <a:p>
            <a:pPr>
              <a:defRPr/>
            </a:pPr>
            <a:r>
              <a:rPr lang="ru-RU" dirty="0">
                <a:solidFill>
                  <a:srgbClr val="0B0B0B"/>
                </a:solidFill>
              </a:rPr>
              <a:t>Большое спортивное сообщество (киберспорт, триатлон, горный клуб, спартакиады и более </a:t>
            </a:r>
            <a:r>
              <a:rPr lang="en-US" dirty="0">
                <a:solidFill>
                  <a:srgbClr val="0B0B0B"/>
                </a:solidFill>
              </a:rPr>
              <a:t/>
            </a:r>
            <a:br>
              <a:rPr lang="en-US" dirty="0">
                <a:solidFill>
                  <a:srgbClr val="0B0B0B"/>
                </a:solidFill>
              </a:rPr>
            </a:br>
            <a:r>
              <a:rPr lang="ru-RU" dirty="0">
                <a:solidFill>
                  <a:srgbClr val="0B0B0B"/>
                </a:solidFill>
              </a:rPr>
              <a:t>10 видов дисциплин)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CB6E5A1-7B79-4384-A49F-C3F9229135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22" t="35007" b="32568"/>
          <a:stretch/>
        </p:blipFill>
        <p:spPr>
          <a:xfrm>
            <a:off x="7135089" y="5543015"/>
            <a:ext cx="2283160" cy="739326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978D9F8-9C30-4C5C-A781-0BB51DA343BB}"/>
              </a:ext>
            </a:extLst>
          </p:cNvPr>
          <p:cNvGrpSpPr/>
          <p:nvPr/>
        </p:nvGrpSpPr>
        <p:grpSpPr>
          <a:xfrm>
            <a:off x="838659" y="2341027"/>
            <a:ext cx="3646564" cy="607916"/>
            <a:chOff x="866810" y="1278622"/>
            <a:chExt cx="3646564" cy="607916"/>
          </a:xfrm>
        </p:grpSpPr>
        <p:grpSp>
          <p:nvGrpSpPr>
            <p:cNvPr id="49" name="Рисунок 33">
              <a:extLst>
                <a:ext uri="{FF2B5EF4-FFF2-40B4-BE49-F238E27FC236}">
                  <a16:creationId xmlns:a16="http://schemas.microsoft.com/office/drawing/2014/main" id="{3A63FC20-A86E-4C30-8BEC-0539B97DA6D5}"/>
                </a:ext>
              </a:extLst>
            </p:cNvPr>
            <p:cNvGrpSpPr/>
            <p:nvPr/>
          </p:nvGrpSpPr>
          <p:grpSpPr>
            <a:xfrm>
              <a:off x="866810" y="1278622"/>
              <a:ext cx="3459073" cy="607916"/>
              <a:chOff x="658895" y="1420014"/>
              <a:chExt cx="3459073" cy="607916"/>
            </a:xfrm>
          </p:grpSpPr>
          <p:sp>
            <p:nvSpPr>
              <p:cNvPr id="51" name="Полилиния: фигура 85">
                <a:extLst>
                  <a:ext uri="{FF2B5EF4-FFF2-40B4-BE49-F238E27FC236}">
                    <a16:creationId xmlns:a16="http://schemas.microsoft.com/office/drawing/2014/main" id="{1DD0CB07-8DA4-4EED-A3E5-AD61C5EBE801}"/>
                  </a:ext>
                </a:extLst>
              </p:cNvPr>
              <p:cNvSpPr/>
              <p:nvPr/>
            </p:nvSpPr>
            <p:spPr>
              <a:xfrm>
                <a:off x="658895" y="1420014"/>
                <a:ext cx="3348282" cy="607916"/>
              </a:xfrm>
              <a:custGeom>
                <a:avLst/>
                <a:gdLst>
                  <a:gd name="connsiteX0" fmla="*/ 11665 w 3348281"/>
                  <a:gd name="connsiteY0" fmla="*/ 136759 h 607916"/>
                  <a:gd name="connsiteX1" fmla="*/ 143526 w 3348281"/>
                  <a:gd name="connsiteY1" fmla="*/ 11201 h 607916"/>
                  <a:gd name="connsiteX2" fmla="*/ 3215909 w 3348281"/>
                  <a:gd name="connsiteY2" fmla="*/ 11201 h 607916"/>
                  <a:gd name="connsiteX3" fmla="*/ 3347771 w 3348281"/>
                  <a:gd name="connsiteY3" fmla="*/ 136759 h 607916"/>
                  <a:gd name="connsiteX4" fmla="*/ 3347771 w 3348281"/>
                  <a:gd name="connsiteY4" fmla="*/ 481868 h 607916"/>
                  <a:gd name="connsiteX5" fmla="*/ 3215909 w 3348281"/>
                  <a:gd name="connsiteY5" fmla="*/ 607426 h 607916"/>
                  <a:gd name="connsiteX6" fmla="*/ 143526 w 3348281"/>
                  <a:gd name="connsiteY6" fmla="*/ 607426 h 607916"/>
                  <a:gd name="connsiteX7" fmla="*/ 11665 w 3348281"/>
                  <a:gd name="connsiteY7" fmla="*/ 481868 h 607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48281" h="607916">
                    <a:moveTo>
                      <a:pt x="11665" y="136759"/>
                    </a:moveTo>
                    <a:cubicBezTo>
                      <a:pt x="12001" y="67141"/>
                      <a:pt x="71017" y="10944"/>
                      <a:pt x="143526" y="11201"/>
                    </a:cubicBezTo>
                    <a:lnTo>
                      <a:pt x="3215909" y="11201"/>
                    </a:lnTo>
                    <a:cubicBezTo>
                      <a:pt x="3288415" y="10944"/>
                      <a:pt x="3347430" y="67141"/>
                      <a:pt x="3347771" y="136759"/>
                    </a:cubicBezTo>
                    <a:lnTo>
                      <a:pt x="3347771" y="481868"/>
                    </a:lnTo>
                    <a:cubicBezTo>
                      <a:pt x="3347430" y="551486"/>
                      <a:pt x="3288415" y="607684"/>
                      <a:pt x="3215909" y="607426"/>
                    </a:cubicBezTo>
                    <a:lnTo>
                      <a:pt x="143526" y="607426"/>
                    </a:lnTo>
                    <a:cubicBezTo>
                      <a:pt x="71017" y="607684"/>
                      <a:pt x="12001" y="551486"/>
                      <a:pt x="11665" y="481868"/>
                    </a:cubicBezTo>
                    <a:close/>
                  </a:path>
                </a:pathLst>
              </a:custGeom>
              <a:solidFill>
                <a:srgbClr val="FFBB44"/>
              </a:solidFill>
              <a:ln w="1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0B0B0B"/>
                  </a:solidFill>
                </a:endParaRPr>
              </a:p>
            </p:txBody>
          </p:sp>
          <p:sp>
            <p:nvSpPr>
              <p:cNvPr id="52" name="Полилиния: фигура 86">
                <a:extLst>
                  <a:ext uri="{FF2B5EF4-FFF2-40B4-BE49-F238E27FC236}">
                    <a16:creationId xmlns:a16="http://schemas.microsoft.com/office/drawing/2014/main" id="{2AEFBD45-4755-49D8-B6E0-83C3A4EBE0F4}"/>
                  </a:ext>
                </a:extLst>
              </p:cNvPr>
              <p:cNvSpPr/>
              <p:nvPr/>
            </p:nvSpPr>
            <p:spPr>
              <a:xfrm rot="16200000" flipV="1">
                <a:off x="3867615" y="1425119"/>
                <a:ext cx="243511" cy="257195"/>
              </a:xfrm>
              <a:custGeom>
                <a:avLst/>
                <a:gdLst>
                  <a:gd name="connsiteX0" fmla="*/ 11665 w 243511"/>
                  <a:gd name="connsiteY0" fmla="*/ 137109 h 257195"/>
                  <a:gd name="connsiteX1" fmla="*/ 243000 w 243511"/>
                  <a:gd name="connsiteY1" fmla="*/ 11200 h 257195"/>
                  <a:gd name="connsiteX2" fmla="*/ 243000 w 243511"/>
                  <a:gd name="connsiteY2" fmla="*/ 256705 h 257195"/>
                  <a:gd name="connsiteX3" fmla="*/ 11665 w 243511"/>
                  <a:gd name="connsiteY3" fmla="*/ 137109 h 25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11" h="257195">
                    <a:moveTo>
                      <a:pt x="11665" y="137109"/>
                    </a:moveTo>
                    <a:lnTo>
                      <a:pt x="243000" y="11200"/>
                    </a:lnTo>
                    <a:lnTo>
                      <a:pt x="243000" y="256705"/>
                    </a:lnTo>
                    <a:lnTo>
                      <a:pt x="11665" y="137109"/>
                    </a:lnTo>
                    <a:close/>
                  </a:path>
                </a:pathLst>
              </a:custGeom>
              <a:solidFill>
                <a:srgbClr val="FFBB44"/>
              </a:solidFill>
              <a:ln w="1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 dirty="0">
                  <a:solidFill>
                    <a:srgbClr val="0B0B0B"/>
                  </a:solidFill>
                </a:endParaRPr>
              </a:p>
            </p:txBody>
          </p:sp>
        </p:grpSp>
        <p:sp>
          <p:nvSpPr>
            <p:cNvPr id="50" name="Content Placeholder 18">
              <a:extLst>
                <a:ext uri="{FF2B5EF4-FFF2-40B4-BE49-F238E27FC236}">
                  <a16:creationId xmlns:a16="http://schemas.microsoft.com/office/drawing/2014/main" id="{F4D46D24-8F9D-4B6F-AE41-90F0F1F99DD9}"/>
                </a:ext>
              </a:extLst>
            </p:cNvPr>
            <p:cNvSpPr txBox="1">
              <a:spLocks/>
            </p:cNvSpPr>
            <p:nvPr/>
          </p:nvSpPr>
          <p:spPr>
            <a:xfrm>
              <a:off x="1319804" y="1400968"/>
              <a:ext cx="3193570" cy="415621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ru-RU" sz="1800" kern="0" dirty="0">
                  <a:solidFill>
                    <a:srgbClr val="0B0B0B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МОЛОДЕЖНЫЙ СОВЕТ</a:t>
              </a: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99629DD-A664-433A-8CD1-7B8715DE27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4" b="423"/>
          <a:stretch/>
        </p:blipFill>
        <p:spPr>
          <a:xfrm>
            <a:off x="499465" y="2098005"/>
            <a:ext cx="780881" cy="7808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095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6AB97CB2-4B29-C743-B57C-D0340B18627A}"/>
              </a:ext>
            </a:extLst>
          </p:cNvPr>
          <p:cNvSpPr txBox="1">
            <a:spLocks/>
          </p:cNvSpPr>
          <p:nvPr/>
        </p:nvSpPr>
        <p:spPr>
          <a:xfrm>
            <a:off x="460375" y="1342982"/>
            <a:ext cx="7752493" cy="79125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accent3"/>
                </a:solidFill>
                <a:latin typeface="Stem Medium" panose="020B0503020203020204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Карьерные группы Банка России</a:t>
            </a:r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759AF71F-2077-5748-B65C-90DFD086F0E8}"/>
              </a:ext>
            </a:extLst>
          </p:cNvPr>
          <p:cNvSpPr txBox="1">
            <a:spLocks/>
          </p:cNvSpPr>
          <p:nvPr/>
        </p:nvSpPr>
        <p:spPr>
          <a:xfrm>
            <a:off x="307975" y="5989908"/>
            <a:ext cx="2608996" cy="7912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chemeClr val="accent4"/>
                </a:solidFill>
                <a:latin typeface="Stem Medium" panose="020B0603020203020204" pitchFamily="34" charset="-52"/>
                <a:cs typeface="Stem Medium" panose="020B0603020203020204" pitchFamily="34" charset="-52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https://vk.com/cbr_career</a:t>
            </a:r>
            <a:r>
              <a:rPr lang="ru-RU" sz="1200" dirty="0">
                <a:solidFill>
                  <a:schemeClr val="accent4"/>
                </a:solidFill>
                <a:latin typeface="Stem Medium" panose="020B0603020203020204" pitchFamily="34" charset="-52"/>
                <a:cs typeface="Stem Medium" panose="020B0603020203020204" pitchFamily="34" charset="-52"/>
              </a:rPr>
              <a:t> </a:t>
            </a:r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759AF71F-2077-5748-B65C-90DFD086F0E8}"/>
              </a:ext>
            </a:extLst>
          </p:cNvPr>
          <p:cNvSpPr txBox="1">
            <a:spLocks/>
          </p:cNvSpPr>
          <p:nvPr/>
        </p:nvSpPr>
        <p:spPr>
          <a:xfrm>
            <a:off x="3775075" y="5969967"/>
            <a:ext cx="2418495" cy="7912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chemeClr val="accent4"/>
                </a:solidFill>
                <a:latin typeface="Stem Medium" panose="020B0603020203020204" pitchFamily="34" charset="-52"/>
                <a:cs typeface="Stem Medium" panose="020B0603020203020204" pitchFamily="34" charset="-52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https://t.me/cbr_career</a:t>
            </a:r>
            <a:r>
              <a:rPr lang="ru-RU" sz="1200" dirty="0">
                <a:solidFill>
                  <a:schemeClr val="accent4"/>
                </a:solidFill>
                <a:latin typeface="Stem Medium" panose="020B0603020203020204" pitchFamily="34" charset="-52"/>
                <a:cs typeface="Stem Medium" panose="020B0603020203020204" pitchFamily="34" charset="-52"/>
              </a:rPr>
              <a:t> </a:t>
            </a:r>
          </a:p>
        </p:txBody>
      </p:sp>
      <p:pic>
        <p:nvPicPr>
          <p:cNvPr id="2050" name="Picture 2" descr="http://qrcoder.ru/code/?https%3A%2F%2Ft.me%2Fcbr_career&amp;4&amp;0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92" y="4020212"/>
            <a:ext cx="1872459" cy="187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qrcoder.ru/code/?https%3A%2F%2Fvk.com%2Fcbr_career&amp;4&amp;0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43" y="4020212"/>
            <a:ext cx="1872459" cy="187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Сервисный центр - iBra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Сервисный центр - iBra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вк лого пнг - Создать мем - Meme-arsenal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61" y="2962488"/>
            <a:ext cx="933023" cy="93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Скачать Telegram 8.6.2 APK на андроид бесплатн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09" y="2962487"/>
            <a:ext cx="933023" cy="93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024791-F9CD-BD49-92B1-99C534107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052034">
            <a:off x="6335023" y="-1245812"/>
            <a:ext cx="10361466" cy="9060476"/>
          </a:xfrm>
          <a:prstGeom prst="rect">
            <a:avLst/>
          </a:prstGeom>
        </p:spPr>
      </p:pic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889B9F5D-37B7-4D42-A583-7907C2BE9202}"/>
              </a:ext>
            </a:extLst>
          </p:cNvPr>
          <p:cNvSpPr txBox="1">
            <a:spLocks/>
          </p:cNvSpPr>
          <p:nvPr/>
        </p:nvSpPr>
        <p:spPr>
          <a:xfrm>
            <a:off x="460375" y="1944498"/>
            <a:ext cx="3831999" cy="7912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accent3"/>
                </a:solidFill>
                <a:latin typeface="Stem Medium" panose="020B0603020203020204" pitchFamily="34" charset="-52"/>
                <a:ea typeface="Stem text" panose="020B0503020203020204" pitchFamily="34" charset="-52"/>
                <a:cs typeface="Stem Medium" panose="020B0603020203020204" pitchFamily="34" charset="-52"/>
              </a:rPr>
              <a:t>Будь в центре событий.</a:t>
            </a:r>
            <a:br>
              <a:rPr lang="ru-RU" sz="2000" dirty="0">
                <a:solidFill>
                  <a:schemeClr val="accent3"/>
                </a:solidFill>
                <a:latin typeface="Stem Medium" panose="020B0603020203020204" pitchFamily="34" charset="-52"/>
                <a:ea typeface="Stem text" panose="020B0503020203020204" pitchFamily="34" charset="-52"/>
                <a:cs typeface="Stem Medium" panose="020B0603020203020204" pitchFamily="34" charset="-52"/>
              </a:rPr>
            </a:br>
            <a:r>
              <a:rPr lang="ru-RU" sz="2000" dirty="0">
                <a:solidFill>
                  <a:schemeClr val="accent3"/>
                </a:solidFill>
                <a:latin typeface="Stem Medium" panose="020B0603020203020204" pitchFamily="34" charset="-52"/>
                <a:ea typeface="Stem text" panose="020B0503020203020204" pitchFamily="34" charset="-52"/>
                <a:cs typeface="Stem Medium" panose="020B0603020203020204" pitchFamily="34" charset="-52"/>
              </a:rPr>
              <a:t>Определяй будущее</a:t>
            </a:r>
          </a:p>
        </p:txBody>
      </p:sp>
    </p:spTree>
    <p:extLst>
      <p:ext uri="{BB962C8B-B14F-4D97-AF65-F5344CB8AC3E}">
        <p14:creationId xmlns:p14="http://schemas.microsoft.com/office/powerpoint/2010/main" val="35755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14" y="987342"/>
            <a:ext cx="3845169" cy="55541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155" y="1424282"/>
            <a:ext cx="4229100" cy="426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1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52955C-5810-4A0B-A774-5F048CD937F2}"/>
              </a:ext>
            </a:extLst>
          </p:cNvPr>
          <p:cNvSpPr/>
          <p:nvPr/>
        </p:nvSpPr>
        <p:spPr>
          <a:xfrm>
            <a:off x="0" y="2384735"/>
            <a:ext cx="12192000" cy="1573916"/>
          </a:xfrm>
          <a:prstGeom prst="rect">
            <a:avLst/>
          </a:prstGeom>
          <a:solidFill>
            <a:srgbClr val="147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ED3A37-CD71-4FFA-B978-AAF082739F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2817"/>
          <a:stretch/>
        </p:blipFill>
        <p:spPr>
          <a:xfrm>
            <a:off x="532435" y="2485657"/>
            <a:ext cx="2312108" cy="13641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E38113-4404-4FED-8445-55896B7682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170" t="6913" r="27884" b="-2035"/>
          <a:stretch/>
        </p:blipFill>
        <p:spPr>
          <a:xfrm>
            <a:off x="9505277" y="0"/>
            <a:ext cx="2713087" cy="319724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3F218F-BDB3-47DF-ADB0-BB8FC5248E38}"/>
              </a:ext>
            </a:extLst>
          </p:cNvPr>
          <p:cNvSpPr/>
          <p:nvPr/>
        </p:nvSpPr>
        <p:spPr>
          <a:xfrm>
            <a:off x="2870908" y="2420936"/>
            <a:ext cx="3296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FFFFFF"/>
                </a:solidFill>
              </a:rPr>
              <a:t>Банк России - особый 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ru-RU" sz="2400" dirty="0">
                <a:solidFill>
                  <a:srgbClr val="FFFFFF"/>
                </a:solidFill>
              </a:rPr>
              <a:t>публично-правовой институт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BD1E9B5-97BA-402D-997A-AF6576E3631B}"/>
              </a:ext>
            </a:extLst>
          </p:cNvPr>
          <p:cNvSpPr/>
          <p:nvPr/>
        </p:nvSpPr>
        <p:spPr>
          <a:xfrm>
            <a:off x="7359874" y="2657733"/>
            <a:ext cx="31229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FFFFFF"/>
                </a:solidFill>
                <a:highlight>
                  <a:srgbClr val="00ADEE"/>
                </a:highlight>
                <a:latin typeface="PT_Russia-Text"/>
              </a:rPr>
              <a:t>независимость </a:t>
            </a:r>
            <a:r>
              <a:rPr lang="en-US" sz="2400" dirty="0">
                <a:solidFill>
                  <a:srgbClr val="FFFFFF"/>
                </a:solidFill>
                <a:highlight>
                  <a:srgbClr val="00ADEE"/>
                </a:highlight>
                <a:latin typeface="PT_Russia-Text"/>
              </a:rPr>
              <a:t/>
            </a:r>
            <a:br>
              <a:rPr lang="en-US" sz="2400" dirty="0">
                <a:solidFill>
                  <a:srgbClr val="FFFFFF"/>
                </a:solidFill>
                <a:highlight>
                  <a:srgbClr val="00ADEE"/>
                </a:highlight>
                <a:latin typeface="PT_Russia-Text"/>
              </a:rPr>
            </a:br>
            <a:r>
              <a:rPr lang="ru-RU" sz="2400" dirty="0">
                <a:solidFill>
                  <a:srgbClr val="FFFFFF"/>
                </a:solidFill>
                <a:highlight>
                  <a:srgbClr val="00ADEE"/>
                </a:highlight>
                <a:latin typeface="PT_Russia-Text"/>
              </a:rPr>
              <a:t>в принятии решений</a:t>
            </a:r>
            <a:endParaRPr lang="ru-RU" sz="2400" dirty="0">
              <a:solidFill>
                <a:srgbClr val="FFFFFF"/>
              </a:solidFill>
              <a:highlight>
                <a:srgbClr val="00ADEE"/>
              </a:highlight>
              <a:latin typeface="Calibri" panose="020F0502020204030204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A7149A-E815-480B-8888-8C0FD92C7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92656" y="2771102"/>
            <a:ext cx="741681" cy="693310"/>
          </a:xfrm>
          <a:prstGeom prst="rect">
            <a:avLst/>
          </a:prstGeom>
        </p:spPr>
      </p:pic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2C68264B-6B5E-4950-9F8C-00F75611EEE2}"/>
              </a:ext>
            </a:extLst>
          </p:cNvPr>
          <p:cNvSpPr txBox="1">
            <a:spLocks/>
          </p:cNvSpPr>
          <p:nvPr/>
        </p:nvSpPr>
        <p:spPr>
          <a:xfrm>
            <a:off x="800740" y="4461440"/>
            <a:ext cx="5319081" cy="12931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sz="2000" b="1" u="sng" dirty="0">
                <a:solidFill>
                  <a:srgbClr val="FF4752"/>
                </a:solidFill>
              </a:rPr>
              <a:t>Ст. 75 Конституции РФ устанавливает особый статус Банка России: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9A08C-4EC8-40A2-B508-B463B8009235}"/>
              </a:ext>
            </a:extLst>
          </p:cNvPr>
          <p:cNvSpPr txBox="1"/>
          <p:nvPr/>
        </p:nvSpPr>
        <p:spPr>
          <a:xfrm>
            <a:off x="7359874" y="4138275"/>
            <a:ext cx="359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B0B0B">
                    <a:lumMod val="75000"/>
                    <a:lumOff val="25000"/>
                  </a:srgbClr>
                </a:solidFill>
              </a:rPr>
              <a:t>Исключительное право денежной эмиссии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7005D-F09E-4C8F-A38C-A952A076A1EF}"/>
              </a:ext>
            </a:extLst>
          </p:cNvPr>
          <p:cNvSpPr txBox="1"/>
          <p:nvPr/>
        </p:nvSpPr>
        <p:spPr>
          <a:xfrm>
            <a:off x="7359874" y="5140227"/>
            <a:ext cx="44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B0B0B">
                    <a:lumMod val="75000"/>
                    <a:lumOff val="25000"/>
                  </a:srgbClr>
                </a:solidFill>
              </a:rPr>
              <a:t>Защита и обеспечение устойчивости рубля (основная функция)</a:t>
            </a:r>
          </a:p>
        </p:txBody>
      </p:sp>
      <p:sp>
        <p:nvSpPr>
          <p:cNvPr id="12" name="Овал 11"/>
          <p:cNvSpPr/>
          <p:nvPr/>
        </p:nvSpPr>
        <p:spPr>
          <a:xfrm>
            <a:off x="7035135" y="4361658"/>
            <a:ext cx="137207" cy="140228"/>
          </a:xfrm>
          <a:prstGeom prst="ellipse">
            <a:avLst/>
          </a:prstGeom>
          <a:solidFill>
            <a:srgbClr val="FF5A5A"/>
          </a:solidFill>
          <a:ln>
            <a:solidFill>
              <a:srgbClr val="FF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046540" y="5346774"/>
            <a:ext cx="137207" cy="140228"/>
          </a:xfrm>
          <a:prstGeom prst="ellipse">
            <a:avLst/>
          </a:prstGeom>
          <a:solidFill>
            <a:srgbClr val="FF5A5A"/>
          </a:solidFill>
          <a:ln>
            <a:solidFill>
              <a:srgbClr val="FF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6812B012-6117-4A8E-A7E7-4D1312BB815F}"/>
              </a:ext>
            </a:extLst>
          </p:cNvPr>
          <p:cNvSpPr/>
          <p:nvPr/>
        </p:nvSpPr>
        <p:spPr>
          <a:xfrm rot="10800000">
            <a:off x="5872472" y="4431772"/>
            <a:ext cx="1174068" cy="997214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6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49473247-F90E-0E40-A7B4-03F225A5BDF7}"/>
              </a:ext>
            </a:extLst>
          </p:cNvPr>
          <p:cNvSpPr txBox="1">
            <a:spLocks/>
          </p:cNvSpPr>
          <p:nvPr/>
        </p:nvSpPr>
        <p:spPr>
          <a:xfrm>
            <a:off x="743400" y="1010971"/>
            <a:ext cx="6170163" cy="6358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accent3"/>
                </a:solidFill>
                <a:latin typeface="Stem Medium" panose="020B0503020203020204" pitchFamily="34" charset="77"/>
              </a:rPr>
              <a:t>О Центральном Банке Российской Федерации</a:t>
            </a:r>
            <a:endParaRPr lang="ru-RU" b="1" dirty="0">
              <a:solidFill>
                <a:schemeClr val="accent3"/>
              </a:solidFill>
              <a:latin typeface="Stem Medium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61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Изображение выглядит как небо, здание, внешний, правительственное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A64AB3AE-CB33-4CF5-B1E6-894F2FE4B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t="5452" r="24950" b="6171"/>
          <a:stretch/>
        </p:blipFill>
        <p:spPr>
          <a:xfrm>
            <a:off x="-9293659" y="-3751918"/>
            <a:ext cx="5841399" cy="5298519"/>
          </a:xfrm>
          <a:prstGeom prst="rect">
            <a:avLst/>
          </a:prstGeom>
        </p:spPr>
      </p:pic>
      <p:pic>
        <p:nvPicPr>
          <p:cNvPr id="5" name="Picture 6" descr="Банк России потребовал обеспечить переводы через систему быстрых платежей |  «Красный Север»">
            <a:extLst>
              <a:ext uri="{FF2B5EF4-FFF2-40B4-BE49-F238E27FC236}">
                <a16:creationId xmlns:a16="http://schemas.microsoft.com/office/drawing/2014/main" id="{03D8A9A6-557D-AF40-93CD-83DCFF4EF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9" r="8874"/>
          <a:stretch/>
        </p:blipFill>
        <p:spPr bwMode="auto">
          <a:xfrm>
            <a:off x="5846617" y="0"/>
            <a:ext cx="63453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7170E4-5D16-9742-8048-DF5D14BC34D4}"/>
              </a:ext>
            </a:extLst>
          </p:cNvPr>
          <p:cNvSpPr/>
          <p:nvPr/>
        </p:nvSpPr>
        <p:spPr>
          <a:xfrm rot="5400000">
            <a:off x="5590307" y="256310"/>
            <a:ext cx="6858001" cy="6345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6933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67000">
                <a:schemeClr val="bg1">
                  <a:alpha val="82792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C2D558-9E46-AC44-B2C3-A0CAB036037A}"/>
              </a:ext>
            </a:extLst>
          </p:cNvPr>
          <p:cNvSpPr/>
          <p:nvPr/>
        </p:nvSpPr>
        <p:spPr>
          <a:xfrm rot="5400000">
            <a:off x="3121828" y="2724786"/>
            <a:ext cx="6858000" cy="140842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6933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67000">
                <a:schemeClr val="bg1">
                  <a:alpha val="82792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Текст 3"/>
          <p:cNvSpPr>
            <a:spLocks noGrp="1"/>
          </p:cNvSpPr>
          <p:nvPr/>
        </p:nvSpPr>
        <p:spPr>
          <a:xfrm>
            <a:off x="819956" y="2510970"/>
            <a:ext cx="6011150" cy="46832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accent4"/>
                </a:solidFill>
                <a:latin typeface="+mn-lt"/>
              </a:rPr>
              <a:t>Банк России обеспечивает устойчивость рубля посредством поддержания </a:t>
            </a:r>
            <a:r>
              <a:rPr lang="ru-RU" sz="1700" b="1" dirty="0">
                <a:solidFill>
                  <a:schemeClr val="accent4"/>
                </a:solidFill>
                <a:latin typeface="+mn-lt"/>
              </a:rPr>
              <a:t>ценовой стабильности</a:t>
            </a:r>
            <a:endParaRPr lang="ru-RU" sz="1700" dirty="0">
              <a:solidFill>
                <a:schemeClr val="accent4"/>
              </a:solidFill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accent4"/>
                </a:solidFill>
                <a:latin typeface="+mn-lt"/>
              </a:rPr>
              <a:t>Банк России проводит </a:t>
            </a:r>
            <a:r>
              <a:rPr lang="ru-RU" sz="1700" b="1" dirty="0">
                <a:solidFill>
                  <a:schemeClr val="accent4"/>
                </a:solidFill>
                <a:latin typeface="+mn-lt"/>
              </a:rPr>
              <a:t>анализ и прогнозирование</a:t>
            </a:r>
            <a:r>
              <a:rPr lang="ru-RU" sz="1700" dirty="0">
                <a:solidFill>
                  <a:schemeClr val="accent4"/>
                </a:solidFill>
                <a:latin typeface="+mn-lt"/>
              </a:rPr>
              <a:t> состояния экономики РФ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accent4"/>
                </a:solidFill>
                <a:latin typeface="+mn-lt"/>
              </a:rPr>
              <a:t>Банк России выполняет функции </a:t>
            </a:r>
            <a:r>
              <a:rPr lang="ru-RU" sz="1700" b="1" dirty="0">
                <a:solidFill>
                  <a:schemeClr val="accent4"/>
                </a:solidFill>
                <a:latin typeface="+mn-lt"/>
              </a:rPr>
              <a:t>кредитора последней инстанции</a:t>
            </a:r>
            <a:r>
              <a:rPr lang="ru-RU" sz="1700" dirty="0">
                <a:solidFill>
                  <a:schemeClr val="accent4"/>
                </a:solidFill>
                <a:latin typeface="+mn-lt"/>
              </a:rPr>
              <a:t> и </a:t>
            </a:r>
            <a:r>
              <a:rPr lang="ru-RU" sz="1700" b="1" dirty="0">
                <a:solidFill>
                  <a:schemeClr val="accent4"/>
                </a:solidFill>
                <a:latin typeface="+mn-lt"/>
              </a:rPr>
              <a:t>мегарегулятора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accent4"/>
                </a:solidFill>
                <a:latin typeface="+mn-lt"/>
              </a:rPr>
              <a:t>Банк России осуществляет </a:t>
            </a:r>
            <a:r>
              <a:rPr lang="ru-RU" sz="1700" b="1" dirty="0">
                <a:solidFill>
                  <a:schemeClr val="accent4"/>
                </a:solidFill>
                <a:latin typeface="+mn-lt"/>
              </a:rPr>
              <a:t>надзор</a:t>
            </a:r>
            <a:r>
              <a:rPr lang="ru-RU" sz="1700" dirty="0">
                <a:solidFill>
                  <a:schemeClr val="accent4"/>
                </a:solidFill>
                <a:latin typeface="+mn-lt"/>
              </a:rPr>
              <a:t> за деятельностью кредитных, страховых и микрофинансовых организаций</a:t>
            </a:r>
          </a:p>
          <a:p>
            <a:pPr>
              <a:lnSpc>
                <a:spcPct val="150000"/>
              </a:lnSpc>
            </a:pPr>
            <a:endParaRPr lang="ru-RU" sz="17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7B097C32-397A-7043-A4AD-44E5DEB729C4}"/>
              </a:ext>
            </a:extLst>
          </p:cNvPr>
          <p:cNvSpPr txBox="1">
            <a:spLocks/>
          </p:cNvSpPr>
          <p:nvPr/>
        </p:nvSpPr>
        <p:spPr>
          <a:xfrm>
            <a:off x="674388" y="1228676"/>
            <a:ext cx="8176313" cy="6358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accent3"/>
                </a:solidFill>
                <a:latin typeface="Stem Medium" panose="020B0503020203020204" pitchFamily="34" charset="77"/>
              </a:rPr>
              <a:t>Особый публично-правовой институт, денежно-кредитный регулятор страны </a:t>
            </a:r>
          </a:p>
        </p:txBody>
      </p:sp>
    </p:spTree>
    <p:extLst>
      <p:ext uri="{BB962C8B-B14F-4D97-AF65-F5344CB8AC3E}">
        <p14:creationId xmlns:p14="http://schemas.microsoft.com/office/powerpoint/2010/main" val="202886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Банк России потребовал обеспечить переводы через систему быстрых платежей |  «Красный Север»">
            <a:extLst>
              <a:ext uri="{FF2B5EF4-FFF2-40B4-BE49-F238E27FC236}">
                <a16:creationId xmlns:a16="http://schemas.microsoft.com/office/drawing/2014/main" id="{0A46967A-4EF4-1941-9C1E-97D9C85C0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9" r="8874"/>
          <a:stretch/>
        </p:blipFill>
        <p:spPr bwMode="auto">
          <a:xfrm>
            <a:off x="5846617" y="0"/>
            <a:ext cx="63453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5B6842-AC80-0847-AA8D-45D492DE55A2}"/>
              </a:ext>
            </a:extLst>
          </p:cNvPr>
          <p:cNvSpPr/>
          <p:nvPr/>
        </p:nvSpPr>
        <p:spPr>
          <a:xfrm rot="5400000">
            <a:off x="5590307" y="256310"/>
            <a:ext cx="6858001" cy="63453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6933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67000">
                <a:schemeClr val="bg1">
                  <a:alpha val="82792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09656" y="2555404"/>
            <a:ext cx="4649626" cy="6358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15400" dist="38100" dir="2520000" algn="tl" rotWithShape="0">
              <a:prstClr val="black">
                <a:alpha val="1905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4"/>
                </a:solidFill>
              </a:rPr>
              <a:t>Руководство Банка России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09656" y="3564166"/>
            <a:ext cx="4649626" cy="6358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15400" dist="38100" dir="2520000" algn="tl" rotWithShape="0">
              <a:prstClr val="black">
                <a:alpha val="1905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4"/>
                </a:solidFill>
              </a:rPr>
              <a:t>Центральный аппарат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09656" y="4572928"/>
            <a:ext cx="4649626" cy="6358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15400" dist="38100" dir="2520000" algn="tl" rotWithShape="0">
              <a:prstClr val="black">
                <a:alpha val="1905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4"/>
                </a:solidFill>
              </a:rPr>
              <a:t>7 Главных управлений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09656" y="5581689"/>
            <a:ext cx="4649626" cy="6358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15400" dist="38100" dir="2520000" algn="tl" rotWithShape="0">
              <a:prstClr val="black">
                <a:alpha val="1905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/>
                </a:solidFill>
              </a:rPr>
              <a:t>74 Территориальных отделения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93998EC-77DD-6A40-A9C1-095B7C4041DC}"/>
              </a:ext>
            </a:extLst>
          </p:cNvPr>
          <p:cNvSpPr/>
          <p:nvPr/>
        </p:nvSpPr>
        <p:spPr>
          <a:xfrm rot="5400000">
            <a:off x="3121828" y="2724786"/>
            <a:ext cx="6858000" cy="140842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6933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67000">
                <a:schemeClr val="bg1">
                  <a:alpha val="82792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9473247-F90E-0E40-A7B4-03F225A5BDF7}"/>
              </a:ext>
            </a:extLst>
          </p:cNvPr>
          <p:cNvSpPr txBox="1">
            <a:spLocks/>
          </p:cNvSpPr>
          <p:nvPr/>
        </p:nvSpPr>
        <p:spPr>
          <a:xfrm>
            <a:off x="743400" y="1210996"/>
            <a:ext cx="6170163" cy="6358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accent3"/>
                </a:solidFill>
                <a:latin typeface="Stem Medium" panose="020B0503020203020204" pitchFamily="34" charset="77"/>
              </a:rPr>
              <a:t>Организационная структура Банка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139260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CFBC79-73CA-4137-820D-68414069E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" y="1250398"/>
            <a:ext cx="1081059" cy="10810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150BDF-8304-4D95-A802-B2A6B95B4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90" y="1379856"/>
            <a:ext cx="1080000" cy="108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697BE2-2E0F-44D6-8EF0-B9789B0E9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3" y="1281250"/>
            <a:ext cx="1080000" cy="10837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60A2A7-CDEB-451E-B403-82997A611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52" y="1296396"/>
            <a:ext cx="1080000" cy="108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6F30D1-A2F7-4A13-8021-B5E6A05E58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45" y="2980349"/>
            <a:ext cx="1080000" cy="1080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F2A666-7F27-4B28-9D73-E0BC97E8360B}"/>
              </a:ext>
            </a:extLst>
          </p:cNvPr>
          <p:cNvSpPr/>
          <p:nvPr/>
        </p:nvSpPr>
        <p:spPr>
          <a:xfrm>
            <a:off x="133441" y="2284823"/>
            <a:ext cx="2623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95959"/>
                </a:solidFill>
                <a:ea typeface="Calibri" panose="020F0502020204030204" pitchFamily="34" charset="0"/>
              </a:rPr>
              <a:t>Денежно-кредитная</a:t>
            </a:r>
            <a:r>
              <a:rPr lang="en-US" sz="1600" dirty="0">
                <a:solidFill>
                  <a:srgbClr val="595959"/>
                </a:solidFill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595959"/>
                </a:solidFill>
                <a:ea typeface="Calibri" panose="020F0502020204030204" pitchFamily="34" charset="0"/>
              </a:rPr>
              <a:t>политика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862D9C-1413-4902-ADDC-A3881F42B6E9}"/>
              </a:ext>
            </a:extLst>
          </p:cNvPr>
          <p:cNvSpPr/>
          <p:nvPr/>
        </p:nvSpPr>
        <p:spPr>
          <a:xfrm>
            <a:off x="2562948" y="2284823"/>
            <a:ext cx="2623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95959"/>
                </a:solidFill>
                <a:ea typeface="Calibri" panose="020F0502020204030204" pitchFamily="34" charset="0"/>
              </a:rPr>
              <a:t>Финансовая стабильность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FA6D23-4D25-4B12-A173-EA6287D5F346}"/>
              </a:ext>
            </a:extLst>
          </p:cNvPr>
          <p:cNvSpPr/>
          <p:nvPr/>
        </p:nvSpPr>
        <p:spPr>
          <a:xfrm>
            <a:off x="5355186" y="2284823"/>
            <a:ext cx="2623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95959"/>
                </a:solidFill>
                <a:ea typeface="Calibri" panose="020F0502020204030204" pitchFamily="34" charset="0"/>
              </a:rPr>
              <a:t>Национальная платежная система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87718AF-7B09-4BA4-B63F-5AC608774E3C}"/>
              </a:ext>
            </a:extLst>
          </p:cNvPr>
          <p:cNvSpPr/>
          <p:nvPr/>
        </p:nvSpPr>
        <p:spPr>
          <a:xfrm>
            <a:off x="7894055" y="2284823"/>
            <a:ext cx="2623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95959"/>
                </a:solidFill>
                <a:ea typeface="Calibri" panose="020F0502020204030204" pitchFamily="34" charset="0"/>
              </a:rPr>
              <a:t>Наличное денежное обращение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65D9BD-4DD0-413A-8A9F-1C76977E42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0" y="2986409"/>
            <a:ext cx="1083737" cy="108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8A9B1D-9E3F-4422-B4B7-E0C67DB567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3" y="2977456"/>
            <a:ext cx="1080000" cy="108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63B1DE-18C4-4A07-94AC-439036ED1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022" y="2982514"/>
            <a:ext cx="1083661" cy="108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03B21C-D0E9-4DD9-9A5C-F99A7E20C1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46" y="4660066"/>
            <a:ext cx="1076275" cy="108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ED050E-E5AA-413F-BDC2-289CA132D5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45" y="4706309"/>
            <a:ext cx="1080000" cy="108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EEECCBF-792D-4F10-9B13-625647CE53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0" y="4660066"/>
            <a:ext cx="1083737" cy="1080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6C7472F-D65E-432D-8029-B302EE7E7656}"/>
              </a:ext>
            </a:extLst>
          </p:cNvPr>
          <p:cNvSpPr/>
          <p:nvPr/>
        </p:nvSpPr>
        <p:spPr>
          <a:xfrm>
            <a:off x="318841" y="3915268"/>
            <a:ext cx="2252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95959"/>
                </a:solidFill>
                <a:ea typeface="Calibri" panose="020F0502020204030204" pitchFamily="34" charset="0"/>
              </a:rPr>
              <a:t>Развитие финансового рынка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BB37711-E30F-4C9F-AC5C-4F8B12D920F9}"/>
              </a:ext>
            </a:extLst>
          </p:cNvPr>
          <p:cNvSpPr/>
          <p:nvPr/>
        </p:nvSpPr>
        <p:spPr>
          <a:xfrm>
            <a:off x="2562948" y="3915268"/>
            <a:ext cx="2623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95959"/>
                </a:solidFill>
                <a:ea typeface="Calibri" panose="020F0502020204030204" pitchFamily="34" charset="0"/>
              </a:rPr>
              <a:t>Развитие финансовых технологий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C8AFF2B-4817-4084-9375-025A12EF8E53}"/>
              </a:ext>
            </a:extLst>
          </p:cNvPr>
          <p:cNvSpPr/>
          <p:nvPr/>
        </p:nvSpPr>
        <p:spPr>
          <a:xfrm>
            <a:off x="5242888" y="3915268"/>
            <a:ext cx="2848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95959"/>
                </a:solidFill>
                <a:ea typeface="Calibri" panose="020F0502020204030204" pitchFamily="34" charset="0"/>
              </a:rPr>
              <a:t>Защита прав потребителей финансовых услуг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F313ED3-B4B5-4017-9F7F-A3452AAA1AE5}"/>
              </a:ext>
            </a:extLst>
          </p:cNvPr>
          <p:cNvSpPr/>
          <p:nvPr/>
        </p:nvSpPr>
        <p:spPr>
          <a:xfrm>
            <a:off x="7894055" y="3915268"/>
            <a:ext cx="2623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95959"/>
                </a:solidFill>
                <a:ea typeface="Calibri" panose="020F0502020204030204" pitchFamily="34" charset="0"/>
              </a:rPr>
              <a:t>Информационная безопасность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7745AF7-10C5-4EE6-9AB9-3E7F70F3F122}"/>
              </a:ext>
            </a:extLst>
          </p:cNvPr>
          <p:cNvSpPr/>
          <p:nvPr/>
        </p:nvSpPr>
        <p:spPr>
          <a:xfrm>
            <a:off x="133441" y="5694106"/>
            <a:ext cx="2623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95959"/>
                </a:solidFill>
                <a:ea typeface="Calibri" panose="020F0502020204030204" pitchFamily="34" charset="0"/>
              </a:rPr>
              <a:t>Противодействие недобросовестным практикам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E6DF295-CACC-4E90-887B-6C697ED767C9}"/>
              </a:ext>
            </a:extLst>
          </p:cNvPr>
          <p:cNvSpPr/>
          <p:nvPr/>
        </p:nvSpPr>
        <p:spPr>
          <a:xfrm>
            <a:off x="2562948" y="5694106"/>
            <a:ext cx="2623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95959"/>
                </a:solidFill>
                <a:ea typeface="Calibri" panose="020F0502020204030204" pitchFamily="34" charset="0"/>
              </a:rPr>
              <a:t>Противодействие отмыванию денег и валютный контроль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9C7F799-8DC6-4409-AA2F-C3677D327356}"/>
              </a:ext>
            </a:extLst>
          </p:cNvPr>
          <p:cNvSpPr/>
          <p:nvPr/>
        </p:nvSpPr>
        <p:spPr>
          <a:xfrm>
            <a:off x="5355186" y="5694105"/>
            <a:ext cx="2623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95959"/>
                </a:solidFill>
                <a:ea typeface="Calibri" panose="020F0502020204030204" pitchFamily="34" charset="0"/>
              </a:rPr>
              <a:t>Допуск на финансовый </a:t>
            </a:r>
            <a:r>
              <a:rPr lang="en-US" sz="1600" dirty="0">
                <a:solidFill>
                  <a:srgbClr val="595959"/>
                </a:solidFill>
                <a:ea typeface="Calibri" panose="020F0502020204030204" pitchFamily="34" charset="0"/>
              </a:rPr>
              <a:t/>
            </a:r>
            <a:br>
              <a:rPr lang="en-US" sz="1600" dirty="0">
                <a:solidFill>
                  <a:srgbClr val="595959"/>
                </a:solidFill>
                <a:ea typeface="Calibri" panose="020F0502020204030204" pitchFamily="34" charset="0"/>
              </a:rPr>
            </a:br>
            <a:r>
              <a:rPr lang="ru-RU" sz="1600" dirty="0">
                <a:solidFill>
                  <a:srgbClr val="595959"/>
                </a:solidFill>
                <a:ea typeface="Calibri" panose="020F0502020204030204" pitchFamily="34" charset="0"/>
              </a:rPr>
              <a:t>рынок</a:t>
            </a:r>
          </a:p>
        </p:txBody>
      </p:sp>
      <p:sp>
        <p:nvSpPr>
          <p:cNvPr id="25" name="Заголовок 3">
            <a:extLst>
              <a:ext uri="{FF2B5EF4-FFF2-40B4-BE49-F238E27FC236}">
                <a16:creationId xmlns:a16="http://schemas.microsoft.com/office/drawing/2014/main" id="{7F02EADF-2520-47A5-8B1B-69A41D3D6D58}"/>
              </a:ext>
            </a:extLst>
          </p:cNvPr>
          <p:cNvSpPr txBox="1">
            <a:spLocks/>
          </p:cNvSpPr>
          <p:nvPr/>
        </p:nvSpPr>
        <p:spPr>
          <a:xfrm>
            <a:off x="8078453" y="5257181"/>
            <a:ext cx="2387268" cy="662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400" b="1" i="0" kern="1200" spc="0">
                <a:solidFill>
                  <a:srgbClr val="053F8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endParaRPr lang="ru-RU" sz="1550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D059FB5-01AE-4511-8039-FA09101E211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2187"/>
          <a:stretch/>
        </p:blipFill>
        <p:spPr>
          <a:xfrm>
            <a:off x="9697025" y="-9024"/>
            <a:ext cx="2494975" cy="685800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F313ED3-B4B5-4017-9F7F-A3452AAA1AE5}"/>
              </a:ext>
            </a:extLst>
          </p:cNvPr>
          <p:cNvSpPr/>
          <p:nvPr/>
        </p:nvSpPr>
        <p:spPr>
          <a:xfrm>
            <a:off x="7894054" y="5694106"/>
            <a:ext cx="2623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595959"/>
                </a:solidFill>
                <a:ea typeface="Calibri" panose="020F0502020204030204" pitchFamily="34" charset="0"/>
              </a:rPr>
              <a:t>Информационные технологии </a:t>
            </a:r>
            <a:endParaRPr lang="ru-RU" sz="1600" dirty="0">
              <a:solidFill>
                <a:srgbClr val="595959"/>
              </a:solidFill>
              <a:ea typeface="Calibri" panose="020F0502020204030204" pitchFamily="34" charset="0"/>
            </a:endParaRPr>
          </a:p>
        </p:txBody>
      </p:sp>
      <p:sp>
        <p:nvSpPr>
          <p:cNvPr id="28" name="Content Placeholder 18">
            <a:extLst>
              <a:ext uri="{FF2B5EF4-FFF2-40B4-BE49-F238E27FC236}">
                <a16:creationId xmlns:a16="http://schemas.microsoft.com/office/drawing/2014/main" id="{49473247-F90E-0E40-A7B4-03F225A5BDF7}"/>
              </a:ext>
            </a:extLst>
          </p:cNvPr>
          <p:cNvSpPr txBox="1">
            <a:spLocks/>
          </p:cNvSpPr>
          <p:nvPr/>
        </p:nvSpPr>
        <p:spPr>
          <a:xfrm>
            <a:off x="2493859" y="476690"/>
            <a:ext cx="7431191" cy="6358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accent3"/>
                </a:solidFill>
                <a:latin typeface="Stem Medium" panose="020B0503020203020204" pitchFamily="34" charset="77"/>
              </a:rPr>
              <a:t>Сложные задачи. Уникальные проекты. </a:t>
            </a:r>
            <a:endParaRPr lang="ru-RU" b="1" dirty="0">
              <a:solidFill>
                <a:schemeClr val="accent3"/>
              </a:solidFill>
              <a:latin typeface="Stem Medium" panose="020B0503020203020204" pitchFamily="34" charset="77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75411A6-249B-4B72-BC66-BFD8D685C1B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298" y="4797502"/>
            <a:ext cx="929465" cy="8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Прямоугольник 118"/>
          <p:cNvSpPr/>
          <p:nvPr/>
        </p:nvSpPr>
        <p:spPr>
          <a:xfrm>
            <a:off x="0" y="1958708"/>
            <a:ext cx="12189840" cy="278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49473247-F90E-0E40-A7B4-03F225A5BDF7}"/>
              </a:ext>
            </a:extLst>
          </p:cNvPr>
          <p:cNvSpPr txBox="1">
            <a:spLocks/>
          </p:cNvSpPr>
          <p:nvPr/>
        </p:nvSpPr>
        <p:spPr>
          <a:xfrm>
            <a:off x="1550403" y="1096986"/>
            <a:ext cx="9105806" cy="4310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accent3"/>
                </a:solidFill>
                <a:latin typeface="Stem Medium" panose="020B0503020203020204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ru-RU" dirty="0"/>
              <a:t>Портрет сотрудников Банка России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CFC5231C-332E-48FC-AA22-0FFF9A0D35E7}"/>
              </a:ext>
            </a:extLst>
          </p:cNvPr>
          <p:cNvSpPr/>
          <p:nvPr/>
        </p:nvSpPr>
        <p:spPr>
          <a:xfrm>
            <a:off x="3779922" y="3536164"/>
            <a:ext cx="2050666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schemeClr val="bg1"/>
                </a:solidFill>
                <a:latin typeface="Stem Medium" panose="020B0503020203020204" pitchFamily="34" charset="77"/>
              </a:rPr>
              <a:t>45 230 </a:t>
            </a:r>
            <a:endParaRPr lang="ru-RU" sz="3600" b="1" dirty="0">
              <a:solidFill>
                <a:schemeClr val="bg1"/>
              </a:solidFill>
              <a:latin typeface="Stem Medium" panose="020B0503020203020204" pitchFamily="34" charset="77"/>
            </a:endParaRP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Stem Medium" panose="020B0503020203020204" pitchFamily="34" charset="77"/>
              </a:rPr>
              <a:t>работников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88ACCA94-FF0B-49BF-BBC0-A33C84312EF7}"/>
              </a:ext>
            </a:extLst>
          </p:cNvPr>
          <p:cNvSpPr/>
          <p:nvPr/>
        </p:nvSpPr>
        <p:spPr>
          <a:xfrm>
            <a:off x="7594224" y="3546980"/>
            <a:ext cx="1452666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85"/>
              </a:spcAft>
            </a:pPr>
            <a:r>
              <a:rPr lang="ru-RU" sz="3600" b="1" dirty="0" smtClean="0">
                <a:solidFill>
                  <a:schemeClr val="bg1"/>
                </a:solidFill>
                <a:latin typeface="Stem Medium" panose="020B0503020203020204" pitchFamily="34" charset="77"/>
              </a:rPr>
              <a:t>48</a:t>
            </a:r>
            <a:r>
              <a:rPr lang="ru-RU" sz="2000" b="1" dirty="0" smtClean="0">
                <a:solidFill>
                  <a:schemeClr val="bg1"/>
                </a:solidFill>
                <a:latin typeface="Stem Medium" panose="020B0503020203020204" pitchFamily="34" charset="77"/>
              </a:rPr>
              <a:t>%</a:t>
            </a:r>
            <a:endParaRPr lang="ru-RU" sz="3600" b="1" dirty="0">
              <a:solidFill>
                <a:schemeClr val="bg1"/>
              </a:solidFill>
              <a:latin typeface="Stem Medium" panose="020B0503020203020204" pitchFamily="34" charset="77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8ACCA94-FF0B-49BF-BBC0-A33C84312EF7}"/>
              </a:ext>
            </a:extLst>
          </p:cNvPr>
          <p:cNvSpPr/>
          <p:nvPr/>
        </p:nvSpPr>
        <p:spPr>
          <a:xfrm>
            <a:off x="6531940" y="3546980"/>
            <a:ext cx="1401396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85"/>
              </a:spcAft>
            </a:pPr>
            <a:r>
              <a:rPr lang="ru-RU" sz="3600" b="1" dirty="0" smtClean="0">
                <a:solidFill>
                  <a:schemeClr val="bg1"/>
                </a:solidFill>
                <a:latin typeface="Stem Medium" panose="020B0503020203020204" pitchFamily="34" charset="77"/>
              </a:rPr>
              <a:t>52</a:t>
            </a:r>
            <a:r>
              <a:rPr lang="ru-RU" sz="2000" b="1" dirty="0" smtClean="0">
                <a:solidFill>
                  <a:schemeClr val="bg1"/>
                </a:solidFill>
                <a:latin typeface="Stem Medium" panose="020B0503020203020204" pitchFamily="34" charset="77"/>
              </a:rPr>
              <a:t>%</a:t>
            </a:r>
            <a:endParaRPr lang="ru-RU" sz="3600" b="1" dirty="0">
              <a:solidFill>
                <a:schemeClr val="bg1"/>
              </a:solidFill>
              <a:latin typeface="Stem Medium" panose="020B0503020203020204" pitchFamily="34" charset="77"/>
            </a:endParaRPr>
          </a:p>
        </p:txBody>
      </p:sp>
      <p:grpSp>
        <p:nvGrpSpPr>
          <p:cNvPr id="37" name="Gruppieren 15"/>
          <p:cNvGrpSpPr>
            <a:grpSpLocks noChangeAspect="1"/>
          </p:cNvGrpSpPr>
          <p:nvPr/>
        </p:nvGrpSpPr>
        <p:grpSpPr bwMode="gray">
          <a:xfrm>
            <a:off x="7751785" y="2451257"/>
            <a:ext cx="686135" cy="828628"/>
            <a:chOff x="3284538" y="5448301"/>
            <a:chExt cx="1406525" cy="1698624"/>
          </a:xfrm>
          <a:solidFill>
            <a:schemeClr val="bg1"/>
          </a:solidFill>
        </p:grpSpPr>
        <p:sp>
          <p:nvSpPr>
            <p:cNvPr id="116" name="Freeform 6"/>
            <p:cNvSpPr>
              <a:spLocks/>
            </p:cNvSpPr>
            <p:nvPr/>
          </p:nvSpPr>
          <p:spPr bwMode="gray">
            <a:xfrm>
              <a:off x="3284538" y="6249988"/>
              <a:ext cx="649288" cy="889000"/>
            </a:xfrm>
            <a:custGeom>
              <a:avLst/>
              <a:gdLst>
                <a:gd name="T0" fmla="*/ 162 w 173"/>
                <a:gd name="T1" fmla="*/ 62 h 237"/>
                <a:gd name="T2" fmla="*/ 142 w 173"/>
                <a:gd name="T3" fmla="*/ 88 h 237"/>
                <a:gd name="T4" fmla="*/ 142 w 173"/>
                <a:gd name="T5" fmla="*/ 88 h 237"/>
                <a:gd name="T6" fmla="*/ 127 w 173"/>
                <a:gd name="T7" fmla="*/ 0 h 237"/>
                <a:gd name="T8" fmla="*/ 58 w 173"/>
                <a:gd name="T9" fmla="*/ 33 h 237"/>
                <a:gd name="T10" fmla="*/ 31 w 173"/>
                <a:gd name="T11" fmla="*/ 51 h 237"/>
                <a:gd name="T12" fmla="*/ 0 w 173"/>
                <a:gd name="T13" fmla="*/ 183 h 237"/>
                <a:gd name="T14" fmla="*/ 9 w 173"/>
                <a:gd name="T15" fmla="*/ 206 h 237"/>
                <a:gd name="T16" fmla="*/ 155 w 173"/>
                <a:gd name="T17" fmla="*/ 237 h 237"/>
                <a:gd name="T18" fmla="*/ 173 w 173"/>
                <a:gd name="T19" fmla="*/ 89 h 237"/>
                <a:gd name="T20" fmla="*/ 162 w 173"/>
                <a:gd name="T21" fmla="*/ 6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237">
                  <a:moveTo>
                    <a:pt x="162" y="62"/>
                  </a:moveTo>
                  <a:cubicBezTo>
                    <a:pt x="157" y="68"/>
                    <a:pt x="150" y="76"/>
                    <a:pt x="142" y="88"/>
                  </a:cubicBezTo>
                  <a:cubicBezTo>
                    <a:pt x="142" y="88"/>
                    <a:pt x="142" y="88"/>
                    <a:pt x="142" y="88"/>
                  </a:cubicBezTo>
                  <a:cubicBezTo>
                    <a:pt x="142" y="88"/>
                    <a:pt x="127" y="23"/>
                    <a:pt x="127" y="0"/>
                  </a:cubicBezTo>
                  <a:cubicBezTo>
                    <a:pt x="116" y="16"/>
                    <a:pt x="58" y="33"/>
                    <a:pt x="58" y="33"/>
                  </a:cubicBezTo>
                  <a:cubicBezTo>
                    <a:pt x="39" y="40"/>
                    <a:pt x="31" y="51"/>
                    <a:pt x="31" y="51"/>
                  </a:cubicBezTo>
                  <a:cubicBezTo>
                    <a:pt x="3" y="92"/>
                    <a:pt x="0" y="183"/>
                    <a:pt x="0" y="183"/>
                  </a:cubicBezTo>
                  <a:cubicBezTo>
                    <a:pt x="0" y="204"/>
                    <a:pt x="9" y="206"/>
                    <a:pt x="9" y="206"/>
                  </a:cubicBezTo>
                  <a:cubicBezTo>
                    <a:pt x="53" y="225"/>
                    <a:pt x="117" y="233"/>
                    <a:pt x="155" y="237"/>
                  </a:cubicBezTo>
                  <a:cubicBezTo>
                    <a:pt x="156" y="197"/>
                    <a:pt x="173" y="89"/>
                    <a:pt x="173" y="89"/>
                  </a:cubicBezTo>
                  <a:cubicBezTo>
                    <a:pt x="166" y="81"/>
                    <a:pt x="163" y="65"/>
                    <a:pt x="162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7" name="Freeform 7"/>
            <p:cNvSpPr>
              <a:spLocks/>
            </p:cNvSpPr>
            <p:nvPr/>
          </p:nvSpPr>
          <p:spPr bwMode="gray">
            <a:xfrm>
              <a:off x="3660776" y="5448301"/>
              <a:ext cx="666750" cy="985837"/>
            </a:xfrm>
            <a:custGeom>
              <a:avLst/>
              <a:gdLst>
                <a:gd name="T0" fmla="*/ 82 w 178"/>
                <a:gd name="T1" fmla="*/ 263 h 263"/>
                <a:gd name="T2" fmla="*/ 82 w 178"/>
                <a:gd name="T3" fmla="*/ 263 h 263"/>
                <a:gd name="T4" fmla="*/ 83 w 178"/>
                <a:gd name="T5" fmla="*/ 263 h 263"/>
                <a:gd name="T6" fmla="*/ 84 w 178"/>
                <a:gd name="T7" fmla="*/ 263 h 263"/>
                <a:gd name="T8" fmla="*/ 137 w 178"/>
                <a:gd name="T9" fmla="*/ 197 h 263"/>
                <a:gd name="T10" fmla="*/ 139 w 178"/>
                <a:gd name="T11" fmla="*/ 203 h 263"/>
                <a:gd name="T12" fmla="*/ 138 w 178"/>
                <a:gd name="T13" fmla="*/ 193 h 263"/>
                <a:gd name="T14" fmla="*/ 138 w 178"/>
                <a:gd name="T15" fmla="*/ 194 h 263"/>
                <a:gd name="T16" fmla="*/ 155 w 178"/>
                <a:gd name="T17" fmla="*/ 162 h 263"/>
                <a:gd name="T18" fmla="*/ 166 w 178"/>
                <a:gd name="T19" fmla="*/ 139 h 263"/>
                <a:gd name="T20" fmla="*/ 162 w 178"/>
                <a:gd name="T21" fmla="*/ 113 h 263"/>
                <a:gd name="T22" fmla="*/ 162 w 178"/>
                <a:gd name="T23" fmla="*/ 112 h 263"/>
                <a:gd name="T24" fmla="*/ 125 w 178"/>
                <a:gd name="T25" fmla="*/ 26 h 263"/>
                <a:gd name="T26" fmla="*/ 56 w 178"/>
                <a:gd name="T27" fmla="*/ 14 h 263"/>
                <a:gd name="T28" fmla="*/ 8 w 178"/>
                <a:gd name="T29" fmla="*/ 73 h 263"/>
                <a:gd name="T30" fmla="*/ 10 w 178"/>
                <a:gd name="T31" fmla="*/ 118 h 263"/>
                <a:gd name="T32" fmla="*/ 9 w 178"/>
                <a:gd name="T33" fmla="*/ 144 h 263"/>
                <a:gd name="T34" fmla="*/ 17 w 178"/>
                <a:gd name="T35" fmla="*/ 158 h 263"/>
                <a:gd name="T36" fmla="*/ 33 w 178"/>
                <a:gd name="T37" fmla="*/ 192 h 263"/>
                <a:gd name="T38" fmla="*/ 33 w 178"/>
                <a:gd name="T39" fmla="*/ 191 h 263"/>
                <a:gd name="T40" fmla="*/ 32 w 178"/>
                <a:gd name="T41" fmla="*/ 207 h 263"/>
                <a:gd name="T42" fmla="*/ 82 w 178"/>
                <a:gd name="T43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8" h="263">
                  <a:moveTo>
                    <a:pt x="82" y="263"/>
                  </a:moveTo>
                  <a:cubicBezTo>
                    <a:pt x="82" y="263"/>
                    <a:pt x="82" y="263"/>
                    <a:pt x="82" y="263"/>
                  </a:cubicBezTo>
                  <a:cubicBezTo>
                    <a:pt x="83" y="263"/>
                    <a:pt x="83" y="263"/>
                    <a:pt x="83" y="263"/>
                  </a:cubicBezTo>
                  <a:cubicBezTo>
                    <a:pt x="84" y="263"/>
                    <a:pt x="84" y="263"/>
                    <a:pt x="84" y="263"/>
                  </a:cubicBezTo>
                  <a:cubicBezTo>
                    <a:pt x="127" y="250"/>
                    <a:pt x="137" y="197"/>
                    <a:pt x="137" y="197"/>
                  </a:cubicBezTo>
                  <a:cubicBezTo>
                    <a:pt x="137" y="198"/>
                    <a:pt x="138" y="200"/>
                    <a:pt x="139" y="203"/>
                  </a:cubicBezTo>
                  <a:cubicBezTo>
                    <a:pt x="138" y="200"/>
                    <a:pt x="138" y="197"/>
                    <a:pt x="138" y="193"/>
                  </a:cubicBezTo>
                  <a:cubicBezTo>
                    <a:pt x="138" y="193"/>
                    <a:pt x="138" y="193"/>
                    <a:pt x="138" y="194"/>
                  </a:cubicBezTo>
                  <a:cubicBezTo>
                    <a:pt x="145" y="184"/>
                    <a:pt x="151" y="173"/>
                    <a:pt x="155" y="162"/>
                  </a:cubicBezTo>
                  <a:cubicBezTo>
                    <a:pt x="163" y="159"/>
                    <a:pt x="166" y="139"/>
                    <a:pt x="166" y="139"/>
                  </a:cubicBezTo>
                  <a:cubicBezTo>
                    <a:pt x="174" y="121"/>
                    <a:pt x="165" y="115"/>
                    <a:pt x="162" y="113"/>
                  </a:cubicBezTo>
                  <a:cubicBezTo>
                    <a:pt x="162" y="113"/>
                    <a:pt x="162" y="112"/>
                    <a:pt x="162" y="112"/>
                  </a:cubicBezTo>
                  <a:cubicBezTo>
                    <a:pt x="164" y="104"/>
                    <a:pt x="178" y="33"/>
                    <a:pt x="125" y="26"/>
                  </a:cubicBezTo>
                  <a:cubicBezTo>
                    <a:pt x="100" y="0"/>
                    <a:pt x="56" y="14"/>
                    <a:pt x="56" y="14"/>
                  </a:cubicBezTo>
                  <a:cubicBezTo>
                    <a:pt x="11" y="26"/>
                    <a:pt x="8" y="73"/>
                    <a:pt x="8" y="73"/>
                  </a:cubicBezTo>
                  <a:cubicBezTo>
                    <a:pt x="6" y="98"/>
                    <a:pt x="10" y="117"/>
                    <a:pt x="10" y="118"/>
                  </a:cubicBezTo>
                  <a:cubicBezTo>
                    <a:pt x="0" y="116"/>
                    <a:pt x="9" y="144"/>
                    <a:pt x="9" y="144"/>
                  </a:cubicBezTo>
                  <a:cubicBezTo>
                    <a:pt x="9" y="156"/>
                    <a:pt x="16" y="157"/>
                    <a:pt x="17" y="158"/>
                  </a:cubicBezTo>
                  <a:cubicBezTo>
                    <a:pt x="20" y="170"/>
                    <a:pt x="26" y="181"/>
                    <a:pt x="33" y="192"/>
                  </a:cubicBezTo>
                  <a:cubicBezTo>
                    <a:pt x="33" y="191"/>
                    <a:pt x="33" y="191"/>
                    <a:pt x="33" y="191"/>
                  </a:cubicBezTo>
                  <a:cubicBezTo>
                    <a:pt x="33" y="191"/>
                    <a:pt x="35" y="199"/>
                    <a:pt x="32" y="207"/>
                  </a:cubicBezTo>
                  <a:cubicBezTo>
                    <a:pt x="36" y="223"/>
                    <a:pt x="49" y="255"/>
                    <a:pt x="82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8" name="Freeform 8"/>
            <p:cNvSpPr>
              <a:spLocks/>
            </p:cNvSpPr>
            <p:nvPr/>
          </p:nvSpPr>
          <p:spPr bwMode="gray">
            <a:xfrm>
              <a:off x="4008438" y="6246813"/>
              <a:ext cx="682625" cy="900112"/>
            </a:xfrm>
            <a:custGeom>
              <a:avLst/>
              <a:gdLst>
                <a:gd name="T0" fmla="*/ 149 w 182"/>
                <a:gd name="T1" fmla="*/ 60 h 240"/>
                <a:gd name="T2" fmla="*/ 79 w 182"/>
                <a:gd name="T3" fmla="*/ 20 h 240"/>
                <a:gd name="T4" fmla="*/ 51 w 182"/>
                <a:gd name="T5" fmla="*/ 3 h 240"/>
                <a:gd name="T6" fmla="*/ 49 w 182"/>
                <a:gd name="T7" fmla="*/ 0 h 240"/>
                <a:gd name="T8" fmla="*/ 32 w 182"/>
                <a:gd name="T9" fmla="*/ 91 h 240"/>
                <a:gd name="T10" fmla="*/ 12 w 182"/>
                <a:gd name="T11" fmla="*/ 64 h 240"/>
                <a:gd name="T12" fmla="*/ 0 w 182"/>
                <a:gd name="T13" fmla="*/ 91 h 240"/>
                <a:gd name="T14" fmla="*/ 17 w 182"/>
                <a:gd name="T15" fmla="*/ 240 h 240"/>
                <a:gd name="T16" fmla="*/ 163 w 182"/>
                <a:gd name="T17" fmla="*/ 211 h 240"/>
                <a:gd name="T18" fmla="*/ 174 w 182"/>
                <a:gd name="T19" fmla="*/ 199 h 240"/>
                <a:gd name="T20" fmla="*/ 149 w 182"/>
                <a:gd name="T21" fmla="*/ 6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" h="240">
                  <a:moveTo>
                    <a:pt x="149" y="60"/>
                  </a:moveTo>
                  <a:cubicBezTo>
                    <a:pt x="139" y="39"/>
                    <a:pt x="79" y="20"/>
                    <a:pt x="79" y="20"/>
                  </a:cubicBezTo>
                  <a:cubicBezTo>
                    <a:pt x="63" y="13"/>
                    <a:pt x="55" y="7"/>
                    <a:pt x="51" y="3"/>
                  </a:cubicBezTo>
                  <a:cubicBezTo>
                    <a:pt x="50" y="2"/>
                    <a:pt x="50" y="1"/>
                    <a:pt x="49" y="0"/>
                  </a:cubicBezTo>
                  <a:cubicBezTo>
                    <a:pt x="50" y="20"/>
                    <a:pt x="32" y="91"/>
                    <a:pt x="32" y="91"/>
                  </a:cubicBezTo>
                  <a:cubicBezTo>
                    <a:pt x="24" y="79"/>
                    <a:pt x="18" y="70"/>
                    <a:pt x="12" y="64"/>
                  </a:cubicBezTo>
                  <a:cubicBezTo>
                    <a:pt x="8" y="79"/>
                    <a:pt x="4" y="87"/>
                    <a:pt x="0" y="91"/>
                  </a:cubicBezTo>
                  <a:cubicBezTo>
                    <a:pt x="7" y="117"/>
                    <a:pt x="16" y="226"/>
                    <a:pt x="17" y="240"/>
                  </a:cubicBezTo>
                  <a:cubicBezTo>
                    <a:pt x="107" y="237"/>
                    <a:pt x="163" y="211"/>
                    <a:pt x="163" y="211"/>
                  </a:cubicBezTo>
                  <a:cubicBezTo>
                    <a:pt x="174" y="204"/>
                    <a:pt x="174" y="199"/>
                    <a:pt x="174" y="199"/>
                  </a:cubicBezTo>
                  <a:cubicBezTo>
                    <a:pt x="182" y="134"/>
                    <a:pt x="149" y="60"/>
                    <a:pt x="149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uppieren 16"/>
          <p:cNvGrpSpPr>
            <a:grpSpLocks noChangeAspect="1"/>
          </p:cNvGrpSpPr>
          <p:nvPr/>
        </p:nvGrpSpPr>
        <p:grpSpPr bwMode="gray">
          <a:xfrm>
            <a:off x="6667746" y="2452809"/>
            <a:ext cx="663674" cy="827076"/>
            <a:chOff x="5048251" y="5448301"/>
            <a:chExt cx="1360488" cy="1695449"/>
          </a:xfrm>
          <a:solidFill>
            <a:schemeClr val="bg1"/>
          </a:solidFill>
        </p:grpSpPr>
        <p:sp>
          <p:nvSpPr>
            <p:cNvPr id="114" name="Freeform 9"/>
            <p:cNvSpPr>
              <a:spLocks/>
            </p:cNvSpPr>
            <p:nvPr/>
          </p:nvSpPr>
          <p:spPr bwMode="gray">
            <a:xfrm>
              <a:off x="5337176" y="5448301"/>
              <a:ext cx="749300" cy="1293812"/>
            </a:xfrm>
            <a:custGeom>
              <a:avLst/>
              <a:gdLst>
                <a:gd name="T0" fmla="*/ 73 w 200"/>
                <a:gd name="T1" fmla="*/ 297 h 345"/>
                <a:gd name="T2" fmla="*/ 101 w 200"/>
                <a:gd name="T3" fmla="*/ 345 h 345"/>
                <a:gd name="T4" fmla="*/ 124 w 200"/>
                <a:gd name="T5" fmla="*/ 310 h 345"/>
                <a:gd name="T6" fmla="*/ 146 w 200"/>
                <a:gd name="T7" fmla="*/ 216 h 345"/>
                <a:gd name="T8" fmla="*/ 145 w 200"/>
                <a:gd name="T9" fmla="*/ 211 h 345"/>
                <a:gd name="T10" fmla="*/ 200 w 200"/>
                <a:gd name="T11" fmla="*/ 205 h 345"/>
                <a:gd name="T12" fmla="*/ 178 w 200"/>
                <a:gd name="T13" fmla="*/ 142 h 345"/>
                <a:gd name="T14" fmla="*/ 101 w 200"/>
                <a:gd name="T15" fmla="*/ 25 h 345"/>
                <a:gd name="T16" fmla="*/ 27 w 200"/>
                <a:gd name="T17" fmla="*/ 143 h 345"/>
                <a:gd name="T18" fmla="*/ 0 w 200"/>
                <a:gd name="T19" fmla="*/ 202 h 345"/>
                <a:gd name="T20" fmla="*/ 56 w 200"/>
                <a:gd name="T21" fmla="*/ 211 h 345"/>
                <a:gd name="T22" fmla="*/ 56 w 200"/>
                <a:gd name="T23" fmla="*/ 213 h 345"/>
                <a:gd name="T24" fmla="*/ 56 w 200"/>
                <a:gd name="T25" fmla="*/ 213 h 345"/>
                <a:gd name="T26" fmla="*/ 73 w 200"/>
                <a:gd name="T27" fmla="*/ 297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0" h="345">
                  <a:moveTo>
                    <a:pt x="73" y="297"/>
                  </a:moveTo>
                  <a:cubicBezTo>
                    <a:pt x="80" y="315"/>
                    <a:pt x="89" y="333"/>
                    <a:pt x="101" y="345"/>
                  </a:cubicBezTo>
                  <a:cubicBezTo>
                    <a:pt x="101" y="345"/>
                    <a:pt x="111" y="337"/>
                    <a:pt x="124" y="310"/>
                  </a:cubicBezTo>
                  <a:cubicBezTo>
                    <a:pt x="139" y="275"/>
                    <a:pt x="145" y="230"/>
                    <a:pt x="146" y="216"/>
                  </a:cubicBezTo>
                  <a:cubicBezTo>
                    <a:pt x="146" y="215"/>
                    <a:pt x="145" y="213"/>
                    <a:pt x="145" y="211"/>
                  </a:cubicBezTo>
                  <a:cubicBezTo>
                    <a:pt x="162" y="212"/>
                    <a:pt x="183" y="212"/>
                    <a:pt x="200" y="205"/>
                  </a:cubicBezTo>
                  <a:cubicBezTo>
                    <a:pt x="200" y="205"/>
                    <a:pt x="181" y="194"/>
                    <a:pt x="178" y="142"/>
                  </a:cubicBezTo>
                  <a:cubicBezTo>
                    <a:pt x="178" y="139"/>
                    <a:pt x="199" y="9"/>
                    <a:pt x="101" y="25"/>
                  </a:cubicBezTo>
                  <a:cubicBezTo>
                    <a:pt x="101" y="25"/>
                    <a:pt x="12" y="0"/>
                    <a:pt x="27" y="143"/>
                  </a:cubicBezTo>
                  <a:cubicBezTo>
                    <a:pt x="29" y="163"/>
                    <a:pt x="14" y="186"/>
                    <a:pt x="0" y="202"/>
                  </a:cubicBezTo>
                  <a:cubicBezTo>
                    <a:pt x="0" y="202"/>
                    <a:pt x="26" y="211"/>
                    <a:pt x="56" y="211"/>
                  </a:cubicBezTo>
                  <a:cubicBezTo>
                    <a:pt x="56" y="212"/>
                    <a:pt x="56" y="213"/>
                    <a:pt x="56" y="213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6" y="213"/>
                    <a:pt x="59" y="258"/>
                    <a:pt x="73" y="2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5" name="Freeform 10"/>
            <p:cNvSpPr>
              <a:spLocks/>
            </p:cNvSpPr>
            <p:nvPr/>
          </p:nvSpPr>
          <p:spPr bwMode="gray">
            <a:xfrm>
              <a:off x="5048251" y="6332538"/>
              <a:ext cx="1360488" cy="811212"/>
            </a:xfrm>
            <a:custGeom>
              <a:avLst/>
              <a:gdLst>
                <a:gd name="T0" fmla="*/ 331 w 363"/>
                <a:gd name="T1" fmla="*/ 46 h 216"/>
                <a:gd name="T2" fmla="*/ 263 w 363"/>
                <a:gd name="T3" fmla="*/ 8 h 216"/>
                <a:gd name="T4" fmla="*/ 247 w 363"/>
                <a:gd name="T5" fmla="*/ 0 h 216"/>
                <a:gd name="T6" fmla="*/ 255 w 363"/>
                <a:gd name="T7" fmla="*/ 13 h 216"/>
                <a:gd name="T8" fmla="*/ 286 w 363"/>
                <a:gd name="T9" fmla="*/ 42 h 216"/>
                <a:gd name="T10" fmla="*/ 225 w 363"/>
                <a:gd name="T11" fmla="*/ 52 h 216"/>
                <a:gd name="T12" fmla="*/ 179 w 363"/>
                <a:gd name="T13" fmla="*/ 213 h 216"/>
                <a:gd name="T14" fmla="*/ 130 w 363"/>
                <a:gd name="T15" fmla="*/ 51 h 216"/>
                <a:gd name="T16" fmla="*/ 71 w 363"/>
                <a:gd name="T17" fmla="*/ 42 h 216"/>
                <a:gd name="T18" fmla="*/ 102 w 363"/>
                <a:gd name="T19" fmla="*/ 13 h 216"/>
                <a:gd name="T20" fmla="*/ 110 w 363"/>
                <a:gd name="T21" fmla="*/ 1 h 216"/>
                <a:gd name="T22" fmla="*/ 57 w 363"/>
                <a:gd name="T23" fmla="*/ 21 h 216"/>
                <a:gd name="T24" fmla="*/ 30 w 363"/>
                <a:gd name="T25" fmla="*/ 38 h 216"/>
                <a:gd name="T26" fmla="*/ 0 w 363"/>
                <a:gd name="T27" fmla="*/ 161 h 216"/>
                <a:gd name="T28" fmla="*/ 9 w 363"/>
                <a:gd name="T29" fmla="*/ 183 h 216"/>
                <a:gd name="T30" fmla="*/ 180 w 363"/>
                <a:gd name="T31" fmla="*/ 214 h 216"/>
                <a:gd name="T32" fmla="*/ 345 w 363"/>
                <a:gd name="T33" fmla="*/ 187 h 216"/>
                <a:gd name="T34" fmla="*/ 356 w 363"/>
                <a:gd name="T35" fmla="*/ 175 h 216"/>
                <a:gd name="T36" fmla="*/ 331 w 363"/>
                <a:gd name="T37" fmla="*/ 4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3" h="216">
                  <a:moveTo>
                    <a:pt x="331" y="46"/>
                  </a:moveTo>
                  <a:cubicBezTo>
                    <a:pt x="322" y="26"/>
                    <a:pt x="263" y="8"/>
                    <a:pt x="263" y="8"/>
                  </a:cubicBezTo>
                  <a:cubicBezTo>
                    <a:pt x="257" y="5"/>
                    <a:pt x="251" y="3"/>
                    <a:pt x="247" y="0"/>
                  </a:cubicBezTo>
                  <a:cubicBezTo>
                    <a:pt x="252" y="7"/>
                    <a:pt x="255" y="13"/>
                    <a:pt x="255" y="13"/>
                  </a:cubicBezTo>
                  <a:cubicBezTo>
                    <a:pt x="265" y="34"/>
                    <a:pt x="286" y="42"/>
                    <a:pt x="286" y="42"/>
                  </a:cubicBezTo>
                  <a:cubicBezTo>
                    <a:pt x="259" y="37"/>
                    <a:pt x="239" y="44"/>
                    <a:pt x="225" y="52"/>
                  </a:cubicBezTo>
                  <a:cubicBezTo>
                    <a:pt x="214" y="108"/>
                    <a:pt x="197" y="186"/>
                    <a:pt x="179" y="213"/>
                  </a:cubicBezTo>
                  <a:cubicBezTo>
                    <a:pt x="179" y="213"/>
                    <a:pt x="144" y="132"/>
                    <a:pt x="130" y="51"/>
                  </a:cubicBezTo>
                  <a:cubicBezTo>
                    <a:pt x="116" y="43"/>
                    <a:pt x="97" y="38"/>
                    <a:pt x="71" y="42"/>
                  </a:cubicBezTo>
                  <a:cubicBezTo>
                    <a:pt x="71" y="42"/>
                    <a:pt x="93" y="34"/>
                    <a:pt x="102" y="13"/>
                  </a:cubicBezTo>
                  <a:cubicBezTo>
                    <a:pt x="102" y="13"/>
                    <a:pt x="105" y="8"/>
                    <a:pt x="110" y="1"/>
                  </a:cubicBezTo>
                  <a:cubicBezTo>
                    <a:pt x="90" y="12"/>
                    <a:pt x="57" y="21"/>
                    <a:pt x="57" y="21"/>
                  </a:cubicBezTo>
                  <a:cubicBezTo>
                    <a:pt x="38" y="28"/>
                    <a:pt x="30" y="38"/>
                    <a:pt x="30" y="38"/>
                  </a:cubicBezTo>
                  <a:cubicBezTo>
                    <a:pt x="3" y="76"/>
                    <a:pt x="0" y="161"/>
                    <a:pt x="0" y="161"/>
                  </a:cubicBezTo>
                  <a:cubicBezTo>
                    <a:pt x="0" y="181"/>
                    <a:pt x="9" y="183"/>
                    <a:pt x="9" y="183"/>
                  </a:cubicBezTo>
                  <a:cubicBezTo>
                    <a:pt x="72" y="209"/>
                    <a:pt x="180" y="214"/>
                    <a:pt x="180" y="214"/>
                  </a:cubicBezTo>
                  <a:cubicBezTo>
                    <a:pt x="281" y="216"/>
                    <a:pt x="345" y="187"/>
                    <a:pt x="345" y="187"/>
                  </a:cubicBezTo>
                  <a:cubicBezTo>
                    <a:pt x="355" y="180"/>
                    <a:pt x="356" y="175"/>
                    <a:pt x="356" y="175"/>
                  </a:cubicBezTo>
                  <a:cubicBezTo>
                    <a:pt x="363" y="115"/>
                    <a:pt x="331" y="46"/>
                    <a:pt x="33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D03DC62-6508-EB4E-A447-3288A76F3BDE}"/>
              </a:ext>
            </a:extLst>
          </p:cNvPr>
          <p:cNvSpPr/>
          <p:nvPr/>
        </p:nvSpPr>
        <p:spPr>
          <a:xfrm>
            <a:off x="1097595" y="3586308"/>
            <a:ext cx="17238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chemeClr val="bg1"/>
                </a:solidFill>
                <a:latin typeface="Stem Medium" panose="020B0503020203020204" pitchFamily="34" charset="77"/>
              </a:rPr>
              <a:t>145</a:t>
            </a:r>
            <a:r>
              <a:rPr lang="ru-RU" sz="1400" dirty="0">
                <a:solidFill>
                  <a:schemeClr val="bg1"/>
                </a:solidFill>
                <a:latin typeface="Arial Regular"/>
              </a:rPr>
              <a:t> </a:t>
            </a:r>
            <a:br>
              <a:rPr lang="ru-RU" sz="1400" dirty="0">
                <a:solidFill>
                  <a:schemeClr val="bg1"/>
                </a:solidFill>
                <a:latin typeface="Arial Regular"/>
              </a:rPr>
            </a:br>
            <a:r>
              <a:rPr lang="ru-RU" sz="1000" b="1" dirty="0">
                <a:solidFill>
                  <a:schemeClr val="bg1"/>
                </a:solidFill>
                <a:latin typeface="Stem Medium" panose="020B0503020203020204" pitchFamily="34" charset="77"/>
              </a:rPr>
              <a:t>городов присутствия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CFC5231C-332E-48FC-AA22-0FFF9A0D35E7}"/>
              </a:ext>
            </a:extLst>
          </p:cNvPr>
          <p:cNvSpPr/>
          <p:nvPr/>
        </p:nvSpPr>
        <p:spPr>
          <a:xfrm>
            <a:off x="3665727" y="5852400"/>
            <a:ext cx="1401397" cy="749141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Stem Medium" panose="020B0503020203020204" pitchFamily="34" charset="77"/>
              </a:rPr>
              <a:t>51</a:t>
            </a:r>
            <a:r>
              <a:rPr lang="ru-RU" sz="2000" b="1" dirty="0" smtClean="0">
                <a:solidFill>
                  <a:schemeClr val="accent4"/>
                </a:solidFill>
                <a:latin typeface="Stem Medium" panose="020B0503020203020204" pitchFamily="34" charset="77"/>
              </a:rPr>
              <a:t>%</a:t>
            </a:r>
            <a:endParaRPr lang="ru-RU" sz="2000" b="1" dirty="0">
              <a:solidFill>
                <a:schemeClr val="accent4"/>
              </a:solidFill>
              <a:latin typeface="Stem Medium" panose="020B0503020203020204" pitchFamily="34" charset="77"/>
            </a:endParaRPr>
          </a:p>
          <a:p>
            <a:pPr algn="ctr"/>
            <a:r>
              <a:rPr lang="ru-RU" sz="1000" b="1" dirty="0">
                <a:solidFill>
                  <a:schemeClr val="accent4"/>
                </a:solidFill>
                <a:latin typeface="Stem Medium" panose="020B0503020203020204" pitchFamily="34" charset="77"/>
              </a:rPr>
              <a:t>экономическое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CFC5231C-332E-48FC-AA22-0FFF9A0D35E7}"/>
              </a:ext>
            </a:extLst>
          </p:cNvPr>
          <p:cNvSpPr/>
          <p:nvPr/>
        </p:nvSpPr>
        <p:spPr>
          <a:xfrm>
            <a:off x="5076833" y="5852399"/>
            <a:ext cx="1401397" cy="749141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4"/>
                </a:solidFill>
                <a:latin typeface="Stem Medium" panose="020B0503020203020204" pitchFamily="34" charset="77"/>
              </a:rPr>
              <a:t>9</a:t>
            </a:r>
            <a:r>
              <a:rPr lang="ru-RU" sz="2000" b="1" dirty="0" smtClean="0">
                <a:solidFill>
                  <a:schemeClr val="accent4"/>
                </a:solidFill>
                <a:latin typeface="Stem Medium" panose="020B0503020203020204" pitchFamily="34" charset="77"/>
              </a:rPr>
              <a:t>%</a:t>
            </a:r>
            <a:endParaRPr lang="ru-RU" sz="2000" b="1" dirty="0">
              <a:solidFill>
                <a:schemeClr val="accent4"/>
              </a:solidFill>
              <a:latin typeface="Stem Medium" panose="020B0503020203020204" pitchFamily="34" charset="77"/>
            </a:endParaRPr>
          </a:p>
          <a:p>
            <a:pPr algn="ctr"/>
            <a:r>
              <a:rPr lang="ru-RU" sz="1000" b="1" dirty="0">
                <a:solidFill>
                  <a:schemeClr val="accent4"/>
                </a:solidFill>
                <a:latin typeface="Stem Medium" panose="020B0503020203020204" pitchFamily="34" charset="77"/>
              </a:rPr>
              <a:t>юридическое</a:t>
            </a: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CFC5231C-332E-48FC-AA22-0FFF9A0D35E7}"/>
              </a:ext>
            </a:extLst>
          </p:cNvPr>
          <p:cNvSpPr/>
          <p:nvPr/>
        </p:nvSpPr>
        <p:spPr>
          <a:xfrm>
            <a:off x="6447750" y="5852400"/>
            <a:ext cx="1401397" cy="749141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Stem Medium" panose="020B0503020203020204" pitchFamily="34" charset="77"/>
              </a:rPr>
              <a:t>27</a:t>
            </a:r>
            <a:r>
              <a:rPr lang="ru-RU" sz="2000" b="1" dirty="0" smtClean="0">
                <a:solidFill>
                  <a:schemeClr val="accent4"/>
                </a:solidFill>
                <a:latin typeface="Stem Medium" panose="020B0503020203020204" pitchFamily="34" charset="77"/>
              </a:rPr>
              <a:t>%</a:t>
            </a:r>
            <a:endParaRPr lang="ru-RU" sz="2000" b="1" dirty="0">
              <a:solidFill>
                <a:schemeClr val="accent4"/>
              </a:solidFill>
              <a:latin typeface="Stem Medium" panose="020B0503020203020204" pitchFamily="34" charset="77"/>
            </a:endParaRPr>
          </a:p>
          <a:p>
            <a:pPr algn="ctr"/>
            <a:r>
              <a:rPr lang="ru-RU" sz="1000" b="1" dirty="0">
                <a:solidFill>
                  <a:schemeClr val="accent4"/>
                </a:solidFill>
                <a:latin typeface="Stem Medium" panose="020B0503020203020204" pitchFamily="34" charset="77"/>
              </a:rPr>
              <a:t>техническое</a:t>
            </a: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CFC5231C-332E-48FC-AA22-0FFF9A0D35E7}"/>
              </a:ext>
            </a:extLst>
          </p:cNvPr>
          <p:cNvSpPr/>
          <p:nvPr/>
        </p:nvSpPr>
        <p:spPr>
          <a:xfrm>
            <a:off x="7800162" y="5852400"/>
            <a:ext cx="1401397" cy="749141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Stem Medium" panose="020B0503020203020204" pitchFamily="34" charset="77"/>
              </a:rPr>
              <a:t>13</a:t>
            </a:r>
            <a:r>
              <a:rPr lang="ru-RU" sz="2000" b="1" dirty="0" smtClean="0">
                <a:solidFill>
                  <a:schemeClr val="accent4"/>
                </a:solidFill>
                <a:latin typeface="Stem Medium" panose="020B0503020203020204" pitchFamily="34" charset="77"/>
              </a:rPr>
              <a:t>%</a:t>
            </a:r>
            <a:endParaRPr lang="ru-RU" sz="2000" b="1" dirty="0">
              <a:solidFill>
                <a:schemeClr val="accent4"/>
              </a:solidFill>
              <a:latin typeface="Stem Medium" panose="020B0503020203020204" pitchFamily="34" charset="77"/>
            </a:endParaRPr>
          </a:p>
          <a:p>
            <a:pPr algn="ctr"/>
            <a:r>
              <a:rPr lang="ru-RU" sz="1000" b="1" dirty="0">
                <a:solidFill>
                  <a:schemeClr val="accent4"/>
                </a:solidFill>
                <a:latin typeface="Stem Medium" panose="020B0503020203020204" pitchFamily="34" charset="77"/>
              </a:rPr>
              <a:t>другое</a:t>
            </a:r>
          </a:p>
        </p:txBody>
      </p:sp>
      <p:grpSp>
        <p:nvGrpSpPr>
          <p:cNvPr id="53" name="Gruppieren 86"/>
          <p:cNvGrpSpPr>
            <a:grpSpLocks noChangeAspect="1"/>
          </p:cNvGrpSpPr>
          <p:nvPr/>
        </p:nvGrpSpPr>
        <p:grpSpPr bwMode="gray">
          <a:xfrm>
            <a:off x="4077484" y="5136428"/>
            <a:ext cx="506933" cy="499235"/>
            <a:chOff x="5773738" y="419100"/>
            <a:chExt cx="731838" cy="720725"/>
          </a:xfrm>
          <a:solidFill>
            <a:schemeClr val="accent3"/>
          </a:solidFill>
        </p:grpSpPr>
        <p:sp>
          <p:nvSpPr>
            <p:cNvPr id="98" name="Freeform 1706"/>
            <p:cNvSpPr>
              <a:spLocks/>
            </p:cNvSpPr>
            <p:nvPr/>
          </p:nvSpPr>
          <p:spPr bwMode="gray">
            <a:xfrm>
              <a:off x="5886451" y="579438"/>
              <a:ext cx="26988" cy="293688"/>
            </a:xfrm>
            <a:custGeom>
              <a:avLst/>
              <a:gdLst>
                <a:gd name="T0" fmla="*/ 7 w 7"/>
                <a:gd name="T1" fmla="*/ 74 h 78"/>
                <a:gd name="T2" fmla="*/ 4 w 7"/>
                <a:gd name="T3" fmla="*/ 78 h 78"/>
                <a:gd name="T4" fmla="*/ 4 w 7"/>
                <a:gd name="T5" fmla="*/ 78 h 78"/>
                <a:gd name="T6" fmla="*/ 0 w 7"/>
                <a:gd name="T7" fmla="*/ 74 h 78"/>
                <a:gd name="T8" fmla="*/ 0 w 7"/>
                <a:gd name="T9" fmla="*/ 4 h 78"/>
                <a:gd name="T10" fmla="*/ 4 w 7"/>
                <a:gd name="T11" fmla="*/ 0 h 78"/>
                <a:gd name="T12" fmla="*/ 4 w 7"/>
                <a:gd name="T13" fmla="*/ 0 h 78"/>
                <a:gd name="T14" fmla="*/ 7 w 7"/>
                <a:gd name="T15" fmla="*/ 4 h 78"/>
                <a:gd name="T16" fmla="*/ 7 w 7"/>
                <a:gd name="T17" fmla="*/ 7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8">
                  <a:moveTo>
                    <a:pt x="7" y="74"/>
                  </a:moveTo>
                  <a:cubicBezTo>
                    <a:pt x="7" y="76"/>
                    <a:pt x="5" y="78"/>
                    <a:pt x="4" y="7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2" y="78"/>
                    <a:pt x="0" y="76"/>
                    <a:pt x="0" y="7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7" y="2"/>
                    <a:pt x="7" y="4"/>
                  </a:cubicBezTo>
                  <a:lnTo>
                    <a:pt x="7" y="7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9" name="Freeform 1707"/>
            <p:cNvSpPr>
              <a:spLocks/>
            </p:cNvSpPr>
            <p:nvPr/>
          </p:nvSpPr>
          <p:spPr bwMode="gray">
            <a:xfrm>
              <a:off x="5886451" y="846138"/>
              <a:ext cx="390525" cy="26988"/>
            </a:xfrm>
            <a:custGeom>
              <a:avLst/>
              <a:gdLst>
                <a:gd name="T0" fmla="*/ 101 w 104"/>
                <a:gd name="T1" fmla="*/ 0 h 7"/>
                <a:gd name="T2" fmla="*/ 104 w 104"/>
                <a:gd name="T3" fmla="*/ 3 h 7"/>
                <a:gd name="T4" fmla="*/ 104 w 104"/>
                <a:gd name="T5" fmla="*/ 3 h 7"/>
                <a:gd name="T6" fmla="*/ 101 w 104"/>
                <a:gd name="T7" fmla="*/ 7 h 7"/>
                <a:gd name="T8" fmla="*/ 4 w 104"/>
                <a:gd name="T9" fmla="*/ 7 h 7"/>
                <a:gd name="T10" fmla="*/ 0 w 104"/>
                <a:gd name="T11" fmla="*/ 3 h 7"/>
                <a:gd name="T12" fmla="*/ 0 w 104"/>
                <a:gd name="T13" fmla="*/ 3 h 7"/>
                <a:gd name="T14" fmla="*/ 4 w 104"/>
                <a:gd name="T15" fmla="*/ 0 h 7"/>
                <a:gd name="T16" fmla="*/ 101 w 10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7">
                  <a:moveTo>
                    <a:pt x="101" y="0"/>
                  </a:moveTo>
                  <a:cubicBezTo>
                    <a:pt x="103" y="0"/>
                    <a:pt x="104" y="2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104" y="5"/>
                    <a:pt x="103" y="7"/>
                    <a:pt x="101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lnTo>
                    <a:pt x="10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0" name="Freeform 1708"/>
            <p:cNvSpPr>
              <a:spLocks/>
            </p:cNvSpPr>
            <p:nvPr/>
          </p:nvSpPr>
          <p:spPr bwMode="gray">
            <a:xfrm>
              <a:off x="6108701" y="738188"/>
              <a:ext cx="47625" cy="134938"/>
            </a:xfrm>
            <a:custGeom>
              <a:avLst/>
              <a:gdLst>
                <a:gd name="T0" fmla="*/ 10 w 13"/>
                <a:gd name="T1" fmla="*/ 0 h 36"/>
                <a:gd name="T2" fmla="*/ 3 w 13"/>
                <a:gd name="T3" fmla="*/ 0 h 36"/>
                <a:gd name="T4" fmla="*/ 0 w 13"/>
                <a:gd name="T5" fmla="*/ 3 h 36"/>
                <a:gd name="T6" fmla="*/ 0 w 13"/>
                <a:gd name="T7" fmla="*/ 36 h 36"/>
                <a:gd name="T8" fmla="*/ 13 w 13"/>
                <a:gd name="T9" fmla="*/ 36 h 36"/>
                <a:gd name="T10" fmla="*/ 13 w 13"/>
                <a:gd name="T11" fmla="*/ 3 h 36"/>
                <a:gd name="T12" fmla="*/ 10 w 13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6">
                  <a:moveTo>
                    <a:pt x="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1" name="Freeform 1709"/>
            <p:cNvSpPr>
              <a:spLocks/>
            </p:cNvSpPr>
            <p:nvPr/>
          </p:nvSpPr>
          <p:spPr bwMode="gray">
            <a:xfrm>
              <a:off x="6029326" y="696913"/>
              <a:ext cx="44450" cy="176213"/>
            </a:xfrm>
            <a:custGeom>
              <a:avLst/>
              <a:gdLst>
                <a:gd name="T0" fmla="*/ 9 w 12"/>
                <a:gd name="T1" fmla="*/ 0 h 47"/>
                <a:gd name="T2" fmla="*/ 3 w 12"/>
                <a:gd name="T3" fmla="*/ 0 h 47"/>
                <a:gd name="T4" fmla="*/ 0 w 12"/>
                <a:gd name="T5" fmla="*/ 3 h 47"/>
                <a:gd name="T6" fmla="*/ 0 w 12"/>
                <a:gd name="T7" fmla="*/ 47 h 47"/>
                <a:gd name="T8" fmla="*/ 12 w 12"/>
                <a:gd name="T9" fmla="*/ 47 h 47"/>
                <a:gd name="T10" fmla="*/ 12 w 12"/>
                <a:gd name="T11" fmla="*/ 3 h 47"/>
                <a:gd name="T12" fmla="*/ 9 w 12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7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2" name="Freeform 1710"/>
            <p:cNvSpPr>
              <a:spLocks/>
            </p:cNvSpPr>
            <p:nvPr/>
          </p:nvSpPr>
          <p:spPr bwMode="gray">
            <a:xfrm>
              <a:off x="6189663" y="666750"/>
              <a:ext cx="46038" cy="206375"/>
            </a:xfrm>
            <a:custGeom>
              <a:avLst/>
              <a:gdLst>
                <a:gd name="T0" fmla="*/ 9 w 12"/>
                <a:gd name="T1" fmla="*/ 0 h 55"/>
                <a:gd name="T2" fmla="*/ 3 w 12"/>
                <a:gd name="T3" fmla="*/ 0 h 55"/>
                <a:gd name="T4" fmla="*/ 0 w 12"/>
                <a:gd name="T5" fmla="*/ 3 h 55"/>
                <a:gd name="T6" fmla="*/ 0 w 12"/>
                <a:gd name="T7" fmla="*/ 55 h 55"/>
                <a:gd name="T8" fmla="*/ 12 w 12"/>
                <a:gd name="T9" fmla="*/ 55 h 55"/>
                <a:gd name="T10" fmla="*/ 12 w 12"/>
                <a:gd name="T11" fmla="*/ 3 h 55"/>
                <a:gd name="T12" fmla="*/ 9 w 12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55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3" name="Freeform 1711"/>
            <p:cNvSpPr>
              <a:spLocks/>
            </p:cNvSpPr>
            <p:nvPr/>
          </p:nvSpPr>
          <p:spPr bwMode="gray">
            <a:xfrm>
              <a:off x="5946776" y="779463"/>
              <a:ext cx="49213" cy="93663"/>
            </a:xfrm>
            <a:custGeom>
              <a:avLst/>
              <a:gdLst>
                <a:gd name="T0" fmla="*/ 9 w 13"/>
                <a:gd name="T1" fmla="*/ 0 h 25"/>
                <a:gd name="T2" fmla="*/ 3 w 13"/>
                <a:gd name="T3" fmla="*/ 0 h 25"/>
                <a:gd name="T4" fmla="*/ 0 w 13"/>
                <a:gd name="T5" fmla="*/ 3 h 25"/>
                <a:gd name="T6" fmla="*/ 0 w 13"/>
                <a:gd name="T7" fmla="*/ 25 h 25"/>
                <a:gd name="T8" fmla="*/ 13 w 13"/>
                <a:gd name="T9" fmla="*/ 25 h 25"/>
                <a:gd name="T10" fmla="*/ 13 w 13"/>
                <a:gd name="T11" fmla="*/ 3 h 25"/>
                <a:gd name="T12" fmla="*/ 9 w 13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5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4" name="Freeform 1712"/>
            <p:cNvSpPr>
              <a:spLocks/>
            </p:cNvSpPr>
            <p:nvPr/>
          </p:nvSpPr>
          <p:spPr bwMode="gray">
            <a:xfrm>
              <a:off x="5946776" y="625475"/>
              <a:ext cx="101600" cy="107950"/>
            </a:xfrm>
            <a:custGeom>
              <a:avLst/>
              <a:gdLst>
                <a:gd name="T0" fmla="*/ 64 w 64"/>
                <a:gd name="T1" fmla="*/ 9 h 68"/>
                <a:gd name="T2" fmla="*/ 12 w 64"/>
                <a:gd name="T3" fmla="*/ 68 h 68"/>
                <a:gd name="T4" fmla="*/ 0 w 64"/>
                <a:gd name="T5" fmla="*/ 59 h 68"/>
                <a:gd name="T6" fmla="*/ 52 w 64"/>
                <a:gd name="T7" fmla="*/ 0 h 68"/>
                <a:gd name="T8" fmla="*/ 64 w 64"/>
                <a:gd name="T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8">
                  <a:moveTo>
                    <a:pt x="64" y="9"/>
                  </a:moveTo>
                  <a:lnTo>
                    <a:pt x="12" y="68"/>
                  </a:lnTo>
                  <a:lnTo>
                    <a:pt x="0" y="59"/>
                  </a:lnTo>
                  <a:lnTo>
                    <a:pt x="52" y="0"/>
                  </a:lnTo>
                  <a:lnTo>
                    <a:pt x="64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5" name="Freeform 1713"/>
            <p:cNvSpPr>
              <a:spLocks/>
            </p:cNvSpPr>
            <p:nvPr/>
          </p:nvSpPr>
          <p:spPr bwMode="gray">
            <a:xfrm>
              <a:off x="6029326" y="606425"/>
              <a:ext cx="123825" cy="112713"/>
            </a:xfrm>
            <a:custGeom>
              <a:avLst/>
              <a:gdLst>
                <a:gd name="T0" fmla="*/ 66 w 78"/>
                <a:gd name="T1" fmla="*/ 71 h 71"/>
                <a:gd name="T2" fmla="*/ 0 w 78"/>
                <a:gd name="T3" fmla="*/ 12 h 71"/>
                <a:gd name="T4" fmla="*/ 9 w 78"/>
                <a:gd name="T5" fmla="*/ 0 h 71"/>
                <a:gd name="T6" fmla="*/ 78 w 78"/>
                <a:gd name="T7" fmla="*/ 59 h 71"/>
                <a:gd name="T8" fmla="*/ 66 w 78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1">
                  <a:moveTo>
                    <a:pt x="66" y="71"/>
                  </a:moveTo>
                  <a:lnTo>
                    <a:pt x="0" y="12"/>
                  </a:lnTo>
                  <a:lnTo>
                    <a:pt x="9" y="0"/>
                  </a:lnTo>
                  <a:lnTo>
                    <a:pt x="78" y="59"/>
                  </a:lnTo>
                  <a:lnTo>
                    <a:pt x="66" y="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6" name="Freeform 1714"/>
            <p:cNvSpPr>
              <a:spLocks/>
            </p:cNvSpPr>
            <p:nvPr/>
          </p:nvSpPr>
          <p:spPr bwMode="gray">
            <a:xfrm>
              <a:off x="6115051" y="598488"/>
              <a:ext cx="109538" cy="120650"/>
            </a:xfrm>
            <a:custGeom>
              <a:avLst/>
              <a:gdLst>
                <a:gd name="T0" fmla="*/ 69 w 69"/>
                <a:gd name="T1" fmla="*/ 10 h 76"/>
                <a:gd name="T2" fmla="*/ 12 w 69"/>
                <a:gd name="T3" fmla="*/ 76 h 76"/>
                <a:gd name="T4" fmla="*/ 0 w 69"/>
                <a:gd name="T5" fmla="*/ 64 h 76"/>
                <a:gd name="T6" fmla="*/ 57 w 69"/>
                <a:gd name="T7" fmla="*/ 0 h 76"/>
                <a:gd name="T8" fmla="*/ 69 w 69"/>
                <a:gd name="T9" fmla="*/ 1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6">
                  <a:moveTo>
                    <a:pt x="69" y="10"/>
                  </a:moveTo>
                  <a:lnTo>
                    <a:pt x="12" y="76"/>
                  </a:lnTo>
                  <a:lnTo>
                    <a:pt x="0" y="64"/>
                  </a:lnTo>
                  <a:lnTo>
                    <a:pt x="57" y="0"/>
                  </a:lnTo>
                  <a:lnTo>
                    <a:pt x="6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7" name="Freeform 1715"/>
            <p:cNvSpPr>
              <a:spLocks/>
            </p:cNvSpPr>
            <p:nvPr/>
          </p:nvSpPr>
          <p:spPr bwMode="gray">
            <a:xfrm>
              <a:off x="6175376" y="584200"/>
              <a:ext cx="60325" cy="60325"/>
            </a:xfrm>
            <a:custGeom>
              <a:avLst/>
              <a:gdLst>
                <a:gd name="T0" fmla="*/ 14 w 16"/>
                <a:gd name="T1" fmla="*/ 1 h 16"/>
                <a:gd name="T2" fmla="*/ 16 w 16"/>
                <a:gd name="T3" fmla="*/ 2 h 16"/>
                <a:gd name="T4" fmla="*/ 15 w 16"/>
                <a:gd name="T5" fmla="*/ 6 h 16"/>
                <a:gd name="T6" fmla="*/ 14 w 16"/>
                <a:gd name="T7" fmla="*/ 11 h 16"/>
                <a:gd name="T8" fmla="*/ 13 w 16"/>
                <a:gd name="T9" fmla="*/ 15 h 16"/>
                <a:gd name="T10" fmla="*/ 11 w 16"/>
                <a:gd name="T11" fmla="*/ 16 h 16"/>
                <a:gd name="T12" fmla="*/ 8 w 16"/>
                <a:gd name="T13" fmla="*/ 13 h 16"/>
                <a:gd name="T14" fmla="*/ 4 w 16"/>
                <a:gd name="T15" fmla="*/ 10 h 16"/>
                <a:gd name="T16" fmla="*/ 1 w 16"/>
                <a:gd name="T17" fmla="*/ 7 h 16"/>
                <a:gd name="T18" fmla="*/ 1 w 16"/>
                <a:gd name="T19" fmla="*/ 5 h 16"/>
                <a:gd name="T20" fmla="*/ 5 w 16"/>
                <a:gd name="T21" fmla="*/ 3 h 16"/>
                <a:gd name="T22" fmla="*/ 10 w 16"/>
                <a:gd name="T23" fmla="*/ 2 h 16"/>
                <a:gd name="T24" fmla="*/ 14 w 16"/>
                <a:gd name="T2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6">
                  <a:moveTo>
                    <a:pt x="14" y="1"/>
                  </a:moveTo>
                  <a:cubicBezTo>
                    <a:pt x="15" y="0"/>
                    <a:pt x="16" y="1"/>
                    <a:pt x="16" y="2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4" y="10"/>
                    <a:pt x="14" y="11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2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2"/>
                    <a:pt x="5" y="11"/>
                    <a:pt x="4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5"/>
                    <a:pt x="1" y="5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3"/>
                    <a:pt x="9" y="2"/>
                    <a:pt x="10" y="2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8" name="Freeform 1716"/>
            <p:cNvSpPr>
              <a:spLocks noEditPoints="1"/>
            </p:cNvSpPr>
            <p:nvPr/>
          </p:nvSpPr>
          <p:spPr bwMode="gray">
            <a:xfrm>
              <a:off x="5773738" y="419100"/>
              <a:ext cx="731838" cy="720725"/>
            </a:xfrm>
            <a:custGeom>
              <a:avLst/>
              <a:gdLst>
                <a:gd name="T0" fmla="*/ 185 w 195"/>
                <a:gd name="T1" fmla="*/ 185 h 192"/>
                <a:gd name="T2" fmla="*/ 168 w 195"/>
                <a:gd name="T3" fmla="*/ 192 h 192"/>
                <a:gd name="T4" fmla="*/ 150 w 195"/>
                <a:gd name="T5" fmla="*/ 185 h 192"/>
                <a:gd name="T6" fmla="*/ 120 w 195"/>
                <a:gd name="T7" fmla="*/ 155 h 192"/>
                <a:gd name="T8" fmla="*/ 82 w 195"/>
                <a:gd name="T9" fmla="*/ 164 h 192"/>
                <a:gd name="T10" fmla="*/ 0 w 195"/>
                <a:gd name="T11" fmla="*/ 82 h 192"/>
                <a:gd name="T12" fmla="*/ 82 w 195"/>
                <a:gd name="T13" fmla="*/ 0 h 192"/>
                <a:gd name="T14" fmla="*/ 164 w 195"/>
                <a:gd name="T15" fmla="*/ 82 h 192"/>
                <a:gd name="T16" fmla="*/ 155 w 195"/>
                <a:gd name="T17" fmla="*/ 119 h 192"/>
                <a:gd name="T18" fmla="*/ 185 w 195"/>
                <a:gd name="T19" fmla="*/ 149 h 192"/>
                <a:gd name="T20" fmla="*/ 185 w 195"/>
                <a:gd name="T21" fmla="*/ 185 h 192"/>
                <a:gd name="T22" fmla="*/ 82 w 195"/>
                <a:gd name="T23" fmla="*/ 154 h 192"/>
                <a:gd name="T24" fmla="*/ 154 w 195"/>
                <a:gd name="T25" fmla="*/ 82 h 192"/>
                <a:gd name="T26" fmla="*/ 82 w 195"/>
                <a:gd name="T27" fmla="*/ 11 h 192"/>
                <a:gd name="T28" fmla="*/ 11 w 195"/>
                <a:gd name="T29" fmla="*/ 82 h 192"/>
                <a:gd name="T30" fmla="*/ 82 w 195"/>
                <a:gd name="T31" fmla="*/ 15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5" h="192">
                  <a:moveTo>
                    <a:pt x="185" y="185"/>
                  </a:moveTo>
                  <a:cubicBezTo>
                    <a:pt x="181" y="190"/>
                    <a:pt x="174" y="192"/>
                    <a:pt x="168" y="192"/>
                  </a:cubicBezTo>
                  <a:cubicBezTo>
                    <a:pt x="161" y="192"/>
                    <a:pt x="155" y="190"/>
                    <a:pt x="150" y="185"/>
                  </a:cubicBezTo>
                  <a:cubicBezTo>
                    <a:pt x="120" y="155"/>
                    <a:pt x="120" y="155"/>
                    <a:pt x="120" y="155"/>
                  </a:cubicBezTo>
                  <a:cubicBezTo>
                    <a:pt x="108" y="161"/>
                    <a:pt x="96" y="164"/>
                    <a:pt x="82" y="164"/>
                  </a:cubicBezTo>
                  <a:cubicBezTo>
                    <a:pt x="37" y="164"/>
                    <a:pt x="0" y="127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8" y="0"/>
                    <a:pt x="164" y="37"/>
                    <a:pt x="164" y="82"/>
                  </a:cubicBezTo>
                  <a:cubicBezTo>
                    <a:pt x="164" y="95"/>
                    <a:pt x="161" y="108"/>
                    <a:pt x="155" y="119"/>
                  </a:cubicBezTo>
                  <a:cubicBezTo>
                    <a:pt x="185" y="149"/>
                    <a:pt x="185" y="149"/>
                    <a:pt x="185" y="149"/>
                  </a:cubicBezTo>
                  <a:cubicBezTo>
                    <a:pt x="195" y="159"/>
                    <a:pt x="195" y="175"/>
                    <a:pt x="185" y="185"/>
                  </a:cubicBezTo>
                  <a:close/>
                  <a:moveTo>
                    <a:pt x="82" y="154"/>
                  </a:moveTo>
                  <a:cubicBezTo>
                    <a:pt x="122" y="154"/>
                    <a:pt x="154" y="122"/>
                    <a:pt x="154" y="82"/>
                  </a:cubicBezTo>
                  <a:cubicBezTo>
                    <a:pt x="154" y="43"/>
                    <a:pt x="122" y="11"/>
                    <a:pt x="82" y="11"/>
                  </a:cubicBezTo>
                  <a:cubicBezTo>
                    <a:pt x="43" y="11"/>
                    <a:pt x="11" y="43"/>
                    <a:pt x="11" y="82"/>
                  </a:cubicBezTo>
                  <a:cubicBezTo>
                    <a:pt x="11" y="122"/>
                    <a:pt x="43" y="154"/>
                    <a:pt x="82" y="1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54" name="Gruppieren 8"/>
          <p:cNvGrpSpPr/>
          <p:nvPr/>
        </p:nvGrpSpPr>
        <p:grpSpPr bwMode="gray">
          <a:xfrm>
            <a:off x="1402745" y="2452809"/>
            <a:ext cx="1119738" cy="828629"/>
            <a:chOff x="7230825" y="5801578"/>
            <a:chExt cx="541734" cy="431006"/>
          </a:xfrm>
          <a:solidFill>
            <a:schemeClr val="bg1"/>
          </a:solidFill>
        </p:grpSpPr>
        <p:sp>
          <p:nvSpPr>
            <p:cNvPr id="93" name="Freeform 1546"/>
            <p:cNvSpPr>
              <a:spLocks noEditPoints="1"/>
            </p:cNvSpPr>
            <p:nvPr/>
          </p:nvSpPr>
          <p:spPr bwMode="gray">
            <a:xfrm>
              <a:off x="7629684" y="5908734"/>
              <a:ext cx="142875" cy="323850"/>
            </a:xfrm>
            <a:custGeom>
              <a:avLst/>
              <a:gdLst>
                <a:gd name="T0" fmla="*/ 40 w 51"/>
                <a:gd name="T1" fmla="*/ 0 h 115"/>
                <a:gd name="T2" fmla="*/ 0 w 51"/>
                <a:gd name="T3" fmla="*/ 0 h 115"/>
                <a:gd name="T4" fmla="*/ 0 w 51"/>
                <a:gd name="T5" fmla="*/ 115 h 115"/>
                <a:gd name="T6" fmla="*/ 51 w 51"/>
                <a:gd name="T7" fmla="*/ 115 h 115"/>
                <a:gd name="T8" fmla="*/ 51 w 51"/>
                <a:gd name="T9" fmla="*/ 11 h 115"/>
                <a:gd name="T10" fmla="*/ 40 w 51"/>
                <a:gd name="T11" fmla="*/ 0 h 115"/>
                <a:gd name="T12" fmla="*/ 34 w 51"/>
                <a:gd name="T13" fmla="*/ 91 h 115"/>
                <a:gd name="T14" fmla="*/ 16 w 51"/>
                <a:gd name="T15" fmla="*/ 91 h 115"/>
                <a:gd name="T16" fmla="*/ 16 w 51"/>
                <a:gd name="T17" fmla="*/ 74 h 115"/>
                <a:gd name="T18" fmla="*/ 34 w 51"/>
                <a:gd name="T19" fmla="*/ 74 h 115"/>
                <a:gd name="T20" fmla="*/ 34 w 51"/>
                <a:gd name="T21" fmla="*/ 91 h 115"/>
                <a:gd name="T22" fmla="*/ 34 w 51"/>
                <a:gd name="T23" fmla="*/ 62 h 115"/>
                <a:gd name="T24" fmla="*/ 16 w 51"/>
                <a:gd name="T25" fmla="*/ 62 h 115"/>
                <a:gd name="T26" fmla="*/ 16 w 51"/>
                <a:gd name="T27" fmla="*/ 45 h 115"/>
                <a:gd name="T28" fmla="*/ 34 w 51"/>
                <a:gd name="T29" fmla="*/ 45 h 115"/>
                <a:gd name="T30" fmla="*/ 34 w 51"/>
                <a:gd name="T31" fmla="*/ 62 h 115"/>
                <a:gd name="T32" fmla="*/ 34 w 51"/>
                <a:gd name="T33" fmla="*/ 35 h 115"/>
                <a:gd name="T34" fmla="*/ 16 w 51"/>
                <a:gd name="T35" fmla="*/ 35 h 115"/>
                <a:gd name="T36" fmla="*/ 16 w 51"/>
                <a:gd name="T37" fmla="*/ 18 h 115"/>
                <a:gd name="T38" fmla="*/ 34 w 51"/>
                <a:gd name="T39" fmla="*/ 18 h 115"/>
                <a:gd name="T40" fmla="*/ 34 w 51"/>
                <a:gd name="T41" fmla="*/ 3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115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5"/>
                    <a:pt x="46" y="0"/>
                    <a:pt x="40" y="0"/>
                  </a:cubicBezTo>
                  <a:close/>
                  <a:moveTo>
                    <a:pt x="34" y="91"/>
                  </a:moveTo>
                  <a:cubicBezTo>
                    <a:pt x="16" y="91"/>
                    <a:pt x="16" y="91"/>
                    <a:pt x="16" y="91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34" y="74"/>
                    <a:pt x="34" y="74"/>
                    <a:pt x="34" y="74"/>
                  </a:cubicBezTo>
                  <a:lnTo>
                    <a:pt x="34" y="91"/>
                  </a:lnTo>
                  <a:close/>
                  <a:moveTo>
                    <a:pt x="34" y="62"/>
                  </a:moveTo>
                  <a:cubicBezTo>
                    <a:pt x="16" y="62"/>
                    <a:pt x="16" y="62"/>
                    <a:pt x="16" y="62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34" y="45"/>
                    <a:pt x="34" y="45"/>
                    <a:pt x="34" y="45"/>
                  </a:cubicBezTo>
                  <a:lnTo>
                    <a:pt x="34" y="62"/>
                  </a:lnTo>
                  <a:close/>
                  <a:moveTo>
                    <a:pt x="34" y="35"/>
                  </a:moveTo>
                  <a:cubicBezTo>
                    <a:pt x="16" y="35"/>
                    <a:pt x="16" y="35"/>
                    <a:pt x="16" y="35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34" y="18"/>
                    <a:pt x="34" y="18"/>
                    <a:pt x="34" y="18"/>
                  </a:cubicBezTo>
                  <a:lnTo>
                    <a:pt x="34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4" name="Freeform 1547"/>
            <p:cNvSpPr>
              <a:spLocks noEditPoints="1"/>
            </p:cNvSpPr>
            <p:nvPr/>
          </p:nvSpPr>
          <p:spPr bwMode="gray">
            <a:xfrm>
              <a:off x="7387988" y="5801578"/>
              <a:ext cx="227410" cy="431006"/>
            </a:xfrm>
            <a:custGeom>
              <a:avLst/>
              <a:gdLst>
                <a:gd name="T0" fmla="*/ 71 w 81"/>
                <a:gd name="T1" fmla="*/ 0 h 153"/>
                <a:gd name="T2" fmla="*/ 10 w 81"/>
                <a:gd name="T3" fmla="*/ 0 h 153"/>
                <a:gd name="T4" fmla="*/ 0 w 81"/>
                <a:gd name="T5" fmla="*/ 10 h 153"/>
                <a:gd name="T6" fmla="*/ 0 w 81"/>
                <a:gd name="T7" fmla="*/ 153 h 153"/>
                <a:gd name="T8" fmla="*/ 30 w 81"/>
                <a:gd name="T9" fmla="*/ 153 h 153"/>
                <a:gd name="T10" fmla="*/ 30 w 81"/>
                <a:gd name="T11" fmla="*/ 117 h 153"/>
                <a:gd name="T12" fmla="*/ 51 w 81"/>
                <a:gd name="T13" fmla="*/ 117 h 153"/>
                <a:gd name="T14" fmla="*/ 51 w 81"/>
                <a:gd name="T15" fmla="*/ 153 h 153"/>
                <a:gd name="T16" fmla="*/ 81 w 81"/>
                <a:gd name="T17" fmla="*/ 153 h 153"/>
                <a:gd name="T18" fmla="*/ 81 w 81"/>
                <a:gd name="T19" fmla="*/ 10 h 153"/>
                <a:gd name="T20" fmla="*/ 71 w 81"/>
                <a:gd name="T21" fmla="*/ 0 h 153"/>
                <a:gd name="T22" fmla="*/ 34 w 81"/>
                <a:gd name="T23" fmla="*/ 97 h 153"/>
                <a:gd name="T24" fmla="*/ 17 w 81"/>
                <a:gd name="T25" fmla="*/ 97 h 153"/>
                <a:gd name="T26" fmla="*/ 17 w 81"/>
                <a:gd name="T27" fmla="*/ 80 h 153"/>
                <a:gd name="T28" fmla="*/ 34 w 81"/>
                <a:gd name="T29" fmla="*/ 80 h 153"/>
                <a:gd name="T30" fmla="*/ 34 w 81"/>
                <a:gd name="T31" fmla="*/ 97 h 153"/>
                <a:gd name="T32" fmla="*/ 34 w 81"/>
                <a:gd name="T33" fmla="*/ 68 h 153"/>
                <a:gd name="T34" fmla="*/ 17 w 81"/>
                <a:gd name="T35" fmla="*/ 68 h 153"/>
                <a:gd name="T36" fmla="*/ 17 w 81"/>
                <a:gd name="T37" fmla="*/ 52 h 153"/>
                <a:gd name="T38" fmla="*/ 34 w 81"/>
                <a:gd name="T39" fmla="*/ 52 h 153"/>
                <a:gd name="T40" fmla="*/ 34 w 81"/>
                <a:gd name="T41" fmla="*/ 68 h 153"/>
                <a:gd name="T42" fmla="*/ 34 w 81"/>
                <a:gd name="T43" fmla="*/ 41 h 153"/>
                <a:gd name="T44" fmla="*/ 17 w 81"/>
                <a:gd name="T45" fmla="*/ 41 h 153"/>
                <a:gd name="T46" fmla="*/ 17 w 81"/>
                <a:gd name="T47" fmla="*/ 24 h 153"/>
                <a:gd name="T48" fmla="*/ 34 w 81"/>
                <a:gd name="T49" fmla="*/ 24 h 153"/>
                <a:gd name="T50" fmla="*/ 34 w 81"/>
                <a:gd name="T51" fmla="*/ 41 h 153"/>
                <a:gd name="T52" fmla="*/ 64 w 81"/>
                <a:gd name="T53" fmla="*/ 97 h 153"/>
                <a:gd name="T54" fmla="*/ 47 w 81"/>
                <a:gd name="T55" fmla="*/ 97 h 153"/>
                <a:gd name="T56" fmla="*/ 47 w 81"/>
                <a:gd name="T57" fmla="*/ 80 h 153"/>
                <a:gd name="T58" fmla="*/ 64 w 81"/>
                <a:gd name="T59" fmla="*/ 80 h 153"/>
                <a:gd name="T60" fmla="*/ 64 w 81"/>
                <a:gd name="T61" fmla="*/ 97 h 153"/>
                <a:gd name="T62" fmla="*/ 64 w 81"/>
                <a:gd name="T63" fmla="*/ 69 h 153"/>
                <a:gd name="T64" fmla="*/ 47 w 81"/>
                <a:gd name="T65" fmla="*/ 69 h 153"/>
                <a:gd name="T66" fmla="*/ 47 w 81"/>
                <a:gd name="T67" fmla="*/ 52 h 153"/>
                <a:gd name="T68" fmla="*/ 64 w 81"/>
                <a:gd name="T69" fmla="*/ 52 h 153"/>
                <a:gd name="T70" fmla="*/ 64 w 81"/>
                <a:gd name="T71" fmla="*/ 69 h 153"/>
                <a:gd name="T72" fmla="*/ 64 w 81"/>
                <a:gd name="T73" fmla="*/ 41 h 153"/>
                <a:gd name="T74" fmla="*/ 47 w 81"/>
                <a:gd name="T75" fmla="*/ 41 h 153"/>
                <a:gd name="T76" fmla="*/ 47 w 81"/>
                <a:gd name="T77" fmla="*/ 24 h 153"/>
                <a:gd name="T78" fmla="*/ 64 w 81"/>
                <a:gd name="T79" fmla="*/ 24 h 153"/>
                <a:gd name="T80" fmla="*/ 64 w 81"/>
                <a:gd name="T81" fmla="*/ 4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1" h="153">
                  <a:moveTo>
                    <a:pt x="7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30" y="153"/>
                    <a:pt x="30" y="153"/>
                    <a:pt x="30" y="153"/>
                  </a:cubicBezTo>
                  <a:cubicBezTo>
                    <a:pt x="30" y="117"/>
                    <a:pt x="30" y="117"/>
                    <a:pt x="30" y="117"/>
                  </a:cubicBezTo>
                  <a:cubicBezTo>
                    <a:pt x="51" y="117"/>
                    <a:pt x="51" y="117"/>
                    <a:pt x="51" y="117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81" y="153"/>
                    <a:pt x="81" y="153"/>
                    <a:pt x="81" y="153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1" y="5"/>
                    <a:pt x="76" y="0"/>
                    <a:pt x="71" y="0"/>
                  </a:cubicBezTo>
                  <a:close/>
                  <a:moveTo>
                    <a:pt x="34" y="97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34" y="80"/>
                    <a:pt x="34" y="80"/>
                    <a:pt x="34" y="80"/>
                  </a:cubicBezTo>
                  <a:lnTo>
                    <a:pt x="34" y="97"/>
                  </a:lnTo>
                  <a:close/>
                  <a:moveTo>
                    <a:pt x="34" y="68"/>
                  </a:moveTo>
                  <a:cubicBezTo>
                    <a:pt x="17" y="68"/>
                    <a:pt x="17" y="68"/>
                    <a:pt x="17" y="68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34" y="52"/>
                    <a:pt x="34" y="52"/>
                    <a:pt x="34" y="52"/>
                  </a:cubicBezTo>
                  <a:lnTo>
                    <a:pt x="34" y="68"/>
                  </a:lnTo>
                  <a:close/>
                  <a:moveTo>
                    <a:pt x="34" y="41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34" y="24"/>
                    <a:pt x="34" y="24"/>
                    <a:pt x="34" y="24"/>
                  </a:cubicBezTo>
                  <a:lnTo>
                    <a:pt x="34" y="41"/>
                  </a:lnTo>
                  <a:close/>
                  <a:moveTo>
                    <a:pt x="64" y="97"/>
                  </a:moveTo>
                  <a:cubicBezTo>
                    <a:pt x="47" y="97"/>
                    <a:pt x="47" y="97"/>
                    <a:pt x="47" y="97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64" y="80"/>
                    <a:pt x="64" y="80"/>
                    <a:pt x="64" y="80"/>
                  </a:cubicBezTo>
                  <a:lnTo>
                    <a:pt x="64" y="97"/>
                  </a:lnTo>
                  <a:close/>
                  <a:moveTo>
                    <a:pt x="64" y="69"/>
                  </a:moveTo>
                  <a:cubicBezTo>
                    <a:pt x="47" y="69"/>
                    <a:pt x="47" y="69"/>
                    <a:pt x="47" y="69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64" y="52"/>
                    <a:pt x="64" y="52"/>
                    <a:pt x="64" y="52"/>
                  </a:cubicBezTo>
                  <a:lnTo>
                    <a:pt x="64" y="69"/>
                  </a:lnTo>
                  <a:close/>
                  <a:moveTo>
                    <a:pt x="64" y="41"/>
                  </a:moveTo>
                  <a:cubicBezTo>
                    <a:pt x="47" y="41"/>
                    <a:pt x="47" y="41"/>
                    <a:pt x="47" y="41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64" y="24"/>
                    <a:pt x="64" y="24"/>
                    <a:pt x="64" y="24"/>
                  </a:cubicBezTo>
                  <a:lnTo>
                    <a:pt x="6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5" name="Freeform 1548"/>
            <p:cNvSpPr>
              <a:spLocks noEditPoints="1"/>
            </p:cNvSpPr>
            <p:nvPr/>
          </p:nvSpPr>
          <p:spPr bwMode="gray">
            <a:xfrm>
              <a:off x="7230825" y="5908734"/>
              <a:ext cx="142875" cy="323850"/>
            </a:xfrm>
            <a:custGeom>
              <a:avLst/>
              <a:gdLst>
                <a:gd name="T0" fmla="*/ 10 w 51"/>
                <a:gd name="T1" fmla="*/ 0 h 115"/>
                <a:gd name="T2" fmla="*/ 0 w 51"/>
                <a:gd name="T3" fmla="*/ 11 h 115"/>
                <a:gd name="T4" fmla="*/ 0 w 51"/>
                <a:gd name="T5" fmla="*/ 115 h 115"/>
                <a:gd name="T6" fmla="*/ 51 w 51"/>
                <a:gd name="T7" fmla="*/ 115 h 115"/>
                <a:gd name="T8" fmla="*/ 51 w 51"/>
                <a:gd name="T9" fmla="*/ 0 h 115"/>
                <a:gd name="T10" fmla="*/ 10 w 51"/>
                <a:gd name="T11" fmla="*/ 0 h 115"/>
                <a:gd name="T12" fmla="*/ 34 w 51"/>
                <a:gd name="T13" fmla="*/ 91 h 115"/>
                <a:gd name="T14" fmla="*/ 17 w 51"/>
                <a:gd name="T15" fmla="*/ 91 h 115"/>
                <a:gd name="T16" fmla="*/ 17 w 51"/>
                <a:gd name="T17" fmla="*/ 74 h 115"/>
                <a:gd name="T18" fmla="*/ 34 w 51"/>
                <a:gd name="T19" fmla="*/ 74 h 115"/>
                <a:gd name="T20" fmla="*/ 34 w 51"/>
                <a:gd name="T21" fmla="*/ 91 h 115"/>
                <a:gd name="T22" fmla="*/ 34 w 51"/>
                <a:gd name="T23" fmla="*/ 62 h 115"/>
                <a:gd name="T24" fmla="*/ 17 w 51"/>
                <a:gd name="T25" fmla="*/ 62 h 115"/>
                <a:gd name="T26" fmla="*/ 17 w 51"/>
                <a:gd name="T27" fmla="*/ 45 h 115"/>
                <a:gd name="T28" fmla="*/ 34 w 51"/>
                <a:gd name="T29" fmla="*/ 45 h 115"/>
                <a:gd name="T30" fmla="*/ 34 w 51"/>
                <a:gd name="T31" fmla="*/ 62 h 115"/>
                <a:gd name="T32" fmla="*/ 34 w 51"/>
                <a:gd name="T33" fmla="*/ 35 h 115"/>
                <a:gd name="T34" fmla="*/ 17 w 51"/>
                <a:gd name="T35" fmla="*/ 35 h 115"/>
                <a:gd name="T36" fmla="*/ 17 w 51"/>
                <a:gd name="T37" fmla="*/ 18 h 115"/>
                <a:gd name="T38" fmla="*/ 34 w 51"/>
                <a:gd name="T39" fmla="*/ 18 h 115"/>
                <a:gd name="T40" fmla="*/ 34 w 51"/>
                <a:gd name="T41" fmla="*/ 3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115">
                  <a:moveTo>
                    <a:pt x="10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10" y="0"/>
                  </a:lnTo>
                  <a:close/>
                  <a:moveTo>
                    <a:pt x="34" y="91"/>
                  </a:moveTo>
                  <a:cubicBezTo>
                    <a:pt x="17" y="91"/>
                    <a:pt x="17" y="91"/>
                    <a:pt x="17" y="91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34" y="74"/>
                    <a:pt x="34" y="74"/>
                    <a:pt x="34" y="74"/>
                  </a:cubicBezTo>
                  <a:lnTo>
                    <a:pt x="34" y="91"/>
                  </a:lnTo>
                  <a:close/>
                  <a:moveTo>
                    <a:pt x="34" y="62"/>
                  </a:moveTo>
                  <a:cubicBezTo>
                    <a:pt x="17" y="62"/>
                    <a:pt x="17" y="62"/>
                    <a:pt x="17" y="62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34" y="45"/>
                    <a:pt x="34" y="45"/>
                    <a:pt x="34" y="45"/>
                  </a:cubicBezTo>
                  <a:lnTo>
                    <a:pt x="34" y="62"/>
                  </a:lnTo>
                  <a:close/>
                  <a:moveTo>
                    <a:pt x="34" y="35"/>
                  </a:moveTo>
                  <a:cubicBezTo>
                    <a:pt x="17" y="35"/>
                    <a:pt x="17" y="35"/>
                    <a:pt x="17" y="3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34" y="18"/>
                    <a:pt x="34" y="18"/>
                    <a:pt x="34" y="18"/>
                  </a:cubicBezTo>
                  <a:lnTo>
                    <a:pt x="34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6" name="Freeform 1549"/>
            <p:cNvSpPr>
              <a:spLocks/>
            </p:cNvSpPr>
            <p:nvPr/>
          </p:nvSpPr>
          <p:spPr bwMode="gray">
            <a:xfrm>
              <a:off x="7295119" y="5869444"/>
              <a:ext cx="78581" cy="27385"/>
            </a:xfrm>
            <a:custGeom>
              <a:avLst/>
              <a:gdLst>
                <a:gd name="T0" fmla="*/ 10 w 28"/>
                <a:gd name="T1" fmla="*/ 0 h 10"/>
                <a:gd name="T2" fmla="*/ 0 w 28"/>
                <a:gd name="T3" fmla="*/ 10 h 10"/>
                <a:gd name="T4" fmla="*/ 28 w 28"/>
                <a:gd name="T5" fmla="*/ 10 h 10"/>
                <a:gd name="T6" fmla="*/ 28 w 28"/>
                <a:gd name="T7" fmla="*/ 0 h 10"/>
                <a:gd name="T8" fmla="*/ 10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10" y="0"/>
                  </a:moveTo>
                  <a:cubicBezTo>
                    <a:pt x="4" y="0"/>
                    <a:pt x="0" y="5"/>
                    <a:pt x="0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7" name="Freeform 1550"/>
            <p:cNvSpPr>
              <a:spLocks/>
            </p:cNvSpPr>
            <p:nvPr/>
          </p:nvSpPr>
          <p:spPr bwMode="gray">
            <a:xfrm>
              <a:off x="7629684" y="5869444"/>
              <a:ext cx="78581" cy="27385"/>
            </a:xfrm>
            <a:custGeom>
              <a:avLst/>
              <a:gdLst>
                <a:gd name="T0" fmla="*/ 18 w 28"/>
                <a:gd name="T1" fmla="*/ 0 h 10"/>
                <a:gd name="T2" fmla="*/ 28 w 28"/>
                <a:gd name="T3" fmla="*/ 10 h 10"/>
                <a:gd name="T4" fmla="*/ 0 w 28"/>
                <a:gd name="T5" fmla="*/ 10 h 10"/>
                <a:gd name="T6" fmla="*/ 0 w 28"/>
                <a:gd name="T7" fmla="*/ 0 h 10"/>
                <a:gd name="T8" fmla="*/ 1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18" y="0"/>
                  </a:moveTo>
                  <a:cubicBezTo>
                    <a:pt x="23" y="0"/>
                    <a:pt x="28" y="5"/>
                    <a:pt x="28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55" name="Gruppieren 157"/>
          <p:cNvGrpSpPr>
            <a:grpSpLocks noChangeAspect="1"/>
          </p:cNvGrpSpPr>
          <p:nvPr/>
        </p:nvGrpSpPr>
        <p:grpSpPr bwMode="gray">
          <a:xfrm>
            <a:off x="4167623" y="2452810"/>
            <a:ext cx="1203365" cy="828629"/>
            <a:chOff x="858838" y="5819775"/>
            <a:chExt cx="723901" cy="498476"/>
          </a:xfrm>
          <a:solidFill>
            <a:schemeClr val="bg1"/>
          </a:solidFill>
        </p:grpSpPr>
        <p:sp>
          <p:nvSpPr>
            <p:cNvPr id="87" name="Freeform 1119"/>
            <p:cNvSpPr>
              <a:spLocks/>
            </p:cNvSpPr>
            <p:nvPr/>
          </p:nvSpPr>
          <p:spPr bwMode="gray">
            <a:xfrm>
              <a:off x="1101726" y="5819775"/>
              <a:ext cx="236538" cy="292100"/>
            </a:xfrm>
            <a:custGeom>
              <a:avLst/>
              <a:gdLst>
                <a:gd name="T0" fmla="*/ 62 w 63"/>
                <a:gd name="T1" fmla="*/ 38 h 78"/>
                <a:gd name="T2" fmla="*/ 60 w 63"/>
                <a:gd name="T3" fmla="*/ 36 h 78"/>
                <a:gd name="T4" fmla="*/ 60 w 63"/>
                <a:gd name="T5" fmla="*/ 23 h 78"/>
                <a:gd name="T6" fmla="*/ 32 w 63"/>
                <a:gd name="T7" fmla="*/ 0 h 78"/>
                <a:gd name="T8" fmla="*/ 18 w 63"/>
                <a:gd name="T9" fmla="*/ 5 h 78"/>
                <a:gd name="T10" fmla="*/ 3 w 63"/>
                <a:gd name="T11" fmla="*/ 23 h 78"/>
                <a:gd name="T12" fmla="*/ 3 w 63"/>
                <a:gd name="T13" fmla="*/ 36 h 78"/>
                <a:gd name="T14" fmla="*/ 1 w 63"/>
                <a:gd name="T15" fmla="*/ 38 h 78"/>
                <a:gd name="T16" fmla="*/ 1 w 63"/>
                <a:gd name="T17" fmla="*/ 48 h 78"/>
                <a:gd name="T18" fmla="*/ 7 w 63"/>
                <a:gd name="T19" fmla="*/ 57 h 78"/>
                <a:gd name="T20" fmla="*/ 32 w 63"/>
                <a:gd name="T21" fmla="*/ 78 h 78"/>
                <a:gd name="T22" fmla="*/ 56 w 63"/>
                <a:gd name="T23" fmla="*/ 57 h 78"/>
                <a:gd name="T24" fmla="*/ 62 w 63"/>
                <a:gd name="T25" fmla="*/ 48 h 78"/>
                <a:gd name="T26" fmla="*/ 62 w 63"/>
                <a:gd name="T27" fmla="*/ 3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78">
                  <a:moveTo>
                    <a:pt x="62" y="38"/>
                  </a:moveTo>
                  <a:cubicBezTo>
                    <a:pt x="62" y="37"/>
                    <a:pt x="61" y="36"/>
                    <a:pt x="60" y="36"/>
                  </a:cubicBezTo>
                  <a:cubicBezTo>
                    <a:pt x="60" y="29"/>
                    <a:pt x="60" y="27"/>
                    <a:pt x="60" y="23"/>
                  </a:cubicBezTo>
                  <a:cubicBezTo>
                    <a:pt x="58" y="10"/>
                    <a:pt x="49" y="0"/>
                    <a:pt x="32" y="0"/>
                  </a:cubicBezTo>
                  <a:cubicBezTo>
                    <a:pt x="24" y="0"/>
                    <a:pt x="25" y="5"/>
                    <a:pt x="18" y="5"/>
                  </a:cubicBezTo>
                  <a:cubicBezTo>
                    <a:pt x="7" y="5"/>
                    <a:pt x="4" y="16"/>
                    <a:pt x="3" y="23"/>
                  </a:cubicBezTo>
                  <a:cubicBezTo>
                    <a:pt x="3" y="27"/>
                    <a:pt x="3" y="30"/>
                    <a:pt x="3" y="36"/>
                  </a:cubicBezTo>
                  <a:cubicBezTo>
                    <a:pt x="2" y="36"/>
                    <a:pt x="2" y="37"/>
                    <a:pt x="1" y="38"/>
                  </a:cubicBezTo>
                  <a:cubicBezTo>
                    <a:pt x="0" y="41"/>
                    <a:pt x="0" y="44"/>
                    <a:pt x="1" y="48"/>
                  </a:cubicBezTo>
                  <a:cubicBezTo>
                    <a:pt x="2" y="52"/>
                    <a:pt x="4" y="55"/>
                    <a:pt x="7" y="57"/>
                  </a:cubicBezTo>
                  <a:cubicBezTo>
                    <a:pt x="10" y="69"/>
                    <a:pt x="20" y="78"/>
                    <a:pt x="32" y="78"/>
                  </a:cubicBezTo>
                  <a:cubicBezTo>
                    <a:pt x="43" y="78"/>
                    <a:pt x="53" y="70"/>
                    <a:pt x="56" y="57"/>
                  </a:cubicBezTo>
                  <a:cubicBezTo>
                    <a:pt x="59" y="55"/>
                    <a:pt x="61" y="52"/>
                    <a:pt x="62" y="48"/>
                  </a:cubicBezTo>
                  <a:cubicBezTo>
                    <a:pt x="63" y="44"/>
                    <a:pt x="63" y="41"/>
                    <a:pt x="62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8" name="Freeform 1120"/>
            <p:cNvSpPr>
              <a:spLocks/>
            </p:cNvSpPr>
            <p:nvPr/>
          </p:nvSpPr>
          <p:spPr bwMode="gray">
            <a:xfrm>
              <a:off x="996951" y="6119813"/>
              <a:ext cx="447675" cy="198438"/>
            </a:xfrm>
            <a:custGeom>
              <a:avLst/>
              <a:gdLst>
                <a:gd name="T0" fmla="*/ 113 w 119"/>
                <a:gd name="T1" fmla="*/ 15 h 53"/>
                <a:gd name="T2" fmla="*/ 88 w 119"/>
                <a:gd name="T3" fmla="*/ 0 h 53"/>
                <a:gd name="T4" fmla="*/ 76 w 119"/>
                <a:gd name="T5" fmla="*/ 7 h 53"/>
                <a:gd name="T6" fmla="*/ 67 w 119"/>
                <a:gd name="T7" fmla="*/ 37 h 53"/>
                <a:gd name="T8" fmla="*/ 65 w 119"/>
                <a:gd name="T9" fmla="*/ 37 h 53"/>
                <a:gd name="T10" fmla="*/ 63 w 119"/>
                <a:gd name="T11" fmla="*/ 23 h 53"/>
                <a:gd name="T12" fmla="*/ 64 w 119"/>
                <a:gd name="T13" fmla="*/ 17 h 53"/>
                <a:gd name="T14" fmla="*/ 65 w 119"/>
                <a:gd name="T15" fmla="*/ 14 h 53"/>
                <a:gd name="T16" fmla="*/ 66 w 119"/>
                <a:gd name="T17" fmla="*/ 9 h 53"/>
                <a:gd name="T18" fmla="*/ 54 w 119"/>
                <a:gd name="T19" fmla="*/ 9 h 53"/>
                <a:gd name="T20" fmla="*/ 54 w 119"/>
                <a:gd name="T21" fmla="*/ 14 h 53"/>
                <a:gd name="T22" fmla="*/ 55 w 119"/>
                <a:gd name="T23" fmla="*/ 17 h 53"/>
                <a:gd name="T24" fmla="*/ 56 w 119"/>
                <a:gd name="T25" fmla="*/ 23 h 53"/>
                <a:gd name="T26" fmla="*/ 55 w 119"/>
                <a:gd name="T27" fmla="*/ 37 h 53"/>
                <a:gd name="T28" fmla="*/ 53 w 119"/>
                <a:gd name="T29" fmla="*/ 37 h 53"/>
                <a:gd name="T30" fmla="*/ 44 w 119"/>
                <a:gd name="T31" fmla="*/ 7 h 53"/>
                <a:gd name="T32" fmla="*/ 31 w 119"/>
                <a:gd name="T33" fmla="*/ 0 h 53"/>
                <a:gd name="T34" fmla="*/ 6 w 119"/>
                <a:gd name="T35" fmla="*/ 15 h 53"/>
                <a:gd name="T36" fmla="*/ 0 w 119"/>
                <a:gd name="T37" fmla="*/ 37 h 53"/>
                <a:gd name="T38" fmla="*/ 60 w 119"/>
                <a:gd name="T39" fmla="*/ 53 h 53"/>
                <a:gd name="T40" fmla="*/ 119 w 119"/>
                <a:gd name="T41" fmla="*/ 37 h 53"/>
                <a:gd name="T42" fmla="*/ 113 w 119"/>
                <a:gd name="T43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" h="53">
                  <a:moveTo>
                    <a:pt x="113" y="15"/>
                  </a:moveTo>
                  <a:cubicBezTo>
                    <a:pt x="110" y="9"/>
                    <a:pt x="99" y="3"/>
                    <a:pt x="88" y="0"/>
                  </a:cubicBezTo>
                  <a:cubicBezTo>
                    <a:pt x="83" y="3"/>
                    <a:pt x="80" y="5"/>
                    <a:pt x="76" y="7"/>
                  </a:cubicBezTo>
                  <a:cubicBezTo>
                    <a:pt x="74" y="17"/>
                    <a:pt x="69" y="30"/>
                    <a:pt x="67" y="37"/>
                  </a:cubicBezTo>
                  <a:cubicBezTo>
                    <a:pt x="66" y="39"/>
                    <a:pt x="65" y="38"/>
                    <a:pt x="65" y="37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2"/>
                    <a:pt x="63" y="19"/>
                    <a:pt x="64" y="17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6" y="13"/>
                    <a:pt x="66" y="11"/>
                    <a:pt x="66" y="9"/>
                  </a:cubicBezTo>
                  <a:cubicBezTo>
                    <a:pt x="61" y="10"/>
                    <a:pt x="57" y="10"/>
                    <a:pt x="54" y="9"/>
                  </a:cubicBezTo>
                  <a:cubicBezTo>
                    <a:pt x="53" y="11"/>
                    <a:pt x="53" y="13"/>
                    <a:pt x="54" y="14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6" y="19"/>
                    <a:pt x="57" y="22"/>
                    <a:pt x="56" y="2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8"/>
                    <a:pt x="53" y="39"/>
                    <a:pt x="53" y="37"/>
                  </a:cubicBezTo>
                  <a:cubicBezTo>
                    <a:pt x="50" y="30"/>
                    <a:pt x="46" y="17"/>
                    <a:pt x="44" y="7"/>
                  </a:cubicBezTo>
                  <a:cubicBezTo>
                    <a:pt x="35" y="4"/>
                    <a:pt x="31" y="0"/>
                    <a:pt x="31" y="0"/>
                  </a:cubicBezTo>
                  <a:cubicBezTo>
                    <a:pt x="20" y="3"/>
                    <a:pt x="9" y="9"/>
                    <a:pt x="6" y="15"/>
                  </a:cubicBezTo>
                  <a:cubicBezTo>
                    <a:pt x="0" y="24"/>
                    <a:pt x="0" y="37"/>
                    <a:pt x="0" y="37"/>
                  </a:cubicBezTo>
                  <a:cubicBezTo>
                    <a:pt x="0" y="42"/>
                    <a:pt x="27" y="53"/>
                    <a:pt x="60" y="53"/>
                  </a:cubicBezTo>
                  <a:cubicBezTo>
                    <a:pt x="93" y="53"/>
                    <a:pt x="119" y="42"/>
                    <a:pt x="119" y="37"/>
                  </a:cubicBezTo>
                  <a:cubicBezTo>
                    <a:pt x="119" y="37"/>
                    <a:pt x="119" y="24"/>
                    <a:pt x="11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9" name="Freeform 1121"/>
            <p:cNvSpPr>
              <a:spLocks/>
            </p:cNvSpPr>
            <p:nvPr/>
          </p:nvSpPr>
          <p:spPr bwMode="gray">
            <a:xfrm>
              <a:off x="1338263" y="5883275"/>
              <a:ext cx="165100" cy="217488"/>
            </a:xfrm>
            <a:custGeom>
              <a:avLst/>
              <a:gdLst>
                <a:gd name="T0" fmla="*/ 2 w 44"/>
                <a:gd name="T1" fmla="*/ 17 h 58"/>
                <a:gd name="T2" fmla="*/ 3 w 44"/>
                <a:gd name="T3" fmla="*/ 19 h 58"/>
                <a:gd name="T4" fmla="*/ 4 w 44"/>
                <a:gd name="T5" fmla="*/ 32 h 58"/>
                <a:gd name="T6" fmla="*/ 0 w 44"/>
                <a:gd name="T7" fmla="*/ 40 h 58"/>
                <a:gd name="T8" fmla="*/ 2 w 44"/>
                <a:gd name="T9" fmla="*/ 42 h 58"/>
                <a:gd name="T10" fmla="*/ 20 w 44"/>
                <a:gd name="T11" fmla="*/ 58 h 58"/>
                <a:gd name="T12" fmla="*/ 39 w 44"/>
                <a:gd name="T13" fmla="*/ 42 h 58"/>
                <a:gd name="T14" fmla="*/ 43 w 44"/>
                <a:gd name="T15" fmla="*/ 35 h 58"/>
                <a:gd name="T16" fmla="*/ 43 w 44"/>
                <a:gd name="T17" fmla="*/ 28 h 58"/>
                <a:gd name="T18" fmla="*/ 42 w 44"/>
                <a:gd name="T19" fmla="*/ 26 h 58"/>
                <a:gd name="T20" fmla="*/ 42 w 44"/>
                <a:gd name="T21" fmla="*/ 17 h 58"/>
                <a:gd name="T22" fmla="*/ 20 w 44"/>
                <a:gd name="T23" fmla="*/ 0 h 58"/>
                <a:gd name="T24" fmla="*/ 2 w 44"/>
                <a:gd name="T25" fmla="*/ 8 h 58"/>
                <a:gd name="T26" fmla="*/ 2 w 44"/>
                <a:gd name="T27" fmla="*/ 1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58">
                  <a:moveTo>
                    <a:pt x="2" y="17"/>
                  </a:moveTo>
                  <a:cubicBezTo>
                    <a:pt x="3" y="17"/>
                    <a:pt x="3" y="18"/>
                    <a:pt x="3" y="19"/>
                  </a:cubicBezTo>
                  <a:cubicBezTo>
                    <a:pt x="5" y="23"/>
                    <a:pt x="5" y="27"/>
                    <a:pt x="4" y="32"/>
                  </a:cubicBezTo>
                  <a:cubicBezTo>
                    <a:pt x="3" y="35"/>
                    <a:pt x="2" y="38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4" y="52"/>
                    <a:pt x="12" y="58"/>
                    <a:pt x="20" y="58"/>
                  </a:cubicBezTo>
                  <a:cubicBezTo>
                    <a:pt x="29" y="58"/>
                    <a:pt x="37" y="52"/>
                    <a:pt x="39" y="42"/>
                  </a:cubicBezTo>
                  <a:cubicBezTo>
                    <a:pt x="41" y="41"/>
                    <a:pt x="42" y="39"/>
                    <a:pt x="43" y="35"/>
                  </a:cubicBezTo>
                  <a:cubicBezTo>
                    <a:pt x="44" y="33"/>
                    <a:pt x="44" y="30"/>
                    <a:pt x="43" y="28"/>
                  </a:cubicBezTo>
                  <a:cubicBezTo>
                    <a:pt x="43" y="28"/>
                    <a:pt x="42" y="27"/>
                    <a:pt x="42" y="26"/>
                  </a:cubicBezTo>
                  <a:cubicBezTo>
                    <a:pt x="42" y="22"/>
                    <a:pt x="42" y="20"/>
                    <a:pt x="42" y="17"/>
                  </a:cubicBezTo>
                  <a:cubicBezTo>
                    <a:pt x="41" y="6"/>
                    <a:pt x="32" y="0"/>
                    <a:pt x="20" y="0"/>
                  </a:cubicBezTo>
                  <a:cubicBezTo>
                    <a:pt x="11" y="0"/>
                    <a:pt x="5" y="3"/>
                    <a:pt x="2" y="8"/>
                  </a:cubicBezTo>
                  <a:cubicBezTo>
                    <a:pt x="2" y="11"/>
                    <a:pt x="2" y="13"/>
                    <a:pt x="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0" name="Freeform 1122"/>
            <p:cNvSpPr>
              <a:spLocks/>
            </p:cNvSpPr>
            <p:nvPr/>
          </p:nvSpPr>
          <p:spPr bwMode="gray">
            <a:xfrm>
              <a:off x="1403351" y="6108700"/>
              <a:ext cx="179388" cy="146050"/>
            </a:xfrm>
            <a:custGeom>
              <a:avLst/>
              <a:gdLst>
                <a:gd name="T0" fmla="*/ 48 w 48"/>
                <a:gd name="T1" fmla="*/ 27 h 39"/>
                <a:gd name="T2" fmla="*/ 44 w 48"/>
                <a:gd name="T3" fmla="*/ 11 h 39"/>
                <a:gd name="T4" fmla="*/ 25 w 48"/>
                <a:gd name="T5" fmla="*/ 0 h 39"/>
                <a:gd name="T6" fmla="*/ 0 w 48"/>
                <a:gd name="T7" fmla="*/ 6 h 39"/>
                <a:gd name="T8" fmla="*/ 10 w 48"/>
                <a:gd name="T9" fmla="*/ 15 h 39"/>
                <a:gd name="T10" fmla="*/ 16 w 48"/>
                <a:gd name="T11" fmla="*/ 39 h 39"/>
                <a:gd name="T12" fmla="*/ 48 w 48"/>
                <a:gd name="T13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9">
                  <a:moveTo>
                    <a:pt x="48" y="27"/>
                  </a:moveTo>
                  <a:cubicBezTo>
                    <a:pt x="48" y="27"/>
                    <a:pt x="48" y="18"/>
                    <a:pt x="44" y="11"/>
                  </a:cubicBezTo>
                  <a:cubicBezTo>
                    <a:pt x="41" y="6"/>
                    <a:pt x="33" y="2"/>
                    <a:pt x="25" y="0"/>
                  </a:cubicBezTo>
                  <a:cubicBezTo>
                    <a:pt x="16" y="5"/>
                    <a:pt x="7" y="7"/>
                    <a:pt x="0" y="6"/>
                  </a:cubicBezTo>
                  <a:cubicBezTo>
                    <a:pt x="4" y="8"/>
                    <a:pt x="8" y="12"/>
                    <a:pt x="10" y="15"/>
                  </a:cubicBezTo>
                  <a:cubicBezTo>
                    <a:pt x="15" y="25"/>
                    <a:pt x="16" y="36"/>
                    <a:pt x="16" y="39"/>
                  </a:cubicBezTo>
                  <a:cubicBezTo>
                    <a:pt x="35" y="37"/>
                    <a:pt x="48" y="30"/>
                    <a:pt x="4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1" name="Freeform 1123"/>
            <p:cNvSpPr>
              <a:spLocks/>
            </p:cNvSpPr>
            <p:nvPr/>
          </p:nvSpPr>
          <p:spPr bwMode="gray">
            <a:xfrm>
              <a:off x="936626" y="5883275"/>
              <a:ext cx="165100" cy="217488"/>
            </a:xfrm>
            <a:custGeom>
              <a:avLst/>
              <a:gdLst>
                <a:gd name="T0" fmla="*/ 5 w 44"/>
                <a:gd name="T1" fmla="*/ 42 h 58"/>
                <a:gd name="T2" fmla="*/ 24 w 44"/>
                <a:gd name="T3" fmla="*/ 58 h 58"/>
                <a:gd name="T4" fmla="*/ 43 w 44"/>
                <a:gd name="T5" fmla="*/ 42 h 58"/>
                <a:gd name="T6" fmla="*/ 44 w 44"/>
                <a:gd name="T7" fmla="*/ 41 h 58"/>
                <a:gd name="T8" fmla="*/ 40 w 44"/>
                <a:gd name="T9" fmla="*/ 32 h 58"/>
                <a:gd name="T10" fmla="*/ 41 w 44"/>
                <a:gd name="T11" fmla="*/ 19 h 58"/>
                <a:gd name="T12" fmla="*/ 42 w 44"/>
                <a:gd name="T13" fmla="*/ 17 h 58"/>
                <a:gd name="T14" fmla="*/ 42 w 44"/>
                <a:gd name="T15" fmla="*/ 8 h 58"/>
                <a:gd name="T16" fmla="*/ 24 w 44"/>
                <a:gd name="T17" fmla="*/ 0 h 58"/>
                <a:gd name="T18" fmla="*/ 3 w 44"/>
                <a:gd name="T19" fmla="*/ 17 h 58"/>
                <a:gd name="T20" fmla="*/ 3 w 44"/>
                <a:gd name="T21" fmla="*/ 26 h 58"/>
                <a:gd name="T22" fmla="*/ 1 w 44"/>
                <a:gd name="T23" fmla="*/ 28 h 58"/>
                <a:gd name="T24" fmla="*/ 1 w 44"/>
                <a:gd name="T25" fmla="*/ 35 h 58"/>
                <a:gd name="T26" fmla="*/ 5 w 44"/>
                <a:gd name="T27" fmla="*/ 4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58">
                  <a:moveTo>
                    <a:pt x="5" y="42"/>
                  </a:moveTo>
                  <a:cubicBezTo>
                    <a:pt x="8" y="52"/>
                    <a:pt x="15" y="58"/>
                    <a:pt x="24" y="58"/>
                  </a:cubicBezTo>
                  <a:cubicBezTo>
                    <a:pt x="33" y="58"/>
                    <a:pt x="40" y="52"/>
                    <a:pt x="43" y="42"/>
                  </a:cubicBezTo>
                  <a:cubicBezTo>
                    <a:pt x="43" y="42"/>
                    <a:pt x="44" y="41"/>
                    <a:pt x="44" y="41"/>
                  </a:cubicBezTo>
                  <a:cubicBezTo>
                    <a:pt x="43" y="38"/>
                    <a:pt x="41" y="36"/>
                    <a:pt x="40" y="32"/>
                  </a:cubicBezTo>
                  <a:cubicBezTo>
                    <a:pt x="39" y="27"/>
                    <a:pt x="39" y="23"/>
                    <a:pt x="41" y="19"/>
                  </a:cubicBezTo>
                  <a:cubicBezTo>
                    <a:pt x="41" y="18"/>
                    <a:pt x="42" y="17"/>
                    <a:pt x="42" y="17"/>
                  </a:cubicBezTo>
                  <a:cubicBezTo>
                    <a:pt x="42" y="13"/>
                    <a:pt x="42" y="11"/>
                    <a:pt x="42" y="8"/>
                  </a:cubicBezTo>
                  <a:cubicBezTo>
                    <a:pt x="38" y="3"/>
                    <a:pt x="32" y="0"/>
                    <a:pt x="24" y="0"/>
                  </a:cubicBezTo>
                  <a:cubicBezTo>
                    <a:pt x="11" y="0"/>
                    <a:pt x="4" y="7"/>
                    <a:pt x="3" y="17"/>
                  </a:cubicBezTo>
                  <a:cubicBezTo>
                    <a:pt x="3" y="20"/>
                    <a:pt x="3" y="22"/>
                    <a:pt x="3" y="26"/>
                  </a:cubicBezTo>
                  <a:cubicBezTo>
                    <a:pt x="2" y="27"/>
                    <a:pt x="2" y="28"/>
                    <a:pt x="1" y="28"/>
                  </a:cubicBezTo>
                  <a:cubicBezTo>
                    <a:pt x="0" y="30"/>
                    <a:pt x="0" y="33"/>
                    <a:pt x="1" y="35"/>
                  </a:cubicBezTo>
                  <a:cubicBezTo>
                    <a:pt x="2" y="39"/>
                    <a:pt x="4" y="41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2" name="Freeform 1124"/>
            <p:cNvSpPr>
              <a:spLocks/>
            </p:cNvSpPr>
            <p:nvPr/>
          </p:nvSpPr>
          <p:spPr bwMode="gray">
            <a:xfrm>
              <a:off x="858838" y="6108700"/>
              <a:ext cx="179388" cy="146050"/>
            </a:xfrm>
            <a:custGeom>
              <a:avLst/>
              <a:gdLst>
                <a:gd name="T0" fmla="*/ 48 w 48"/>
                <a:gd name="T1" fmla="*/ 6 h 39"/>
                <a:gd name="T2" fmla="*/ 24 w 48"/>
                <a:gd name="T3" fmla="*/ 0 h 39"/>
                <a:gd name="T4" fmla="*/ 5 w 48"/>
                <a:gd name="T5" fmla="*/ 11 h 39"/>
                <a:gd name="T6" fmla="*/ 0 w 48"/>
                <a:gd name="T7" fmla="*/ 27 h 39"/>
                <a:gd name="T8" fmla="*/ 32 w 48"/>
                <a:gd name="T9" fmla="*/ 39 h 39"/>
                <a:gd name="T10" fmla="*/ 39 w 48"/>
                <a:gd name="T11" fmla="*/ 15 h 39"/>
                <a:gd name="T12" fmla="*/ 48 w 48"/>
                <a:gd name="T13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9">
                  <a:moveTo>
                    <a:pt x="48" y="6"/>
                  </a:moveTo>
                  <a:cubicBezTo>
                    <a:pt x="34" y="7"/>
                    <a:pt x="24" y="0"/>
                    <a:pt x="24" y="0"/>
                  </a:cubicBezTo>
                  <a:cubicBezTo>
                    <a:pt x="16" y="2"/>
                    <a:pt x="7" y="6"/>
                    <a:pt x="5" y="11"/>
                  </a:cubicBezTo>
                  <a:cubicBezTo>
                    <a:pt x="1" y="18"/>
                    <a:pt x="0" y="27"/>
                    <a:pt x="0" y="27"/>
                  </a:cubicBezTo>
                  <a:cubicBezTo>
                    <a:pt x="0" y="30"/>
                    <a:pt x="14" y="37"/>
                    <a:pt x="32" y="39"/>
                  </a:cubicBezTo>
                  <a:cubicBezTo>
                    <a:pt x="32" y="36"/>
                    <a:pt x="33" y="25"/>
                    <a:pt x="39" y="15"/>
                  </a:cubicBezTo>
                  <a:cubicBezTo>
                    <a:pt x="41" y="12"/>
                    <a:pt x="44" y="8"/>
                    <a:pt x="4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58" name="Gruppieren 169"/>
          <p:cNvGrpSpPr>
            <a:grpSpLocks noChangeAspect="1"/>
          </p:cNvGrpSpPr>
          <p:nvPr/>
        </p:nvGrpSpPr>
        <p:grpSpPr bwMode="gray">
          <a:xfrm>
            <a:off x="5466617" y="5153405"/>
            <a:ext cx="560871" cy="465281"/>
            <a:chOff x="11815763" y="2581275"/>
            <a:chExt cx="773113" cy="641350"/>
          </a:xfrm>
          <a:solidFill>
            <a:schemeClr val="accent3"/>
          </a:solidFill>
        </p:grpSpPr>
        <p:sp>
          <p:nvSpPr>
            <p:cNvPr id="74" name="Freeform 3256"/>
            <p:cNvSpPr>
              <a:spLocks noEditPoints="1"/>
            </p:cNvSpPr>
            <p:nvPr/>
          </p:nvSpPr>
          <p:spPr bwMode="gray">
            <a:xfrm>
              <a:off x="11815763" y="2581275"/>
              <a:ext cx="773113" cy="641350"/>
            </a:xfrm>
            <a:custGeom>
              <a:avLst/>
              <a:gdLst>
                <a:gd name="T0" fmla="*/ 25 w 206"/>
                <a:gd name="T1" fmla="*/ 0 h 171"/>
                <a:gd name="T2" fmla="*/ 131 w 206"/>
                <a:gd name="T3" fmla="*/ 0 h 171"/>
                <a:gd name="T4" fmla="*/ 153 w 206"/>
                <a:gd name="T5" fmla="*/ 23 h 171"/>
                <a:gd name="T6" fmla="*/ 153 w 206"/>
                <a:gd name="T7" fmla="*/ 122 h 171"/>
                <a:gd name="T8" fmla="*/ 186 w 206"/>
                <a:gd name="T9" fmla="*/ 122 h 171"/>
                <a:gd name="T10" fmla="*/ 165 w 206"/>
                <a:gd name="T11" fmla="*/ 171 h 171"/>
                <a:gd name="T12" fmla="*/ 58 w 206"/>
                <a:gd name="T13" fmla="*/ 171 h 171"/>
                <a:gd name="T14" fmla="*/ 32 w 206"/>
                <a:gd name="T15" fmla="*/ 145 h 171"/>
                <a:gd name="T16" fmla="*/ 32 w 206"/>
                <a:gd name="T17" fmla="*/ 38 h 171"/>
                <a:gd name="T18" fmla="*/ 4 w 206"/>
                <a:gd name="T19" fmla="*/ 38 h 171"/>
                <a:gd name="T20" fmla="*/ 25 w 206"/>
                <a:gd name="T21" fmla="*/ 0 h 171"/>
                <a:gd name="T22" fmla="*/ 71 w 206"/>
                <a:gd name="T23" fmla="*/ 122 h 171"/>
                <a:gd name="T24" fmla="*/ 138 w 206"/>
                <a:gd name="T25" fmla="*/ 122 h 171"/>
                <a:gd name="T26" fmla="*/ 138 w 206"/>
                <a:gd name="T27" fmla="*/ 23 h 171"/>
                <a:gd name="T28" fmla="*/ 131 w 206"/>
                <a:gd name="T29" fmla="*/ 16 h 171"/>
                <a:gd name="T30" fmla="*/ 47 w 206"/>
                <a:gd name="T31" fmla="*/ 16 h 171"/>
                <a:gd name="T32" fmla="*/ 47 w 206"/>
                <a:gd name="T33" fmla="*/ 18 h 171"/>
                <a:gd name="T34" fmla="*/ 48 w 206"/>
                <a:gd name="T35" fmla="*/ 19 h 171"/>
                <a:gd name="T36" fmla="*/ 48 w 206"/>
                <a:gd name="T37" fmla="*/ 23 h 171"/>
                <a:gd name="T38" fmla="*/ 48 w 206"/>
                <a:gd name="T39" fmla="*/ 31 h 171"/>
                <a:gd name="T40" fmla="*/ 48 w 206"/>
                <a:gd name="T41" fmla="*/ 145 h 171"/>
                <a:gd name="T42" fmla="*/ 60 w 206"/>
                <a:gd name="T43" fmla="*/ 155 h 171"/>
                <a:gd name="T44" fmla="*/ 71 w 206"/>
                <a:gd name="T45" fmla="*/ 12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6" h="171">
                  <a:moveTo>
                    <a:pt x="25" y="0"/>
                  </a:moveTo>
                  <a:cubicBezTo>
                    <a:pt x="131" y="0"/>
                    <a:pt x="131" y="0"/>
                    <a:pt x="131" y="0"/>
                  </a:cubicBezTo>
                  <a:cubicBezTo>
                    <a:pt x="143" y="0"/>
                    <a:pt x="153" y="11"/>
                    <a:pt x="153" y="23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98" y="128"/>
                    <a:pt x="206" y="171"/>
                    <a:pt x="165" y="171"/>
                  </a:cubicBezTo>
                  <a:cubicBezTo>
                    <a:pt x="58" y="171"/>
                    <a:pt x="58" y="171"/>
                    <a:pt x="58" y="171"/>
                  </a:cubicBezTo>
                  <a:cubicBezTo>
                    <a:pt x="44" y="171"/>
                    <a:pt x="32" y="159"/>
                    <a:pt x="32" y="145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0" y="16"/>
                    <a:pt x="7" y="2"/>
                    <a:pt x="25" y="0"/>
                  </a:cubicBezTo>
                  <a:close/>
                  <a:moveTo>
                    <a:pt x="71" y="122"/>
                  </a:moveTo>
                  <a:cubicBezTo>
                    <a:pt x="138" y="122"/>
                    <a:pt x="138" y="122"/>
                    <a:pt x="138" y="122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38" y="19"/>
                    <a:pt x="135" y="16"/>
                    <a:pt x="131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7" y="17"/>
                    <a:pt x="47" y="17"/>
                    <a:pt x="47" y="18"/>
                  </a:cubicBezTo>
                  <a:cubicBezTo>
                    <a:pt x="47" y="18"/>
                    <a:pt x="47" y="19"/>
                    <a:pt x="48" y="19"/>
                  </a:cubicBezTo>
                  <a:cubicBezTo>
                    <a:pt x="48" y="20"/>
                    <a:pt x="48" y="22"/>
                    <a:pt x="48" y="2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145"/>
                    <a:pt x="48" y="145"/>
                    <a:pt x="48" y="145"/>
                  </a:cubicBezTo>
                  <a:cubicBezTo>
                    <a:pt x="48" y="151"/>
                    <a:pt x="54" y="155"/>
                    <a:pt x="60" y="155"/>
                  </a:cubicBezTo>
                  <a:cubicBezTo>
                    <a:pt x="60" y="155"/>
                    <a:pt x="81" y="157"/>
                    <a:pt x="7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5" name="Freeform 3257"/>
            <p:cNvSpPr>
              <a:spLocks/>
            </p:cNvSpPr>
            <p:nvPr/>
          </p:nvSpPr>
          <p:spPr bwMode="gray">
            <a:xfrm>
              <a:off x="12044363" y="2705100"/>
              <a:ext cx="236538" cy="30163"/>
            </a:xfrm>
            <a:custGeom>
              <a:avLst/>
              <a:gdLst>
                <a:gd name="T0" fmla="*/ 63 w 63"/>
                <a:gd name="T1" fmla="*/ 4 h 8"/>
                <a:gd name="T2" fmla="*/ 59 w 63"/>
                <a:gd name="T3" fmla="*/ 8 h 8"/>
                <a:gd name="T4" fmla="*/ 4 w 63"/>
                <a:gd name="T5" fmla="*/ 8 h 8"/>
                <a:gd name="T6" fmla="*/ 0 w 63"/>
                <a:gd name="T7" fmla="*/ 4 h 8"/>
                <a:gd name="T8" fmla="*/ 0 w 63"/>
                <a:gd name="T9" fmla="*/ 4 h 8"/>
                <a:gd name="T10" fmla="*/ 4 w 63"/>
                <a:gd name="T11" fmla="*/ 0 h 8"/>
                <a:gd name="T12" fmla="*/ 59 w 63"/>
                <a:gd name="T13" fmla="*/ 0 h 8"/>
                <a:gd name="T14" fmla="*/ 63 w 63"/>
                <a:gd name="T1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8">
                  <a:moveTo>
                    <a:pt x="63" y="4"/>
                  </a:moveTo>
                  <a:cubicBezTo>
                    <a:pt x="63" y="6"/>
                    <a:pt x="61" y="8"/>
                    <a:pt x="59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1" y="0"/>
                    <a:pt x="63" y="2"/>
                    <a:pt x="6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6" name="Freeform 3258"/>
            <p:cNvSpPr>
              <a:spLocks/>
            </p:cNvSpPr>
            <p:nvPr/>
          </p:nvSpPr>
          <p:spPr bwMode="gray">
            <a:xfrm>
              <a:off x="12044363" y="2763838"/>
              <a:ext cx="176213" cy="30163"/>
            </a:xfrm>
            <a:custGeom>
              <a:avLst/>
              <a:gdLst>
                <a:gd name="T0" fmla="*/ 47 w 47"/>
                <a:gd name="T1" fmla="*/ 4 h 8"/>
                <a:gd name="T2" fmla="*/ 43 w 47"/>
                <a:gd name="T3" fmla="*/ 8 h 8"/>
                <a:gd name="T4" fmla="*/ 4 w 47"/>
                <a:gd name="T5" fmla="*/ 8 h 8"/>
                <a:gd name="T6" fmla="*/ 0 w 47"/>
                <a:gd name="T7" fmla="*/ 4 h 8"/>
                <a:gd name="T8" fmla="*/ 0 w 47"/>
                <a:gd name="T9" fmla="*/ 4 h 8"/>
                <a:gd name="T10" fmla="*/ 4 w 47"/>
                <a:gd name="T11" fmla="*/ 0 h 8"/>
                <a:gd name="T12" fmla="*/ 43 w 47"/>
                <a:gd name="T13" fmla="*/ 0 h 8"/>
                <a:gd name="T14" fmla="*/ 47 w 47"/>
                <a:gd name="T1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8">
                  <a:moveTo>
                    <a:pt x="47" y="4"/>
                  </a:moveTo>
                  <a:cubicBezTo>
                    <a:pt x="47" y="6"/>
                    <a:pt x="46" y="8"/>
                    <a:pt x="4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6" y="0"/>
                    <a:pt x="47" y="2"/>
                    <a:pt x="4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7" name="Freeform 3259"/>
            <p:cNvSpPr>
              <a:spLocks/>
            </p:cNvSpPr>
            <p:nvPr/>
          </p:nvSpPr>
          <p:spPr bwMode="gray">
            <a:xfrm>
              <a:off x="12044363" y="2824163"/>
              <a:ext cx="119063" cy="26988"/>
            </a:xfrm>
            <a:custGeom>
              <a:avLst/>
              <a:gdLst>
                <a:gd name="T0" fmla="*/ 32 w 32"/>
                <a:gd name="T1" fmla="*/ 4 h 7"/>
                <a:gd name="T2" fmla="*/ 28 w 32"/>
                <a:gd name="T3" fmla="*/ 7 h 7"/>
                <a:gd name="T4" fmla="*/ 4 w 32"/>
                <a:gd name="T5" fmla="*/ 7 h 7"/>
                <a:gd name="T6" fmla="*/ 0 w 32"/>
                <a:gd name="T7" fmla="*/ 4 h 7"/>
                <a:gd name="T8" fmla="*/ 0 w 32"/>
                <a:gd name="T9" fmla="*/ 4 h 7"/>
                <a:gd name="T10" fmla="*/ 4 w 32"/>
                <a:gd name="T11" fmla="*/ 0 h 7"/>
                <a:gd name="T12" fmla="*/ 28 w 32"/>
                <a:gd name="T13" fmla="*/ 0 h 7"/>
                <a:gd name="T14" fmla="*/ 32 w 32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7">
                  <a:moveTo>
                    <a:pt x="32" y="4"/>
                  </a:moveTo>
                  <a:cubicBezTo>
                    <a:pt x="32" y="6"/>
                    <a:pt x="30" y="7"/>
                    <a:pt x="28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1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59" name="Gruppieren 5"/>
          <p:cNvGrpSpPr/>
          <p:nvPr/>
        </p:nvGrpSpPr>
        <p:grpSpPr bwMode="gray">
          <a:xfrm>
            <a:off x="8284216" y="5168479"/>
            <a:ext cx="433288" cy="440725"/>
            <a:chOff x="2805029" y="6011433"/>
            <a:chExt cx="546499" cy="542925"/>
          </a:xfrm>
          <a:solidFill>
            <a:schemeClr val="accent3"/>
          </a:solidFill>
        </p:grpSpPr>
        <p:sp>
          <p:nvSpPr>
            <p:cNvPr id="65" name="Freeform 2408"/>
            <p:cNvSpPr>
              <a:spLocks/>
            </p:cNvSpPr>
            <p:nvPr/>
          </p:nvSpPr>
          <p:spPr bwMode="gray">
            <a:xfrm>
              <a:off x="3030058" y="6292421"/>
              <a:ext cx="90488" cy="94060"/>
            </a:xfrm>
            <a:custGeom>
              <a:avLst/>
              <a:gdLst>
                <a:gd name="T0" fmla="*/ 30 w 32"/>
                <a:gd name="T1" fmla="*/ 19 h 33"/>
                <a:gd name="T2" fmla="*/ 27 w 32"/>
                <a:gd name="T3" fmla="*/ 24 h 33"/>
                <a:gd name="T4" fmla="*/ 5 w 32"/>
                <a:gd name="T5" fmla="*/ 32 h 33"/>
                <a:gd name="T6" fmla="*/ 1 w 32"/>
                <a:gd name="T7" fmla="*/ 28 h 33"/>
                <a:gd name="T8" fmla="*/ 5 w 32"/>
                <a:gd name="T9" fmla="*/ 5 h 33"/>
                <a:gd name="T10" fmla="*/ 9 w 32"/>
                <a:gd name="T11" fmla="*/ 2 h 33"/>
                <a:gd name="T12" fmla="*/ 30 w 32"/>
                <a:gd name="T13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3">
                  <a:moveTo>
                    <a:pt x="30" y="19"/>
                  </a:moveTo>
                  <a:cubicBezTo>
                    <a:pt x="32" y="20"/>
                    <a:pt x="31" y="22"/>
                    <a:pt x="27" y="2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2"/>
                    <a:pt x="7" y="0"/>
                    <a:pt x="9" y="2"/>
                  </a:cubicBezTo>
                  <a:lnTo>
                    <a:pt x="3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6" name="Freeform 2409"/>
            <p:cNvSpPr>
              <a:spLocks/>
            </p:cNvSpPr>
            <p:nvPr/>
          </p:nvSpPr>
          <p:spPr bwMode="gray">
            <a:xfrm>
              <a:off x="3069348" y="6073346"/>
              <a:ext cx="230981" cy="250031"/>
            </a:xfrm>
            <a:custGeom>
              <a:avLst/>
              <a:gdLst>
                <a:gd name="T0" fmla="*/ 36 w 82"/>
                <a:gd name="T1" fmla="*/ 84 h 89"/>
                <a:gd name="T2" fmla="*/ 74 w 82"/>
                <a:gd name="T3" fmla="*/ 37 h 89"/>
                <a:gd name="T4" fmla="*/ 82 w 82"/>
                <a:gd name="T5" fmla="*/ 27 h 89"/>
                <a:gd name="T6" fmla="*/ 69 w 82"/>
                <a:gd name="T7" fmla="*/ 16 h 89"/>
                <a:gd name="T8" fmla="*/ 62 w 82"/>
                <a:gd name="T9" fmla="*/ 11 h 89"/>
                <a:gd name="T10" fmla="*/ 49 w 82"/>
                <a:gd name="T11" fmla="*/ 0 h 89"/>
                <a:gd name="T12" fmla="*/ 41 w 82"/>
                <a:gd name="T13" fmla="*/ 10 h 89"/>
                <a:gd name="T14" fmla="*/ 3 w 82"/>
                <a:gd name="T15" fmla="*/ 57 h 89"/>
                <a:gd name="T16" fmla="*/ 8 w 82"/>
                <a:gd name="T17" fmla="*/ 78 h 89"/>
                <a:gd name="T18" fmla="*/ 15 w 82"/>
                <a:gd name="T19" fmla="*/ 84 h 89"/>
                <a:gd name="T20" fmla="*/ 36 w 82"/>
                <a:gd name="T21" fmla="*/ 8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89">
                  <a:moveTo>
                    <a:pt x="36" y="84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0" y="64"/>
                    <a:pt x="2" y="73"/>
                    <a:pt x="8" y="78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21" y="89"/>
                    <a:pt x="30" y="89"/>
                    <a:pt x="36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7" name="Freeform 2410"/>
            <p:cNvSpPr>
              <a:spLocks/>
            </p:cNvSpPr>
            <p:nvPr/>
          </p:nvSpPr>
          <p:spPr bwMode="gray">
            <a:xfrm>
              <a:off x="3221749" y="6011433"/>
              <a:ext cx="129779" cy="121444"/>
            </a:xfrm>
            <a:custGeom>
              <a:avLst/>
              <a:gdLst>
                <a:gd name="T0" fmla="*/ 0 w 46"/>
                <a:gd name="T1" fmla="*/ 15 h 43"/>
                <a:gd name="T2" fmla="*/ 9 w 46"/>
                <a:gd name="T3" fmla="*/ 22 h 43"/>
                <a:gd name="T4" fmla="*/ 26 w 46"/>
                <a:gd name="T5" fmla="*/ 36 h 43"/>
                <a:gd name="T6" fmla="*/ 34 w 46"/>
                <a:gd name="T7" fmla="*/ 43 h 43"/>
                <a:gd name="T8" fmla="*/ 42 w 46"/>
                <a:gd name="T9" fmla="*/ 33 h 43"/>
                <a:gd name="T10" fmla="*/ 40 w 46"/>
                <a:gd name="T11" fmla="*/ 18 h 43"/>
                <a:gd name="T12" fmla="*/ 23 w 46"/>
                <a:gd name="T13" fmla="*/ 4 h 43"/>
                <a:gd name="T14" fmla="*/ 8 w 46"/>
                <a:gd name="T15" fmla="*/ 5 h 43"/>
                <a:gd name="T16" fmla="*/ 0 w 46"/>
                <a:gd name="T17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3">
                  <a:moveTo>
                    <a:pt x="0" y="15"/>
                  </a:moveTo>
                  <a:cubicBezTo>
                    <a:pt x="9" y="22"/>
                    <a:pt x="9" y="22"/>
                    <a:pt x="9" y="2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6" y="28"/>
                    <a:pt x="45" y="21"/>
                    <a:pt x="40" y="18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19" y="0"/>
                    <a:pt x="12" y="1"/>
                    <a:pt x="8" y="5"/>
                  </a:cubicBez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8" name="Freeform 2411"/>
            <p:cNvSpPr>
              <a:spLocks/>
            </p:cNvSpPr>
            <p:nvPr/>
          </p:nvSpPr>
          <p:spPr bwMode="gray">
            <a:xfrm>
              <a:off x="2881229" y="6388862"/>
              <a:ext cx="132160" cy="103585"/>
            </a:xfrm>
            <a:custGeom>
              <a:avLst/>
              <a:gdLst>
                <a:gd name="T0" fmla="*/ 45 w 47"/>
                <a:gd name="T1" fmla="*/ 13 h 37"/>
                <a:gd name="T2" fmla="*/ 24 w 47"/>
                <a:gd name="T3" fmla="*/ 34 h 37"/>
                <a:gd name="T4" fmla="*/ 13 w 47"/>
                <a:gd name="T5" fmla="*/ 34 h 37"/>
                <a:gd name="T6" fmla="*/ 3 w 47"/>
                <a:gd name="T7" fmla="*/ 24 h 37"/>
                <a:gd name="T8" fmla="*/ 3 w 47"/>
                <a:gd name="T9" fmla="*/ 13 h 37"/>
                <a:gd name="T10" fmla="*/ 13 w 47"/>
                <a:gd name="T11" fmla="*/ 13 h 37"/>
                <a:gd name="T12" fmla="*/ 19 w 47"/>
                <a:gd name="T13" fmla="*/ 18 h 37"/>
                <a:gd name="T14" fmla="*/ 34 w 47"/>
                <a:gd name="T15" fmla="*/ 3 h 37"/>
                <a:gd name="T16" fmla="*/ 45 w 47"/>
                <a:gd name="T17" fmla="*/ 3 h 37"/>
                <a:gd name="T18" fmla="*/ 45 w 47"/>
                <a:gd name="T19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37">
                  <a:moveTo>
                    <a:pt x="45" y="13"/>
                  </a:moveTo>
                  <a:cubicBezTo>
                    <a:pt x="24" y="34"/>
                    <a:pt x="24" y="34"/>
                    <a:pt x="24" y="34"/>
                  </a:cubicBezTo>
                  <a:cubicBezTo>
                    <a:pt x="21" y="37"/>
                    <a:pt x="16" y="37"/>
                    <a:pt x="13" y="3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1"/>
                    <a:pt x="0" y="16"/>
                    <a:pt x="3" y="13"/>
                  </a:cubicBezTo>
                  <a:cubicBezTo>
                    <a:pt x="6" y="10"/>
                    <a:pt x="10" y="10"/>
                    <a:pt x="13" y="13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7" y="0"/>
                    <a:pt x="42" y="0"/>
                    <a:pt x="45" y="3"/>
                  </a:cubicBezTo>
                  <a:cubicBezTo>
                    <a:pt x="47" y="6"/>
                    <a:pt x="47" y="10"/>
                    <a:pt x="4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9" name="Freeform 2412"/>
            <p:cNvSpPr>
              <a:spLocks/>
            </p:cNvSpPr>
            <p:nvPr/>
          </p:nvSpPr>
          <p:spPr bwMode="gray">
            <a:xfrm>
              <a:off x="2805029" y="6011433"/>
              <a:ext cx="406004" cy="542925"/>
            </a:xfrm>
            <a:custGeom>
              <a:avLst/>
              <a:gdLst>
                <a:gd name="T0" fmla="*/ 144 w 144"/>
                <a:gd name="T1" fmla="*/ 151 h 193"/>
                <a:gd name="T2" fmla="*/ 144 w 144"/>
                <a:gd name="T3" fmla="*/ 108 h 193"/>
                <a:gd name="T4" fmla="*/ 139 w 144"/>
                <a:gd name="T5" fmla="*/ 114 h 193"/>
                <a:gd name="T6" fmla="*/ 137 w 144"/>
                <a:gd name="T7" fmla="*/ 116 h 193"/>
                <a:gd name="T8" fmla="*/ 132 w 144"/>
                <a:gd name="T9" fmla="*/ 119 h 193"/>
                <a:gd name="T10" fmla="*/ 132 w 144"/>
                <a:gd name="T11" fmla="*/ 130 h 193"/>
                <a:gd name="T12" fmla="*/ 132 w 144"/>
                <a:gd name="T13" fmla="*/ 150 h 193"/>
                <a:gd name="T14" fmla="*/ 103 w 144"/>
                <a:gd name="T15" fmla="*/ 150 h 193"/>
                <a:gd name="T16" fmla="*/ 103 w 144"/>
                <a:gd name="T17" fmla="*/ 180 h 193"/>
                <a:gd name="T18" fmla="*/ 103 w 144"/>
                <a:gd name="T19" fmla="*/ 180 h 193"/>
                <a:gd name="T20" fmla="*/ 103 w 144"/>
                <a:gd name="T21" fmla="*/ 180 h 193"/>
                <a:gd name="T22" fmla="*/ 93 w 144"/>
                <a:gd name="T23" fmla="*/ 180 h 193"/>
                <a:gd name="T24" fmla="*/ 51 w 144"/>
                <a:gd name="T25" fmla="*/ 180 h 193"/>
                <a:gd name="T26" fmla="*/ 26 w 144"/>
                <a:gd name="T27" fmla="*/ 180 h 193"/>
                <a:gd name="T28" fmla="*/ 11 w 144"/>
                <a:gd name="T29" fmla="*/ 166 h 193"/>
                <a:gd name="T30" fmla="*/ 11 w 144"/>
                <a:gd name="T31" fmla="*/ 27 h 193"/>
                <a:gd name="T32" fmla="*/ 16 w 144"/>
                <a:gd name="T33" fmla="*/ 17 h 193"/>
                <a:gd name="T34" fmla="*/ 26 w 144"/>
                <a:gd name="T35" fmla="*/ 12 h 193"/>
                <a:gd name="T36" fmla="*/ 117 w 144"/>
                <a:gd name="T37" fmla="*/ 12 h 193"/>
                <a:gd name="T38" fmla="*/ 128 w 144"/>
                <a:gd name="T39" fmla="*/ 17 h 193"/>
                <a:gd name="T40" fmla="*/ 130 w 144"/>
                <a:gd name="T41" fmla="*/ 20 h 193"/>
                <a:gd name="T42" fmla="*/ 138 w 144"/>
                <a:gd name="T43" fmla="*/ 9 h 193"/>
                <a:gd name="T44" fmla="*/ 137 w 144"/>
                <a:gd name="T45" fmla="*/ 7 h 193"/>
                <a:gd name="T46" fmla="*/ 119 w 144"/>
                <a:gd name="T47" fmla="*/ 0 h 193"/>
                <a:gd name="T48" fmla="*/ 119 w 144"/>
                <a:gd name="T49" fmla="*/ 0 h 193"/>
                <a:gd name="T50" fmla="*/ 25 w 144"/>
                <a:gd name="T51" fmla="*/ 0 h 193"/>
                <a:gd name="T52" fmla="*/ 25 w 144"/>
                <a:gd name="T53" fmla="*/ 0 h 193"/>
                <a:gd name="T54" fmla="*/ 7 w 144"/>
                <a:gd name="T55" fmla="*/ 7 h 193"/>
                <a:gd name="T56" fmla="*/ 0 w 144"/>
                <a:gd name="T57" fmla="*/ 25 h 193"/>
                <a:gd name="T58" fmla="*/ 0 w 144"/>
                <a:gd name="T59" fmla="*/ 167 h 193"/>
                <a:gd name="T60" fmla="*/ 25 w 144"/>
                <a:gd name="T61" fmla="*/ 193 h 193"/>
                <a:gd name="T62" fmla="*/ 50 w 144"/>
                <a:gd name="T63" fmla="*/ 193 h 193"/>
                <a:gd name="T64" fmla="*/ 93 w 144"/>
                <a:gd name="T65" fmla="*/ 193 h 193"/>
                <a:gd name="T66" fmla="*/ 103 w 144"/>
                <a:gd name="T67" fmla="*/ 193 h 193"/>
                <a:gd name="T68" fmla="*/ 111 w 144"/>
                <a:gd name="T69" fmla="*/ 190 h 193"/>
                <a:gd name="T70" fmla="*/ 141 w 144"/>
                <a:gd name="T71" fmla="*/ 159 h 193"/>
                <a:gd name="T72" fmla="*/ 144 w 144"/>
                <a:gd name="T73" fmla="*/ 153 h 193"/>
                <a:gd name="T74" fmla="*/ 144 w 144"/>
                <a:gd name="T75" fmla="*/ 15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93">
                  <a:moveTo>
                    <a:pt x="144" y="151"/>
                  </a:moveTo>
                  <a:cubicBezTo>
                    <a:pt x="144" y="108"/>
                    <a:pt x="144" y="108"/>
                    <a:pt x="144" y="108"/>
                  </a:cubicBezTo>
                  <a:cubicBezTo>
                    <a:pt x="139" y="114"/>
                    <a:pt x="139" y="114"/>
                    <a:pt x="139" y="114"/>
                  </a:cubicBezTo>
                  <a:cubicBezTo>
                    <a:pt x="139" y="114"/>
                    <a:pt x="138" y="115"/>
                    <a:pt x="137" y="116"/>
                  </a:cubicBezTo>
                  <a:cubicBezTo>
                    <a:pt x="136" y="117"/>
                    <a:pt x="134" y="118"/>
                    <a:pt x="132" y="119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2" y="150"/>
                    <a:pt x="132" y="150"/>
                    <a:pt x="132" y="150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93" y="180"/>
                    <a:pt x="93" y="180"/>
                    <a:pt x="93" y="180"/>
                  </a:cubicBezTo>
                  <a:cubicBezTo>
                    <a:pt x="51" y="180"/>
                    <a:pt x="51" y="180"/>
                    <a:pt x="51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18" y="180"/>
                    <a:pt x="11" y="174"/>
                    <a:pt x="11" y="16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3"/>
                    <a:pt x="13" y="19"/>
                    <a:pt x="16" y="17"/>
                  </a:cubicBezTo>
                  <a:cubicBezTo>
                    <a:pt x="18" y="14"/>
                    <a:pt x="22" y="12"/>
                    <a:pt x="26" y="12"/>
                  </a:cubicBezTo>
                  <a:cubicBezTo>
                    <a:pt x="117" y="12"/>
                    <a:pt x="117" y="12"/>
                    <a:pt x="117" y="12"/>
                  </a:cubicBezTo>
                  <a:cubicBezTo>
                    <a:pt x="121" y="12"/>
                    <a:pt x="125" y="14"/>
                    <a:pt x="128" y="17"/>
                  </a:cubicBezTo>
                  <a:cubicBezTo>
                    <a:pt x="129" y="18"/>
                    <a:pt x="129" y="18"/>
                    <a:pt x="130" y="20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138" y="9"/>
                    <a:pt x="137" y="8"/>
                    <a:pt x="137" y="7"/>
                  </a:cubicBezTo>
                  <a:cubicBezTo>
                    <a:pt x="132" y="3"/>
                    <a:pt x="126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8" y="0"/>
                    <a:pt x="12" y="3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81"/>
                    <a:pt x="11" y="193"/>
                    <a:pt x="25" y="193"/>
                  </a:cubicBezTo>
                  <a:cubicBezTo>
                    <a:pt x="50" y="193"/>
                    <a:pt x="50" y="193"/>
                    <a:pt x="50" y="193"/>
                  </a:cubicBezTo>
                  <a:cubicBezTo>
                    <a:pt x="93" y="193"/>
                    <a:pt x="93" y="193"/>
                    <a:pt x="93" y="193"/>
                  </a:cubicBezTo>
                  <a:cubicBezTo>
                    <a:pt x="103" y="193"/>
                    <a:pt x="103" y="193"/>
                    <a:pt x="103" y="193"/>
                  </a:cubicBezTo>
                  <a:cubicBezTo>
                    <a:pt x="106" y="193"/>
                    <a:pt x="109" y="192"/>
                    <a:pt x="111" y="190"/>
                  </a:cubicBezTo>
                  <a:cubicBezTo>
                    <a:pt x="141" y="159"/>
                    <a:pt x="141" y="159"/>
                    <a:pt x="141" y="159"/>
                  </a:cubicBezTo>
                  <a:cubicBezTo>
                    <a:pt x="143" y="158"/>
                    <a:pt x="144" y="155"/>
                    <a:pt x="144" y="153"/>
                  </a:cubicBezTo>
                  <a:cubicBezTo>
                    <a:pt x="144" y="152"/>
                    <a:pt x="144" y="152"/>
                    <a:pt x="144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0" name="Freeform 2413"/>
            <p:cNvSpPr>
              <a:spLocks/>
            </p:cNvSpPr>
            <p:nvPr/>
          </p:nvSpPr>
          <p:spPr bwMode="gray">
            <a:xfrm>
              <a:off x="2872895" y="6112637"/>
              <a:ext cx="258366" cy="34529"/>
            </a:xfrm>
            <a:custGeom>
              <a:avLst/>
              <a:gdLst>
                <a:gd name="T0" fmla="*/ 90 w 92"/>
                <a:gd name="T1" fmla="*/ 0 h 12"/>
                <a:gd name="T2" fmla="*/ 6 w 92"/>
                <a:gd name="T3" fmla="*/ 0 h 12"/>
                <a:gd name="T4" fmla="*/ 0 w 92"/>
                <a:gd name="T5" fmla="*/ 6 h 12"/>
                <a:gd name="T6" fmla="*/ 6 w 92"/>
                <a:gd name="T7" fmla="*/ 12 h 12"/>
                <a:gd name="T8" fmla="*/ 83 w 92"/>
                <a:gd name="T9" fmla="*/ 12 h 12"/>
                <a:gd name="T10" fmla="*/ 92 w 92"/>
                <a:gd name="T11" fmla="*/ 1 h 12"/>
                <a:gd name="T12" fmla="*/ 90 w 9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12">
                  <a:moveTo>
                    <a:pt x="9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2"/>
                    <a:pt x="6" y="12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92" y="0"/>
                    <a:pt x="91" y="0"/>
                    <a:pt x="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1" name="Freeform 2414"/>
            <p:cNvSpPr>
              <a:spLocks/>
            </p:cNvSpPr>
            <p:nvPr/>
          </p:nvSpPr>
          <p:spPr bwMode="gray">
            <a:xfrm>
              <a:off x="2872895" y="6180502"/>
              <a:ext cx="204788" cy="33338"/>
            </a:xfrm>
            <a:custGeom>
              <a:avLst/>
              <a:gdLst>
                <a:gd name="T0" fmla="*/ 73 w 73"/>
                <a:gd name="T1" fmla="*/ 0 h 12"/>
                <a:gd name="T2" fmla="*/ 6 w 73"/>
                <a:gd name="T3" fmla="*/ 0 h 12"/>
                <a:gd name="T4" fmla="*/ 0 w 73"/>
                <a:gd name="T5" fmla="*/ 6 h 12"/>
                <a:gd name="T6" fmla="*/ 6 w 73"/>
                <a:gd name="T7" fmla="*/ 12 h 12"/>
                <a:gd name="T8" fmla="*/ 63 w 73"/>
                <a:gd name="T9" fmla="*/ 12 h 12"/>
                <a:gd name="T10" fmla="*/ 64 w 73"/>
                <a:gd name="T11" fmla="*/ 12 h 12"/>
                <a:gd name="T12" fmla="*/ 73 w 7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2">
                  <a:moveTo>
                    <a:pt x="73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2"/>
                    <a:pt x="6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4" y="12"/>
                    <a:pt x="64" y="12"/>
                    <a:pt x="64" y="12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2" name="Freeform 2415"/>
            <p:cNvSpPr>
              <a:spLocks/>
            </p:cNvSpPr>
            <p:nvPr/>
          </p:nvSpPr>
          <p:spPr bwMode="gray">
            <a:xfrm>
              <a:off x="2872895" y="6248368"/>
              <a:ext cx="169069" cy="33338"/>
            </a:xfrm>
            <a:custGeom>
              <a:avLst/>
              <a:gdLst>
                <a:gd name="T0" fmla="*/ 60 w 60"/>
                <a:gd name="T1" fmla="*/ 6 h 12"/>
                <a:gd name="T2" fmla="*/ 60 w 60"/>
                <a:gd name="T3" fmla="*/ 0 h 12"/>
                <a:gd name="T4" fmla="*/ 6 w 60"/>
                <a:gd name="T5" fmla="*/ 0 h 12"/>
                <a:gd name="T6" fmla="*/ 0 w 60"/>
                <a:gd name="T7" fmla="*/ 6 h 12"/>
                <a:gd name="T8" fmla="*/ 6 w 60"/>
                <a:gd name="T9" fmla="*/ 12 h 12"/>
                <a:gd name="T10" fmla="*/ 51 w 60"/>
                <a:gd name="T11" fmla="*/ 12 h 12"/>
                <a:gd name="T12" fmla="*/ 60 w 60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60" y="6"/>
                  </a:moveTo>
                  <a:cubicBezTo>
                    <a:pt x="60" y="4"/>
                    <a:pt x="59" y="2"/>
                    <a:pt x="6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2"/>
                    <a:pt x="6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3" y="9"/>
                    <a:pt x="56" y="7"/>
                    <a:pt x="6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3" name="Freeform 2416"/>
            <p:cNvSpPr>
              <a:spLocks/>
            </p:cNvSpPr>
            <p:nvPr/>
          </p:nvSpPr>
          <p:spPr bwMode="gray">
            <a:xfrm>
              <a:off x="2872895" y="6315043"/>
              <a:ext cx="134541" cy="36910"/>
            </a:xfrm>
            <a:custGeom>
              <a:avLst/>
              <a:gdLst>
                <a:gd name="T0" fmla="*/ 6 w 48"/>
                <a:gd name="T1" fmla="*/ 0 h 13"/>
                <a:gd name="T2" fmla="*/ 0 w 48"/>
                <a:gd name="T3" fmla="*/ 7 h 13"/>
                <a:gd name="T4" fmla="*/ 6 w 48"/>
                <a:gd name="T5" fmla="*/ 13 h 13"/>
                <a:gd name="T6" fmla="*/ 46 w 48"/>
                <a:gd name="T7" fmla="*/ 13 h 13"/>
                <a:gd name="T8" fmla="*/ 48 w 48"/>
                <a:gd name="T9" fmla="*/ 0 h 13"/>
                <a:gd name="T10" fmla="*/ 6 w 4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">
                  <a:moveTo>
                    <a:pt x="6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0" y="10"/>
                    <a:pt x="2" y="13"/>
                    <a:pt x="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60" name="Freeform 2436"/>
          <p:cNvSpPr>
            <a:spLocks noChangeAspect="1" noEditPoints="1"/>
          </p:cNvSpPr>
          <p:nvPr/>
        </p:nvSpPr>
        <p:spPr bwMode="gray">
          <a:xfrm>
            <a:off x="6889368" y="5165679"/>
            <a:ext cx="489015" cy="440733"/>
          </a:xfrm>
          <a:custGeom>
            <a:avLst/>
            <a:gdLst>
              <a:gd name="T0" fmla="*/ 146 w 167"/>
              <a:gd name="T1" fmla="*/ 13 h 151"/>
              <a:gd name="T2" fmla="*/ 129 w 167"/>
              <a:gd name="T3" fmla="*/ 0 h 151"/>
              <a:gd name="T4" fmla="*/ 46 w 167"/>
              <a:gd name="T5" fmla="*/ 0 h 151"/>
              <a:gd name="T6" fmla="*/ 29 w 167"/>
              <a:gd name="T7" fmla="*/ 12 h 151"/>
              <a:gd name="T8" fmla="*/ 2 w 167"/>
              <a:gd name="T9" fmla="*/ 114 h 151"/>
              <a:gd name="T10" fmla="*/ 2 w 167"/>
              <a:gd name="T11" fmla="*/ 130 h 151"/>
              <a:gd name="T12" fmla="*/ 28 w 167"/>
              <a:gd name="T13" fmla="*/ 151 h 151"/>
              <a:gd name="T14" fmla="*/ 74 w 167"/>
              <a:gd name="T15" fmla="*/ 151 h 151"/>
              <a:gd name="T16" fmla="*/ 152 w 167"/>
              <a:gd name="T17" fmla="*/ 151 h 151"/>
              <a:gd name="T18" fmla="*/ 164 w 167"/>
              <a:gd name="T19" fmla="*/ 141 h 151"/>
              <a:gd name="T20" fmla="*/ 160 w 167"/>
              <a:gd name="T21" fmla="*/ 140 h 151"/>
              <a:gd name="T22" fmla="*/ 111 w 167"/>
              <a:gd name="T23" fmla="*/ 140 h 151"/>
              <a:gd name="T24" fmla="*/ 25 w 167"/>
              <a:gd name="T25" fmla="*/ 140 h 151"/>
              <a:gd name="T26" fmla="*/ 19 w 167"/>
              <a:gd name="T27" fmla="*/ 139 h 151"/>
              <a:gd name="T28" fmla="*/ 12 w 167"/>
              <a:gd name="T29" fmla="*/ 116 h 151"/>
              <a:gd name="T30" fmla="*/ 28 w 167"/>
              <a:gd name="T31" fmla="*/ 103 h 151"/>
              <a:gd name="T32" fmla="*/ 157 w 167"/>
              <a:gd name="T33" fmla="*/ 103 h 151"/>
              <a:gd name="T34" fmla="*/ 166 w 167"/>
              <a:gd name="T35" fmla="*/ 92 h 151"/>
              <a:gd name="T36" fmla="*/ 146 w 167"/>
              <a:gd name="T37" fmla="*/ 13 h 151"/>
              <a:gd name="T38" fmla="*/ 115 w 167"/>
              <a:gd name="T39" fmla="*/ 48 h 151"/>
              <a:gd name="T40" fmla="*/ 86 w 167"/>
              <a:gd name="T41" fmla="*/ 48 h 151"/>
              <a:gd name="T42" fmla="*/ 58 w 167"/>
              <a:gd name="T43" fmla="*/ 48 h 151"/>
              <a:gd name="T44" fmla="*/ 52 w 167"/>
              <a:gd name="T45" fmla="*/ 41 h 151"/>
              <a:gd name="T46" fmla="*/ 54 w 167"/>
              <a:gd name="T47" fmla="*/ 35 h 151"/>
              <a:gd name="T48" fmla="*/ 67 w 167"/>
              <a:gd name="T49" fmla="*/ 25 h 151"/>
              <a:gd name="T50" fmla="*/ 110 w 167"/>
              <a:gd name="T51" fmla="*/ 25 h 151"/>
              <a:gd name="T52" fmla="*/ 118 w 167"/>
              <a:gd name="T53" fmla="*/ 31 h 151"/>
              <a:gd name="T54" fmla="*/ 121 w 167"/>
              <a:gd name="T55" fmla="*/ 41 h 151"/>
              <a:gd name="T56" fmla="*/ 115 w 167"/>
              <a:gd name="T57" fmla="*/ 48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7" h="151">
                <a:moveTo>
                  <a:pt x="146" y="13"/>
                </a:moveTo>
                <a:cubicBezTo>
                  <a:pt x="144" y="5"/>
                  <a:pt x="138" y="0"/>
                  <a:pt x="129" y="0"/>
                </a:cubicBezTo>
                <a:cubicBezTo>
                  <a:pt x="101" y="0"/>
                  <a:pt x="73" y="0"/>
                  <a:pt x="46" y="0"/>
                </a:cubicBezTo>
                <a:cubicBezTo>
                  <a:pt x="37" y="0"/>
                  <a:pt x="31" y="4"/>
                  <a:pt x="29" y="12"/>
                </a:cubicBezTo>
                <a:cubicBezTo>
                  <a:pt x="20" y="46"/>
                  <a:pt x="10" y="80"/>
                  <a:pt x="2" y="114"/>
                </a:cubicBezTo>
                <a:cubicBezTo>
                  <a:pt x="0" y="119"/>
                  <a:pt x="1" y="125"/>
                  <a:pt x="2" y="130"/>
                </a:cubicBezTo>
                <a:cubicBezTo>
                  <a:pt x="4" y="144"/>
                  <a:pt x="13" y="151"/>
                  <a:pt x="28" y="151"/>
                </a:cubicBezTo>
                <a:cubicBezTo>
                  <a:pt x="43" y="151"/>
                  <a:pt x="59" y="151"/>
                  <a:pt x="74" y="151"/>
                </a:cubicBezTo>
                <a:cubicBezTo>
                  <a:pt x="100" y="151"/>
                  <a:pt x="126" y="151"/>
                  <a:pt x="152" y="151"/>
                </a:cubicBezTo>
                <a:cubicBezTo>
                  <a:pt x="160" y="151"/>
                  <a:pt x="163" y="149"/>
                  <a:pt x="164" y="141"/>
                </a:cubicBezTo>
                <a:cubicBezTo>
                  <a:pt x="163" y="141"/>
                  <a:pt x="161" y="140"/>
                  <a:pt x="160" y="140"/>
                </a:cubicBezTo>
                <a:cubicBezTo>
                  <a:pt x="144" y="140"/>
                  <a:pt x="127" y="140"/>
                  <a:pt x="111" y="140"/>
                </a:cubicBezTo>
                <a:cubicBezTo>
                  <a:pt x="83" y="140"/>
                  <a:pt x="54" y="140"/>
                  <a:pt x="25" y="140"/>
                </a:cubicBezTo>
                <a:cubicBezTo>
                  <a:pt x="23" y="140"/>
                  <a:pt x="21" y="140"/>
                  <a:pt x="19" y="139"/>
                </a:cubicBezTo>
                <a:cubicBezTo>
                  <a:pt x="13" y="135"/>
                  <a:pt x="10" y="124"/>
                  <a:pt x="12" y="116"/>
                </a:cubicBezTo>
                <a:cubicBezTo>
                  <a:pt x="15" y="106"/>
                  <a:pt x="19" y="103"/>
                  <a:pt x="28" y="103"/>
                </a:cubicBezTo>
                <a:cubicBezTo>
                  <a:pt x="71" y="103"/>
                  <a:pt x="114" y="103"/>
                  <a:pt x="157" y="103"/>
                </a:cubicBezTo>
                <a:cubicBezTo>
                  <a:pt x="164" y="103"/>
                  <a:pt x="167" y="100"/>
                  <a:pt x="166" y="92"/>
                </a:cubicBezTo>
                <a:cubicBezTo>
                  <a:pt x="159" y="66"/>
                  <a:pt x="152" y="39"/>
                  <a:pt x="146" y="13"/>
                </a:cubicBezTo>
                <a:close/>
                <a:moveTo>
                  <a:pt x="115" y="48"/>
                </a:moveTo>
                <a:cubicBezTo>
                  <a:pt x="106" y="48"/>
                  <a:pt x="96" y="48"/>
                  <a:pt x="86" y="48"/>
                </a:cubicBezTo>
                <a:cubicBezTo>
                  <a:pt x="76" y="48"/>
                  <a:pt x="67" y="48"/>
                  <a:pt x="58" y="48"/>
                </a:cubicBezTo>
                <a:cubicBezTo>
                  <a:pt x="52" y="48"/>
                  <a:pt x="50" y="46"/>
                  <a:pt x="52" y="41"/>
                </a:cubicBezTo>
                <a:cubicBezTo>
                  <a:pt x="52" y="39"/>
                  <a:pt x="53" y="37"/>
                  <a:pt x="54" y="35"/>
                </a:cubicBezTo>
                <a:cubicBezTo>
                  <a:pt x="57" y="25"/>
                  <a:pt x="57" y="25"/>
                  <a:pt x="67" y="25"/>
                </a:cubicBezTo>
                <a:cubicBezTo>
                  <a:pt x="81" y="24"/>
                  <a:pt x="95" y="25"/>
                  <a:pt x="110" y="25"/>
                </a:cubicBezTo>
                <a:cubicBezTo>
                  <a:pt x="115" y="25"/>
                  <a:pt x="117" y="27"/>
                  <a:pt x="118" y="31"/>
                </a:cubicBezTo>
                <a:cubicBezTo>
                  <a:pt x="119" y="35"/>
                  <a:pt x="120" y="38"/>
                  <a:pt x="121" y="41"/>
                </a:cubicBezTo>
                <a:cubicBezTo>
                  <a:pt x="122" y="47"/>
                  <a:pt x="121" y="48"/>
                  <a:pt x="115" y="4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61" name="Gruppieren 174"/>
          <p:cNvGrpSpPr>
            <a:grpSpLocks noChangeAspect="1"/>
          </p:cNvGrpSpPr>
          <p:nvPr/>
        </p:nvGrpSpPr>
        <p:grpSpPr bwMode="gray">
          <a:xfrm>
            <a:off x="9563226" y="2392394"/>
            <a:ext cx="860840" cy="899898"/>
            <a:chOff x="8343964" y="5747544"/>
            <a:chExt cx="839787" cy="877887"/>
          </a:xfrm>
          <a:solidFill>
            <a:schemeClr val="bg1"/>
          </a:solidFill>
        </p:grpSpPr>
        <p:sp>
          <p:nvSpPr>
            <p:cNvPr id="63" name="Freeform 1083"/>
            <p:cNvSpPr>
              <a:spLocks noEditPoints="1"/>
            </p:cNvSpPr>
            <p:nvPr/>
          </p:nvSpPr>
          <p:spPr bwMode="gray">
            <a:xfrm>
              <a:off x="8515414" y="5747544"/>
              <a:ext cx="495300" cy="566737"/>
            </a:xfrm>
            <a:custGeom>
              <a:avLst/>
              <a:gdLst>
                <a:gd name="T0" fmla="*/ 13 w 132"/>
                <a:gd name="T1" fmla="*/ 109 h 151"/>
                <a:gd name="T2" fmla="*/ 65 w 132"/>
                <a:gd name="T3" fmla="*/ 151 h 151"/>
                <a:gd name="T4" fmla="*/ 119 w 132"/>
                <a:gd name="T5" fmla="*/ 109 h 151"/>
                <a:gd name="T6" fmla="*/ 130 w 132"/>
                <a:gd name="T7" fmla="*/ 91 h 151"/>
                <a:gd name="T8" fmla="*/ 130 w 132"/>
                <a:gd name="T9" fmla="*/ 73 h 151"/>
                <a:gd name="T10" fmla="*/ 126 w 132"/>
                <a:gd name="T11" fmla="*/ 68 h 151"/>
                <a:gd name="T12" fmla="*/ 125 w 132"/>
                <a:gd name="T13" fmla="*/ 43 h 151"/>
                <a:gd name="T14" fmla="*/ 66 w 132"/>
                <a:gd name="T15" fmla="*/ 0 h 151"/>
                <a:gd name="T16" fmla="*/ 8 w 132"/>
                <a:gd name="T17" fmla="*/ 43 h 151"/>
                <a:gd name="T18" fmla="*/ 8 w 132"/>
                <a:gd name="T19" fmla="*/ 68 h 151"/>
                <a:gd name="T20" fmla="*/ 3 w 132"/>
                <a:gd name="T21" fmla="*/ 73 h 151"/>
                <a:gd name="T22" fmla="*/ 3 w 132"/>
                <a:gd name="T23" fmla="*/ 91 h 151"/>
                <a:gd name="T24" fmla="*/ 13 w 132"/>
                <a:gd name="T25" fmla="*/ 109 h 151"/>
                <a:gd name="T26" fmla="*/ 65 w 132"/>
                <a:gd name="T27" fmla="*/ 136 h 151"/>
                <a:gd name="T28" fmla="*/ 27 w 132"/>
                <a:gd name="T29" fmla="*/ 104 h 151"/>
                <a:gd name="T30" fmla="*/ 21 w 132"/>
                <a:gd name="T31" fmla="*/ 68 h 151"/>
                <a:gd name="T32" fmla="*/ 21 w 132"/>
                <a:gd name="T33" fmla="*/ 65 h 151"/>
                <a:gd name="T34" fmla="*/ 96 w 132"/>
                <a:gd name="T35" fmla="*/ 50 h 151"/>
                <a:gd name="T36" fmla="*/ 111 w 132"/>
                <a:gd name="T37" fmla="*/ 70 h 151"/>
                <a:gd name="T38" fmla="*/ 105 w 132"/>
                <a:gd name="T39" fmla="*/ 104 h 151"/>
                <a:gd name="T40" fmla="*/ 65 w 132"/>
                <a:gd name="T41" fmla="*/ 13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51">
                  <a:moveTo>
                    <a:pt x="13" y="109"/>
                  </a:moveTo>
                  <a:cubicBezTo>
                    <a:pt x="20" y="133"/>
                    <a:pt x="42" y="151"/>
                    <a:pt x="65" y="151"/>
                  </a:cubicBezTo>
                  <a:cubicBezTo>
                    <a:pt x="90" y="151"/>
                    <a:pt x="111" y="133"/>
                    <a:pt x="119" y="109"/>
                  </a:cubicBezTo>
                  <a:cubicBezTo>
                    <a:pt x="122" y="106"/>
                    <a:pt x="127" y="100"/>
                    <a:pt x="130" y="91"/>
                  </a:cubicBezTo>
                  <a:cubicBezTo>
                    <a:pt x="132" y="85"/>
                    <a:pt x="132" y="78"/>
                    <a:pt x="130" y="73"/>
                  </a:cubicBezTo>
                  <a:cubicBezTo>
                    <a:pt x="128" y="72"/>
                    <a:pt x="127" y="69"/>
                    <a:pt x="126" y="68"/>
                  </a:cubicBezTo>
                  <a:cubicBezTo>
                    <a:pt x="126" y="57"/>
                    <a:pt x="126" y="52"/>
                    <a:pt x="125" y="43"/>
                  </a:cubicBezTo>
                  <a:cubicBezTo>
                    <a:pt x="122" y="18"/>
                    <a:pt x="97" y="0"/>
                    <a:pt x="66" y="0"/>
                  </a:cubicBezTo>
                  <a:cubicBezTo>
                    <a:pt x="37" y="0"/>
                    <a:pt x="8" y="18"/>
                    <a:pt x="8" y="43"/>
                  </a:cubicBezTo>
                  <a:cubicBezTo>
                    <a:pt x="8" y="52"/>
                    <a:pt x="8" y="57"/>
                    <a:pt x="8" y="68"/>
                  </a:cubicBezTo>
                  <a:cubicBezTo>
                    <a:pt x="4" y="69"/>
                    <a:pt x="3" y="72"/>
                    <a:pt x="3" y="73"/>
                  </a:cubicBezTo>
                  <a:cubicBezTo>
                    <a:pt x="1" y="78"/>
                    <a:pt x="0" y="85"/>
                    <a:pt x="3" y="91"/>
                  </a:cubicBezTo>
                  <a:cubicBezTo>
                    <a:pt x="5" y="100"/>
                    <a:pt x="9" y="106"/>
                    <a:pt x="13" y="109"/>
                  </a:cubicBezTo>
                  <a:close/>
                  <a:moveTo>
                    <a:pt x="65" y="136"/>
                  </a:moveTo>
                  <a:cubicBezTo>
                    <a:pt x="47" y="136"/>
                    <a:pt x="32" y="122"/>
                    <a:pt x="27" y="104"/>
                  </a:cubicBezTo>
                  <a:cubicBezTo>
                    <a:pt x="26" y="96"/>
                    <a:pt x="21" y="75"/>
                    <a:pt x="21" y="68"/>
                  </a:cubicBezTo>
                  <a:cubicBezTo>
                    <a:pt x="21" y="67"/>
                    <a:pt x="21" y="66"/>
                    <a:pt x="21" y="65"/>
                  </a:cubicBezTo>
                  <a:cubicBezTo>
                    <a:pt x="76" y="63"/>
                    <a:pt x="86" y="50"/>
                    <a:pt x="96" y="50"/>
                  </a:cubicBezTo>
                  <a:cubicBezTo>
                    <a:pt x="96" y="50"/>
                    <a:pt x="96" y="67"/>
                    <a:pt x="111" y="70"/>
                  </a:cubicBezTo>
                  <a:cubicBezTo>
                    <a:pt x="110" y="79"/>
                    <a:pt x="106" y="97"/>
                    <a:pt x="105" y="104"/>
                  </a:cubicBezTo>
                  <a:cubicBezTo>
                    <a:pt x="100" y="122"/>
                    <a:pt x="84" y="136"/>
                    <a:pt x="65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4" name="Freeform 1084"/>
            <p:cNvSpPr>
              <a:spLocks/>
            </p:cNvSpPr>
            <p:nvPr/>
          </p:nvSpPr>
          <p:spPr bwMode="gray">
            <a:xfrm>
              <a:off x="8343964" y="6325394"/>
              <a:ext cx="839787" cy="300037"/>
            </a:xfrm>
            <a:custGeom>
              <a:avLst/>
              <a:gdLst>
                <a:gd name="T0" fmla="*/ 214 w 224"/>
                <a:gd name="T1" fmla="*/ 25 h 80"/>
                <a:gd name="T2" fmla="*/ 168 w 224"/>
                <a:gd name="T3" fmla="*/ 0 h 80"/>
                <a:gd name="T4" fmla="*/ 56 w 224"/>
                <a:gd name="T5" fmla="*/ 0 h 80"/>
                <a:gd name="T6" fmla="*/ 11 w 224"/>
                <a:gd name="T7" fmla="*/ 25 h 80"/>
                <a:gd name="T8" fmla="*/ 0 w 224"/>
                <a:gd name="T9" fmla="*/ 50 h 80"/>
                <a:gd name="T10" fmla="*/ 113 w 224"/>
                <a:gd name="T11" fmla="*/ 80 h 80"/>
                <a:gd name="T12" fmla="*/ 224 w 224"/>
                <a:gd name="T13" fmla="*/ 50 h 80"/>
                <a:gd name="T14" fmla="*/ 214 w 224"/>
                <a:gd name="T15" fmla="*/ 2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80">
                  <a:moveTo>
                    <a:pt x="214" y="25"/>
                  </a:moveTo>
                  <a:cubicBezTo>
                    <a:pt x="207" y="14"/>
                    <a:pt x="188" y="4"/>
                    <a:pt x="168" y="0"/>
                  </a:cubicBezTo>
                  <a:cubicBezTo>
                    <a:pt x="107" y="38"/>
                    <a:pt x="56" y="0"/>
                    <a:pt x="56" y="0"/>
                  </a:cubicBezTo>
                  <a:cubicBezTo>
                    <a:pt x="36" y="4"/>
                    <a:pt x="17" y="14"/>
                    <a:pt x="11" y="25"/>
                  </a:cubicBezTo>
                  <a:cubicBezTo>
                    <a:pt x="0" y="41"/>
                    <a:pt x="0" y="50"/>
                    <a:pt x="0" y="50"/>
                  </a:cubicBezTo>
                  <a:cubicBezTo>
                    <a:pt x="0" y="58"/>
                    <a:pt x="50" y="80"/>
                    <a:pt x="113" y="80"/>
                  </a:cubicBezTo>
                  <a:cubicBezTo>
                    <a:pt x="174" y="80"/>
                    <a:pt x="224" y="58"/>
                    <a:pt x="224" y="50"/>
                  </a:cubicBezTo>
                  <a:cubicBezTo>
                    <a:pt x="224" y="50"/>
                    <a:pt x="224" y="41"/>
                    <a:pt x="21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D03DC62-6508-EB4E-A447-3288A76F3BDE}"/>
              </a:ext>
            </a:extLst>
          </p:cNvPr>
          <p:cNvSpPr/>
          <p:nvPr/>
        </p:nvSpPr>
        <p:spPr>
          <a:xfrm>
            <a:off x="9172817" y="3595132"/>
            <a:ext cx="164165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chemeClr val="bg1"/>
                </a:solidFill>
                <a:latin typeface="Stem Medium" panose="020B0503020203020204" pitchFamily="34" charset="77"/>
              </a:rPr>
              <a:t>7</a:t>
            </a:r>
            <a:r>
              <a:rPr lang="ru-RU" sz="3600" b="1" dirty="0" smtClean="0">
                <a:solidFill>
                  <a:schemeClr val="bg1"/>
                </a:solidFill>
                <a:latin typeface="Stem Medium" panose="020B0503020203020204" pitchFamily="34" charset="77"/>
              </a:rPr>
              <a:t> 508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tem Medium" panose="020B0503020203020204" pitchFamily="34" charset="77"/>
              </a:rPr>
              <a:t>молодых </a:t>
            </a:r>
            <a:r>
              <a:rPr lang="ru-RU" sz="1000" b="1" dirty="0">
                <a:solidFill>
                  <a:schemeClr val="bg1"/>
                </a:solidFill>
                <a:latin typeface="Stem Medium" panose="020B0503020203020204" pitchFamily="34" charset="77"/>
              </a:rPr>
              <a:t>сотрудников</a:t>
            </a:r>
            <a:endParaRPr lang="ru-RU" sz="3600" b="1" dirty="0">
              <a:solidFill>
                <a:schemeClr val="bg1"/>
              </a:solidFill>
              <a:latin typeface="Stem Medium" panose="020B0503020203020204" pitchFamily="34" charset="77"/>
            </a:endParaRPr>
          </a:p>
        </p:txBody>
      </p:sp>
      <p:pic>
        <p:nvPicPr>
          <p:cNvPr id="120" name="Рисунок 11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81" y="5250619"/>
            <a:ext cx="1118171" cy="10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B55F42E3-B7B3-D141-B7B4-001FF4A7AF0C}"/>
              </a:ext>
            </a:extLst>
          </p:cNvPr>
          <p:cNvSpPr txBox="1">
            <a:spLocks/>
          </p:cNvSpPr>
          <p:nvPr/>
        </p:nvSpPr>
        <p:spPr>
          <a:xfrm>
            <a:off x="809243" y="1907386"/>
            <a:ext cx="6585492" cy="7912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400" dirty="0">
                <a:solidFill>
                  <a:srgbClr val="747777"/>
                </a:solidFill>
                <a:effectLst/>
                <a:latin typeface="Stem Medium" panose="020B0503020203020204" pitchFamily="34" charset="77"/>
              </a:rPr>
              <a:t>Карьерный трек для молодого специалиста в Банке России представляет собой последовательность программ работы с молодыми специалистами, которые приводят к трудоустройству в Банк России</a:t>
            </a:r>
            <a:endParaRPr lang="ru-RU" sz="1400" dirty="0">
              <a:solidFill>
                <a:srgbClr val="747777"/>
              </a:solidFill>
              <a:latin typeface="Stem Medium" panose="020B0503020203020204" pitchFamily="34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4E28BD2-EAC3-CF41-AF5A-B086DC51344A}"/>
              </a:ext>
            </a:extLst>
          </p:cNvPr>
          <p:cNvCxnSpPr>
            <a:cxnSpLocks/>
          </p:cNvCxnSpPr>
          <p:nvPr/>
        </p:nvCxnSpPr>
        <p:spPr>
          <a:xfrm>
            <a:off x="601697" y="1955511"/>
            <a:ext cx="0" cy="636735"/>
          </a:xfrm>
          <a:prstGeom prst="line">
            <a:avLst/>
          </a:prstGeom>
          <a:ln>
            <a:solidFill>
              <a:srgbClr val="74777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85D0E3A-0D5A-BF41-8612-DB69BF3BA9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1697" y="3055548"/>
            <a:ext cx="10388430" cy="988085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F10C554-577C-594E-B2F3-0EF9E20CA13E}"/>
              </a:ext>
            </a:extLst>
          </p:cNvPr>
          <p:cNvSpPr txBox="1">
            <a:spLocks/>
          </p:cNvSpPr>
          <p:nvPr/>
        </p:nvSpPr>
        <p:spPr>
          <a:xfrm>
            <a:off x="541438" y="3398325"/>
            <a:ext cx="2072492" cy="2795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300" dirty="0">
                <a:solidFill>
                  <a:schemeClr val="bg1"/>
                </a:solidFill>
                <a:effectLst/>
              </a:rPr>
              <a:t>ПРАКТИКА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2150F63A-DCA6-CC48-94A5-34CF4B9D6F11}"/>
              </a:ext>
            </a:extLst>
          </p:cNvPr>
          <p:cNvSpPr txBox="1">
            <a:spLocks/>
          </p:cNvSpPr>
          <p:nvPr/>
        </p:nvSpPr>
        <p:spPr>
          <a:xfrm>
            <a:off x="4644605" y="3398326"/>
            <a:ext cx="2072492" cy="2795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300" dirty="0">
                <a:solidFill>
                  <a:schemeClr val="bg1"/>
                </a:solidFill>
                <a:effectLst/>
              </a:rPr>
              <a:t>СТАЖИРОВКА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21" name="Content Placeholder 18">
            <a:extLst>
              <a:ext uri="{FF2B5EF4-FFF2-40B4-BE49-F238E27FC236}">
                <a16:creationId xmlns:a16="http://schemas.microsoft.com/office/drawing/2014/main" id="{52ECECE6-9D55-D34D-BFF6-6725B5FBA6CC}"/>
              </a:ext>
            </a:extLst>
          </p:cNvPr>
          <p:cNvSpPr txBox="1">
            <a:spLocks/>
          </p:cNvSpPr>
          <p:nvPr/>
        </p:nvSpPr>
        <p:spPr>
          <a:xfrm>
            <a:off x="8773785" y="3398326"/>
            <a:ext cx="2072492" cy="2795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300" dirty="0">
                <a:solidFill>
                  <a:schemeClr val="bg1"/>
                </a:solidFill>
                <a:effectLst/>
              </a:rPr>
              <a:t>ТРУДОУСТРОЙСТВО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23" name="Content Placeholder 18">
            <a:extLst>
              <a:ext uri="{FF2B5EF4-FFF2-40B4-BE49-F238E27FC236}">
                <a16:creationId xmlns:a16="http://schemas.microsoft.com/office/drawing/2014/main" id="{8CE3A2BD-9DF0-E841-A4CF-EE53E4D947DA}"/>
              </a:ext>
            </a:extLst>
          </p:cNvPr>
          <p:cNvSpPr txBox="1">
            <a:spLocks/>
          </p:cNvSpPr>
          <p:nvPr/>
        </p:nvSpPr>
        <p:spPr>
          <a:xfrm>
            <a:off x="515437" y="4299592"/>
            <a:ext cx="2831612" cy="5808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Познакомиться с деятельностью </a:t>
            </a:r>
            <a:br>
              <a:rPr lang="ru-RU" sz="1200" dirty="0">
                <a:solidFill>
                  <a:srgbClr val="747777"/>
                </a:solidFill>
                <a:effectLst/>
                <a:latin typeface="+mj-lt"/>
              </a:rPr>
            </a:b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Банка России</a:t>
            </a:r>
            <a:endParaRPr lang="ru-RU" sz="1200" dirty="0">
              <a:solidFill>
                <a:srgbClr val="747777"/>
              </a:solidFill>
              <a:latin typeface="+mj-lt"/>
            </a:endParaRPr>
          </a:p>
        </p:txBody>
      </p:sp>
      <p:sp>
        <p:nvSpPr>
          <p:cNvPr id="25" name="Content Placeholder 18">
            <a:extLst>
              <a:ext uri="{FF2B5EF4-FFF2-40B4-BE49-F238E27FC236}">
                <a16:creationId xmlns:a16="http://schemas.microsoft.com/office/drawing/2014/main" id="{C7F9D168-C9B1-9A43-9AF5-7288BABBA694}"/>
              </a:ext>
            </a:extLst>
          </p:cNvPr>
          <p:cNvSpPr txBox="1">
            <a:spLocks/>
          </p:cNvSpPr>
          <p:nvPr/>
        </p:nvSpPr>
        <p:spPr>
          <a:xfrm>
            <a:off x="515437" y="4870235"/>
            <a:ext cx="2831612" cy="5808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Выбрать направление </a:t>
            </a:r>
            <a:r>
              <a:rPr lang="ru-RU" sz="1200" dirty="0">
                <a:solidFill>
                  <a:srgbClr val="747777"/>
                </a:solidFill>
                <a:latin typeface="+mj-lt"/>
              </a:rPr>
              <a:t>                           </a:t>
            </a: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для </a:t>
            </a:r>
            <a:r>
              <a:rPr lang="ru-RU" sz="1200" dirty="0">
                <a:solidFill>
                  <a:srgbClr val="747777"/>
                </a:solidFill>
                <a:latin typeface="+mj-lt"/>
              </a:rPr>
              <a:t>д</a:t>
            </a: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альнейшего профессионального развития</a:t>
            </a:r>
            <a:endParaRPr lang="ru-RU" sz="1200" dirty="0">
              <a:solidFill>
                <a:srgbClr val="747777"/>
              </a:solidFill>
              <a:latin typeface="+mj-lt"/>
            </a:endParaRP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BC0BF13C-83E6-A241-A35A-9BA44F307297}"/>
              </a:ext>
            </a:extLst>
          </p:cNvPr>
          <p:cNvSpPr txBox="1">
            <a:spLocks/>
          </p:cNvSpPr>
          <p:nvPr/>
        </p:nvSpPr>
        <p:spPr>
          <a:xfrm>
            <a:off x="510859" y="5612680"/>
            <a:ext cx="2831612" cy="5808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Принять решение о дальнейшем развитии в Банке России</a:t>
            </a:r>
            <a:endParaRPr lang="ru-RU" sz="1200" dirty="0">
              <a:solidFill>
                <a:srgbClr val="747777"/>
              </a:solidFill>
              <a:latin typeface="+mj-lt"/>
            </a:endParaRPr>
          </a:p>
        </p:txBody>
      </p:sp>
      <p:sp>
        <p:nvSpPr>
          <p:cNvPr id="28" name="Content Placeholder 18">
            <a:extLst>
              <a:ext uri="{FF2B5EF4-FFF2-40B4-BE49-F238E27FC236}">
                <a16:creationId xmlns:a16="http://schemas.microsoft.com/office/drawing/2014/main" id="{0A5AA36B-7F41-FF46-A999-8AAD7CFFC49A}"/>
              </a:ext>
            </a:extLst>
          </p:cNvPr>
          <p:cNvSpPr txBox="1">
            <a:spLocks/>
          </p:cNvSpPr>
          <p:nvPr/>
        </p:nvSpPr>
        <p:spPr>
          <a:xfrm>
            <a:off x="4566981" y="4299592"/>
            <a:ext cx="2936080" cy="5808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Погрузиться в деятельность </a:t>
            </a:r>
            <a:br>
              <a:rPr lang="ru-RU" sz="1200" dirty="0">
                <a:solidFill>
                  <a:srgbClr val="747777"/>
                </a:solidFill>
                <a:effectLst/>
                <a:latin typeface="+mj-lt"/>
              </a:rPr>
            </a:b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Банка России</a:t>
            </a:r>
            <a:endParaRPr lang="ru-RU" sz="1200" dirty="0">
              <a:solidFill>
                <a:srgbClr val="747777"/>
              </a:solidFill>
              <a:latin typeface="+mj-lt"/>
            </a:endParaRPr>
          </a:p>
        </p:txBody>
      </p:sp>
      <p:sp>
        <p:nvSpPr>
          <p:cNvPr id="29" name="Content Placeholder 18">
            <a:extLst>
              <a:ext uri="{FF2B5EF4-FFF2-40B4-BE49-F238E27FC236}">
                <a16:creationId xmlns:a16="http://schemas.microsoft.com/office/drawing/2014/main" id="{9ACFFDAA-D788-B240-8544-AB48048ADE5B}"/>
              </a:ext>
            </a:extLst>
          </p:cNvPr>
          <p:cNvSpPr txBox="1">
            <a:spLocks/>
          </p:cNvSpPr>
          <p:nvPr/>
        </p:nvSpPr>
        <p:spPr>
          <a:xfrm>
            <a:off x="4566980" y="4822610"/>
            <a:ext cx="2936080" cy="7732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Поучаствовать в текущих проектах         и поработать над реальными задачами департаментов Банка России</a:t>
            </a:r>
            <a:endParaRPr lang="ru-RU" sz="1200" dirty="0">
              <a:solidFill>
                <a:srgbClr val="747777"/>
              </a:solidFill>
              <a:latin typeface="+mj-lt"/>
            </a:endParaRPr>
          </a:p>
        </p:txBody>
      </p:sp>
      <p:sp>
        <p:nvSpPr>
          <p:cNvPr id="30" name="Content Placeholder 18">
            <a:extLst>
              <a:ext uri="{FF2B5EF4-FFF2-40B4-BE49-F238E27FC236}">
                <a16:creationId xmlns:a16="http://schemas.microsoft.com/office/drawing/2014/main" id="{8786F055-FFE7-994E-9E61-2A420082080D}"/>
              </a:ext>
            </a:extLst>
          </p:cNvPr>
          <p:cNvSpPr txBox="1">
            <a:spLocks/>
          </p:cNvSpPr>
          <p:nvPr/>
        </p:nvSpPr>
        <p:spPr>
          <a:xfrm>
            <a:off x="4566980" y="5661923"/>
            <a:ext cx="2936080" cy="5808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Приобрести недостающие </a:t>
            </a:r>
            <a:br>
              <a:rPr lang="ru-RU" sz="1200" dirty="0">
                <a:solidFill>
                  <a:srgbClr val="747777"/>
                </a:solidFill>
                <a:effectLst/>
                <a:latin typeface="+mj-lt"/>
              </a:rPr>
            </a:b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практические знания и навыки               для полноценного трудоустройства </a:t>
            </a:r>
            <a:br>
              <a:rPr lang="ru-RU" sz="1200" dirty="0">
                <a:solidFill>
                  <a:srgbClr val="747777"/>
                </a:solidFill>
                <a:effectLst/>
                <a:latin typeface="+mj-lt"/>
              </a:rPr>
            </a:b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в Банк России </a:t>
            </a:r>
            <a:endParaRPr lang="ru-RU" sz="1200" dirty="0">
              <a:solidFill>
                <a:srgbClr val="747777"/>
              </a:solidFill>
              <a:latin typeface="+mj-lt"/>
            </a:endParaRPr>
          </a:p>
        </p:txBody>
      </p:sp>
      <p:sp>
        <p:nvSpPr>
          <p:cNvPr id="31" name="Content Placeholder 18">
            <a:extLst>
              <a:ext uri="{FF2B5EF4-FFF2-40B4-BE49-F238E27FC236}">
                <a16:creationId xmlns:a16="http://schemas.microsoft.com/office/drawing/2014/main" id="{6E5F196C-6EDA-0741-8936-D97BC6064F9B}"/>
              </a:ext>
            </a:extLst>
          </p:cNvPr>
          <p:cNvSpPr txBox="1">
            <a:spLocks/>
          </p:cNvSpPr>
          <p:nvPr/>
        </p:nvSpPr>
        <p:spPr>
          <a:xfrm>
            <a:off x="8674951" y="4299592"/>
            <a:ext cx="2936080" cy="5808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Трудоустроить лучших студентов </a:t>
            </a:r>
            <a:br>
              <a:rPr lang="ru-RU" sz="1200" dirty="0">
                <a:solidFill>
                  <a:srgbClr val="747777"/>
                </a:solidFill>
                <a:effectLst/>
                <a:latin typeface="+mj-lt"/>
              </a:rPr>
            </a:b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на основе обратной связи </a:t>
            </a:r>
            <a:r>
              <a:rPr lang="ru-RU" sz="1200" dirty="0">
                <a:solidFill>
                  <a:srgbClr val="747777"/>
                </a:solidFill>
                <a:latin typeface="+mj-lt"/>
              </a:rPr>
              <a:t>                         </a:t>
            </a: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от их руководителей </a:t>
            </a:r>
            <a:br>
              <a:rPr lang="ru-RU" sz="1200" dirty="0">
                <a:solidFill>
                  <a:srgbClr val="747777"/>
                </a:solidFill>
                <a:effectLst/>
                <a:latin typeface="+mj-lt"/>
              </a:rPr>
            </a:br>
            <a:endParaRPr lang="ru-RU" sz="1200" dirty="0">
              <a:solidFill>
                <a:srgbClr val="747777"/>
              </a:solidFill>
              <a:latin typeface="+mj-lt"/>
            </a:endParaRPr>
          </a:p>
        </p:txBody>
      </p:sp>
      <p:sp>
        <p:nvSpPr>
          <p:cNvPr id="32" name="Content Placeholder 18">
            <a:extLst>
              <a:ext uri="{FF2B5EF4-FFF2-40B4-BE49-F238E27FC236}">
                <a16:creationId xmlns:a16="http://schemas.microsoft.com/office/drawing/2014/main" id="{D8234614-4BB8-524D-936B-13509CA513F0}"/>
              </a:ext>
            </a:extLst>
          </p:cNvPr>
          <p:cNvSpPr txBox="1">
            <a:spLocks/>
          </p:cNvSpPr>
          <p:nvPr/>
        </p:nvSpPr>
        <p:spPr>
          <a:xfrm>
            <a:off x="8674951" y="4974923"/>
            <a:ext cx="2936080" cy="7732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Снизить риски при найме, т.к. все новые сотрудники уже проявили себя в работе </a:t>
            </a:r>
            <a:endParaRPr lang="ru-RU" sz="1200" dirty="0">
              <a:solidFill>
                <a:srgbClr val="747777"/>
              </a:solidFill>
              <a:latin typeface="+mj-lt"/>
            </a:endParaRP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2EA4FE5E-BD7C-AF42-A26F-5B5343FD6F90}"/>
              </a:ext>
            </a:extLst>
          </p:cNvPr>
          <p:cNvSpPr txBox="1">
            <a:spLocks/>
          </p:cNvSpPr>
          <p:nvPr/>
        </p:nvSpPr>
        <p:spPr>
          <a:xfrm>
            <a:off x="8674951" y="5663193"/>
            <a:ext cx="2936080" cy="5808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747777"/>
                </a:solidFill>
                <a:effectLst/>
                <a:latin typeface="+mj-lt"/>
              </a:rPr>
              <a:t>Подготовить для Банка России сильных специалистов, которых нет на рынке труда</a:t>
            </a:r>
            <a:endParaRPr lang="ru-RU" sz="1200" dirty="0">
              <a:solidFill>
                <a:srgbClr val="747777"/>
              </a:solidFill>
              <a:latin typeface="+mj-lt"/>
            </a:endParaRP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5AA1F68B-0AD0-1D48-935D-4C360EE12507}"/>
              </a:ext>
            </a:extLst>
          </p:cNvPr>
          <p:cNvSpPr txBox="1">
            <a:spLocks/>
          </p:cNvSpPr>
          <p:nvPr/>
        </p:nvSpPr>
        <p:spPr>
          <a:xfrm>
            <a:off x="544072" y="1154655"/>
            <a:ext cx="10838673" cy="79125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accent3"/>
                </a:solidFill>
                <a:latin typeface="Stem Medium" panose="020B0503020203020204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Карьерные возможности для молодых специалистов</a:t>
            </a:r>
          </a:p>
        </p:txBody>
      </p:sp>
    </p:spTree>
    <p:extLst>
      <p:ext uri="{BB962C8B-B14F-4D97-AF65-F5344CB8AC3E}">
        <p14:creationId xmlns:p14="http://schemas.microsoft.com/office/powerpoint/2010/main" val="80638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223736"/>
            <a:ext cx="12191999" cy="278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0CF336-0876-4288-AA2C-6412AFD7DEAE}"/>
              </a:ext>
            </a:extLst>
          </p:cNvPr>
          <p:cNvSpPr>
            <a:spLocks noGrp="1"/>
          </p:cNvSpPr>
          <p:nvPr/>
        </p:nvSpPr>
        <p:spPr>
          <a:xfrm>
            <a:off x="695325" y="2467509"/>
            <a:ext cx="10845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Кандидаты на стажировку: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810CF336-0876-4288-AA2C-6412AFD7DEAE}"/>
              </a:ext>
            </a:extLst>
          </p:cNvPr>
          <p:cNvSpPr>
            <a:spLocks noGrp="1"/>
          </p:cNvSpPr>
          <p:nvPr/>
        </p:nvSpPr>
        <p:spPr>
          <a:xfrm>
            <a:off x="796528" y="5443403"/>
            <a:ext cx="8204012" cy="11132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3"/>
                </a:solidFill>
                <a:cs typeface="Arial" panose="020B0604020202020204" pitchFamily="34" charset="0"/>
              </a:rPr>
              <a:t>Начало стажировки </a:t>
            </a:r>
            <a:r>
              <a:rPr lang="ru-RU" dirty="0">
                <a:solidFill>
                  <a:schemeClr val="accent4"/>
                </a:solidFill>
                <a:cs typeface="Arial" panose="020B0604020202020204" pitchFamily="34" charset="0"/>
              </a:rPr>
              <a:t>– </a:t>
            </a:r>
            <a:r>
              <a:rPr lang="ru-RU" dirty="0" smtClean="0">
                <a:solidFill>
                  <a:schemeClr val="accent4"/>
                </a:solidFill>
                <a:cs typeface="Arial" panose="020B0604020202020204" pitchFamily="34" charset="0"/>
              </a:rPr>
              <a:t>сентябрь 2024 года</a:t>
            </a:r>
            <a:endParaRPr lang="ru-RU" dirty="0">
              <a:solidFill>
                <a:schemeClr val="accent4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3"/>
                </a:solidFill>
                <a:cs typeface="Arial" panose="020B0604020202020204" pitchFamily="34" charset="0"/>
              </a:rPr>
              <a:t>Окончание стажировки </a:t>
            </a:r>
            <a:r>
              <a:rPr lang="ru-RU" dirty="0" smtClean="0">
                <a:solidFill>
                  <a:schemeClr val="accent4"/>
                </a:solidFill>
                <a:cs typeface="Arial" panose="020B0604020202020204" pitchFamily="34" charset="0"/>
              </a:rPr>
              <a:t>– февраль 2025 года</a:t>
            </a:r>
            <a:endParaRPr lang="ru-RU" dirty="0">
              <a:solidFill>
                <a:schemeClr val="accent4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3"/>
                </a:solidFill>
                <a:cs typeface="Arial" panose="020B0604020202020204" pitchFamily="34" charset="0"/>
              </a:rPr>
              <a:t>Подача заявок </a:t>
            </a:r>
            <a:r>
              <a:rPr lang="ru-RU" dirty="0">
                <a:solidFill>
                  <a:schemeClr val="accent4"/>
                </a:solidFill>
                <a:cs typeface="Arial" panose="020B0604020202020204" pitchFamily="34" charset="0"/>
              </a:rPr>
              <a:t>– </a:t>
            </a:r>
            <a:r>
              <a:rPr lang="ru-RU" dirty="0" smtClean="0">
                <a:solidFill>
                  <a:schemeClr val="accent4"/>
                </a:solidFill>
                <a:cs typeface="Arial" panose="020B0604020202020204" pitchFamily="34" charset="0"/>
              </a:rPr>
              <a:t>до 22 апреля 2024 </a:t>
            </a:r>
            <a:r>
              <a:rPr lang="ru-RU" dirty="0">
                <a:solidFill>
                  <a:schemeClr val="accent4"/>
                </a:solidFill>
                <a:cs typeface="Arial" panose="020B0604020202020204" pitchFamily="34" charset="0"/>
              </a:rPr>
              <a:t>года</a:t>
            </a:r>
          </a:p>
          <a:p>
            <a:pPr>
              <a:spcBef>
                <a:spcPts val="1000"/>
              </a:spcBef>
            </a:pPr>
            <a:endParaRPr lang="ru-RU" dirty="0">
              <a:solidFill>
                <a:schemeClr val="accent3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2E874C-25F9-6C45-BA57-F5602106D1DD}"/>
              </a:ext>
            </a:extLst>
          </p:cNvPr>
          <p:cNvSpPr txBox="1"/>
          <p:nvPr/>
        </p:nvSpPr>
        <p:spPr>
          <a:xfrm>
            <a:off x="796528" y="3098956"/>
            <a:ext cx="7593806" cy="17338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ru-RU" dirty="0"/>
              <a:t>3-4 курс </a:t>
            </a:r>
            <a:r>
              <a:rPr lang="ru-RU" dirty="0" err="1"/>
              <a:t>бакалавриата</a:t>
            </a:r>
            <a:r>
              <a:rPr lang="ru-RU" dirty="0"/>
              <a:t> (4-6 </a:t>
            </a:r>
            <a:r>
              <a:rPr lang="ru-RU" dirty="0" err="1"/>
              <a:t>специалитета</a:t>
            </a:r>
            <a:r>
              <a:rPr lang="ru-RU" dirty="0"/>
              <a:t>), 1-2 курс магистратуры </a:t>
            </a:r>
            <a:r>
              <a:rPr lang="ru-RU" dirty="0" smtClean="0"/>
              <a:t>на момент начала стажировки</a:t>
            </a:r>
            <a:endParaRPr lang="ru-RU" dirty="0"/>
          </a:p>
          <a:p>
            <a:r>
              <a:rPr lang="ru-RU" dirty="0"/>
              <a:t>Очная форма обучения</a:t>
            </a:r>
          </a:p>
          <a:p>
            <a:r>
              <a:rPr lang="ru-RU" dirty="0"/>
              <a:t>Успешно прошли этапы отбора, профильный опыт работы не требуется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916175AA-4657-F448-96E4-C2BDB2341826}"/>
              </a:ext>
            </a:extLst>
          </p:cNvPr>
          <p:cNvSpPr txBox="1">
            <a:spLocks/>
          </p:cNvSpPr>
          <p:nvPr/>
        </p:nvSpPr>
        <p:spPr>
          <a:xfrm>
            <a:off x="505190" y="1295930"/>
            <a:ext cx="6190078" cy="26379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accent3"/>
                </a:solidFill>
                <a:latin typeface="Stem Medium" panose="020B0503020203020204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Стажировка в Банке России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B994073-C1AC-154A-87F3-2D4596D96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566429">
            <a:off x="7696891" y="-989505"/>
            <a:ext cx="5709982" cy="481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AF5ADE74-C205-5341-B1FD-43ADC9A6B8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4570584"/>
              </p:ext>
            </p:extLst>
          </p:nvPr>
        </p:nvGraphicFramePr>
        <p:xfrm>
          <a:off x="614363" y="2396561"/>
          <a:ext cx="10715625" cy="2910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49473247-F90E-0E40-A7B4-03F225A5BDF7}"/>
              </a:ext>
            </a:extLst>
          </p:cNvPr>
          <p:cNvSpPr txBox="1">
            <a:spLocks/>
          </p:cNvSpPr>
          <p:nvPr/>
        </p:nvSpPr>
        <p:spPr>
          <a:xfrm>
            <a:off x="492832" y="1442567"/>
            <a:ext cx="6923504" cy="26379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accent3"/>
                </a:solidFill>
                <a:latin typeface="Stem Medium" panose="020B0503020203020204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Этапы отбора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5C9119-EAD2-435E-93E0-FA362F916028}"/>
              </a:ext>
            </a:extLst>
          </p:cNvPr>
          <p:cNvSpPr txBox="1"/>
          <p:nvPr/>
        </p:nvSpPr>
        <p:spPr>
          <a:xfrm>
            <a:off x="672566" y="5261545"/>
            <a:ext cx="4014268" cy="30777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До </a:t>
            </a:r>
            <a:r>
              <a:rPr lang="ru-RU" dirty="0" smtClean="0"/>
              <a:t>22 апреля 2024 года </a:t>
            </a:r>
            <a:r>
              <a:rPr lang="ru-RU" dirty="0"/>
              <a:t>(включительно)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BEE1BFC-6E13-4204-9FDE-73EFBEDF1A8B}"/>
              </a:ext>
            </a:extLst>
          </p:cNvPr>
          <p:cNvSpPr/>
          <p:nvPr/>
        </p:nvSpPr>
        <p:spPr>
          <a:xfrm>
            <a:off x="5484981" y="1704260"/>
            <a:ext cx="3139593" cy="106556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Апрель – май  2024 года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2742F88-00B7-41DB-BE40-6669020A0924}"/>
              </a:ext>
            </a:extLst>
          </p:cNvPr>
          <p:cNvSpPr/>
          <p:nvPr/>
        </p:nvSpPr>
        <p:spPr>
          <a:xfrm>
            <a:off x="8827778" y="4882648"/>
            <a:ext cx="3139593" cy="106556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Июнь 2024 года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авая фигурная скобка 11">
            <a:extLst>
              <a:ext uri="{FF2B5EF4-FFF2-40B4-BE49-F238E27FC236}">
                <a16:creationId xmlns:a16="http://schemas.microsoft.com/office/drawing/2014/main" id="{59EBC3FC-7ECA-5389-0CD5-91289E30B8B7}"/>
              </a:ext>
            </a:extLst>
          </p:cNvPr>
          <p:cNvSpPr/>
          <p:nvPr/>
        </p:nvSpPr>
        <p:spPr>
          <a:xfrm rot="5400000">
            <a:off x="2524807" y="3709010"/>
            <a:ext cx="309785" cy="2345267"/>
          </a:xfrm>
          <a:prstGeom prst="rightBrace">
            <a:avLst>
              <a:gd name="adj1" fmla="val 50375"/>
              <a:gd name="adj2" fmla="val 50000"/>
            </a:avLst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авая фигурная скобка 11">
            <a:extLst>
              <a:ext uri="{FF2B5EF4-FFF2-40B4-BE49-F238E27FC236}">
                <a16:creationId xmlns:a16="http://schemas.microsoft.com/office/drawing/2014/main" id="{E678F2F3-22FB-9D40-AA99-9BA60BFE0BD1}"/>
              </a:ext>
            </a:extLst>
          </p:cNvPr>
          <p:cNvSpPr/>
          <p:nvPr/>
        </p:nvSpPr>
        <p:spPr>
          <a:xfrm rot="5400000">
            <a:off x="10200350" y="4215299"/>
            <a:ext cx="309783" cy="1332694"/>
          </a:xfrm>
          <a:prstGeom prst="rightBrace">
            <a:avLst>
              <a:gd name="adj1" fmla="val 50375"/>
              <a:gd name="adj2" fmla="val 50000"/>
            </a:avLst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авая фигурная скобка 11">
            <a:extLst>
              <a:ext uri="{FF2B5EF4-FFF2-40B4-BE49-F238E27FC236}">
                <a16:creationId xmlns:a16="http://schemas.microsoft.com/office/drawing/2014/main" id="{C90BCEF2-0BFC-F44F-941A-7B0CF6EEF9C7}"/>
              </a:ext>
            </a:extLst>
          </p:cNvPr>
          <p:cNvSpPr/>
          <p:nvPr/>
        </p:nvSpPr>
        <p:spPr>
          <a:xfrm rot="16200000" flipV="1">
            <a:off x="6899886" y="1531584"/>
            <a:ext cx="309785" cy="2345267"/>
          </a:xfrm>
          <a:prstGeom prst="rightBrace">
            <a:avLst>
              <a:gd name="adj1" fmla="val 50375"/>
              <a:gd name="adj2" fmla="val 50000"/>
            </a:avLst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22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23">
      <a:dk1>
        <a:srgbClr val="555555"/>
      </a:dk1>
      <a:lt1>
        <a:sysClr val="window" lastClr="FFFFFF"/>
      </a:lt1>
      <a:dk2>
        <a:srgbClr val="053F84"/>
      </a:dk2>
      <a:lt2>
        <a:srgbClr val="00BBEE"/>
      </a:lt2>
      <a:accent1>
        <a:srgbClr val="FF5A5A"/>
      </a:accent1>
      <a:accent2>
        <a:srgbClr val="FFCC88"/>
      </a:accent2>
      <a:accent3>
        <a:srgbClr val="0088BB"/>
      </a:accent3>
      <a:accent4>
        <a:srgbClr val="74777B"/>
      </a:accent4>
      <a:accent5>
        <a:srgbClr val="111111"/>
      </a:accent5>
      <a:accent6>
        <a:srgbClr val="4D4D4D"/>
      </a:accent6>
      <a:hlink>
        <a:srgbClr val="23CCF3"/>
      </a:hlink>
      <a:folHlink>
        <a:srgbClr val="053F84"/>
      </a:folHlink>
    </a:clrScheme>
    <a:fontScheme name="CBR_HR">
      <a:majorFont>
        <a:latin typeface="Stem Medium"/>
        <a:ea typeface=""/>
        <a:cs typeface=""/>
      </a:majorFont>
      <a:minorFont>
        <a:latin typeface="Stem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001">
          <a:schemeClr val="lt2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BR_HR">
      <a:dk1>
        <a:srgbClr val="555555"/>
      </a:dk1>
      <a:lt1>
        <a:sysClr val="window" lastClr="FFFFFF"/>
      </a:lt1>
      <a:dk2>
        <a:srgbClr val="053F84"/>
      </a:dk2>
      <a:lt2>
        <a:srgbClr val="23CCF3"/>
      </a:lt2>
      <a:accent1>
        <a:srgbClr val="FF5A5A"/>
      </a:accent1>
      <a:accent2>
        <a:srgbClr val="FFCC88"/>
      </a:accent2>
      <a:accent3>
        <a:srgbClr val="0088BB"/>
      </a:accent3>
      <a:accent4>
        <a:srgbClr val="74777B"/>
      </a:accent4>
      <a:accent5>
        <a:srgbClr val="111111"/>
      </a:accent5>
      <a:accent6>
        <a:srgbClr val="4D4D4D"/>
      </a:accent6>
      <a:hlink>
        <a:srgbClr val="23CCF3"/>
      </a:hlink>
      <a:folHlink>
        <a:srgbClr val="053F8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BR_HR">
      <a:dk1>
        <a:srgbClr val="555555"/>
      </a:dk1>
      <a:lt1>
        <a:sysClr val="window" lastClr="FFFFFF"/>
      </a:lt1>
      <a:dk2>
        <a:srgbClr val="053F84"/>
      </a:dk2>
      <a:lt2>
        <a:srgbClr val="23CCF3"/>
      </a:lt2>
      <a:accent1>
        <a:srgbClr val="FF5A5A"/>
      </a:accent1>
      <a:accent2>
        <a:srgbClr val="FFCC88"/>
      </a:accent2>
      <a:accent3>
        <a:srgbClr val="0088BB"/>
      </a:accent3>
      <a:accent4>
        <a:srgbClr val="74777B"/>
      </a:accent4>
      <a:accent5>
        <a:srgbClr val="111111"/>
      </a:accent5>
      <a:accent6>
        <a:srgbClr val="4D4D4D"/>
      </a:accent6>
      <a:hlink>
        <a:srgbClr val="23CCF3"/>
      </a:hlink>
      <a:folHlink>
        <a:srgbClr val="053F84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4556</TotalTime>
  <Words>531</Words>
  <Application>Microsoft Office PowerPoint</Application>
  <PresentationFormat>Широкоэкранный</PresentationFormat>
  <Paragraphs>124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Stem text</vt:lpstr>
      <vt:lpstr>Arial Regular</vt:lpstr>
      <vt:lpstr>Calibri</vt:lpstr>
      <vt:lpstr>PT_Russia-Text</vt:lpstr>
      <vt:lpstr>Tahoma</vt:lpstr>
      <vt:lpstr>Montserrat Light</vt:lpstr>
      <vt:lpstr>Stem Medium</vt:lpstr>
      <vt:lpstr>Arial</vt:lpstr>
      <vt:lpstr>Arial Unicode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 Ilin</dc:creator>
  <cp:lastModifiedBy>Нимаева Екатерина Самсоновна</cp:lastModifiedBy>
  <cp:revision>201</cp:revision>
  <cp:lastPrinted>2023-03-10T08:26:57Z</cp:lastPrinted>
  <dcterms:created xsi:type="dcterms:W3CDTF">2021-07-20T05:15:33Z</dcterms:created>
  <dcterms:modified xsi:type="dcterms:W3CDTF">2024-04-05T04:20:15Z</dcterms:modified>
</cp:coreProperties>
</file>