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0" r:id="rId1"/>
  </p:sldMasterIdLst>
  <p:notesMasterIdLst>
    <p:notesMasterId r:id="rId36"/>
  </p:notesMasterIdLst>
  <p:handoutMasterIdLst>
    <p:handoutMasterId r:id="rId37"/>
  </p:handoutMasterIdLst>
  <p:sldIdLst>
    <p:sldId id="257" r:id="rId2"/>
    <p:sldId id="284" r:id="rId3"/>
    <p:sldId id="286" r:id="rId4"/>
    <p:sldId id="272" r:id="rId5"/>
    <p:sldId id="336" r:id="rId6"/>
    <p:sldId id="573" r:id="rId7"/>
    <p:sldId id="575" r:id="rId8"/>
    <p:sldId id="576" r:id="rId9"/>
    <p:sldId id="567" r:id="rId10"/>
    <p:sldId id="574" r:id="rId11"/>
    <p:sldId id="319" r:id="rId12"/>
    <p:sldId id="563" r:id="rId13"/>
    <p:sldId id="577" r:id="rId14"/>
    <p:sldId id="578" r:id="rId15"/>
    <p:sldId id="339" r:id="rId16"/>
    <p:sldId id="581" r:id="rId17"/>
    <p:sldId id="582" r:id="rId18"/>
    <p:sldId id="343" r:id="rId19"/>
    <p:sldId id="344" r:id="rId20"/>
    <p:sldId id="345" r:id="rId21"/>
    <p:sldId id="346" r:id="rId22"/>
    <p:sldId id="584" r:id="rId23"/>
    <p:sldId id="583" r:id="rId24"/>
    <p:sldId id="587" r:id="rId25"/>
    <p:sldId id="588" r:id="rId26"/>
    <p:sldId id="590" r:id="rId27"/>
    <p:sldId id="594" r:id="rId28"/>
    <p:sldId id="595" r:id="rId29"/>
    <p:sldId id="299" r:id="rId30"/>
    <p:sldId id="593" r:id="rId31"/>
    <p:sldId id="323" r:id="rId32"/>
    <p:sldId id="591" r:id="rId33"/>
    <p:sldId id="570" r:id="rId34"/>
    <p:sldId id="592" r:id="rId35"/>
  </p:sldIdLst>
  <p:sldSz cx="12192000" cy="6858000"/>
  <p:notesSz cx="9947275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2D3"/>
    <a:srgbClr val="BFEAFA"/>
    <a:srgbClr val="FFFFFF"/>
    <a:srgbClr val="00B0F0"/>
    <a:srgbClr val="2683C6"/>
    <a:srgbClr val="E48312"/>
    <a:srgbClr val="BD582C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6404" autoAdjust="0"/>
  </p:normalViewPr>
  <p:slideViewPr>
    <p:cSldViewPr snapToGrid="0">
      <p:cViewPr>
        <p:scale>
          <a:sx n="62" d="100"/>
          <a:sy n="62" d="100"/>
        </p:scale>
        <p:origin x="-72" y="-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6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A512C7-7793-46FA-B352-7D361EDF507F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510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038" y="6515100"/>
            <a:ext cx="431165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560AEF-9EC6-494A-A1A1-0C90315B5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223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8B89D3-ABA7-4162-858E-682D5B214801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63" y="3300413"/>
            <a:ext cx="79565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510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038" y="6515100"/>
            <a:ext cx="431165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CC0DB6-7C29-42B2-921B-ECAAFA1FF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0165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39716F-B11E-4A9F-8173-3EED52B302C4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99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83B0EF-A2AC-4C91-9157-1284F7AF66CD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5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83B0EF-A2AC-4C91-9157-1284F7AF66CD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93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51F030-73CB-4E58-ACD1-A62EA54BBF00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72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FFE6A54-30DB-4D5A-B26C-253500AB9B35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1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086567-BF0C-4168-BABE-DF2ECBC55A6B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7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C7B0299-7034-4176-A31B-060B38EBEF7E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04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1FCB3E8-05AA-4D5A-830D-27F65A4DE6D9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329EB1-CA39-4763-9C3C-012BAAF3B65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15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02F147-C973-4F94-A719-BE09480A4B4C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16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83B0EF-A2AC-4C91-9157-1284F7AF66CD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8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4E4947-E6DD-41A0-A547-6AD94DE2CB2A}" type="datetime1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25216-4EDD-45F0-95EB-DCA7A97B8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1A81-2E50-497D-BE8F-53CB243CE311}" type="datetime1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DFE4-C11A-487A-81EB-1A7CDF749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9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8260EB-9C02-415F-B15F-B97AD5EDC419}" type="datetime1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17B1-A37D-4C5A-A6D9-635EADF66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2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E0193-7A0B-40F6-8C74-362A216227C2}" type="datetime1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354EB-CC40-445D-85A3-9511DAAEC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0CD7D-81FC-44F8-BA70-CF8E2E3EA8B5}" type="datetime1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90E4-8180-4C89-8D08-A6939BB17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5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58E0-246C-4D33-8A69-16680CA9AA4C}" type="datetime1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6443-DA95-4CEE-B8AF-1D718AC20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3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2110F-188A-4E6D-B8ED-DA2C3C056273}" type="datetime1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E0FE-618A-4216-8219-8EAE58D38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3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12168-29E4-4177-BDC4-C581E0594219}" type="datetime1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40BD-D283-4EDF-BEE4-3E3F2DC32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3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E8B95D-FAC2-454A-8309-9197971CAA4C}" type="datetime1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B602-CC48-4800-8881-16937D587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56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6DE44505-9DE9-4EE8-B00D-2DB450E2B6C4}" type="datetime1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B4566E-AF9F-4236-8D76-25D39F173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2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05B039-675C-4B5A-B257-9B1D7DBD8D37}" type="datetime1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02F11-02DF-4BD3-823F-99187C37D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3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993D4FF-A32E-4B93-8882-2791585D90E3}" type="datetime1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C12A4D-282A-43B9-9622-5A2A63583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3" r:id="rId2"/>
    <p:sldLayoutId id="2147484099" r:id="rId3"/>
    <p:sldLayoutId id="2147484094" r:id="rId4"/>
    <p:sldLayoutId id="2147484095" r:id="rId5"/>
    <p:sldLayoutId id="2147484096" r:id="rId6"/>
    <p:sldLayoutId id="2147484100" r:id="rId7"/>
    <p:sldLayoutId id="2147484101" r:id="rId8"/>
    <p:sldLayoutId id="2147484102" r:id="rId9"/>
    <p:sldLayoutId id="2147484097" r:id="rId10"/>
    <p:sldLayoutId id="2147484103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4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00" y="1316038"/>
            <a:ext cx="9012238" cy="4254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МВД России по г. Улан-Удэ</a:t>
            </a:r>
          </a:p>
        </p:txBody>
      </p:sp>
      <p:pic>
        <p:nvPicPr>
          <p:cNvPr id="10243" name="Объект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9938" y="77788"/>
            <a:ext cx="2109787" cy="1219200"/>
          </a:xfrm>
        </p:spPr>
      </p:pic>
      <p:sp>
        <p:nvSpPr>
          <p:cNvPr id="10244" name="Номер слайда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479088" y="0"/>
            <a:ext cx="5984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DB2303-C877-4E9F-B8CB-187FAF5B7335}" type="slidenum">
              <a:rPr lang="ru-RU" altLang="ru-RU" smtClean="0">
                <a:solidFill>
                  <a:schemeClr val="bg1"/>
                </a:solidFill>
                <a:latin typeface="Constantia" panose="02030602050306030303" pitchFamily="18" charset="0"/>
              </a:rPr>
              <a:pPr/>
              <a:t>1</a:t>
            </a:fld>
            <a:endParaRPr lang="ru-RU" altLang="ru-RU" smtClean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10245" name="Рисунок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922463"/>
            <a:ext cx="468312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73563" y="2928938"/>
            <a:ext cx="7777162" cy="2057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spc="-1" dirty="0">
                <a:solidFill>
                  <a:schemeClr val="tx1"/>
                </a:solidFill>
                <a:latin typeface="Times New Roman" pitchFamily="18" charset="0"/>
                <a:ea typeface="DejaVu Sans"/>
                <a:cs typeface="Aharoni" pitchFamily="2" charset="-79"/>
              </a:rPr>
              <a:t>ОСНОВЫ ЦИФРОВОЙ БЕЗОПАСНОСТИ ОТ КИБЕРПРЕСТУПЛЕНИЙ</a:t>
            </a:r>
            <a:endParaRPr lang="ru-RU" sz="3300" b="1" spc="-1" dirty="0">
              <a:solidFill>
                <a:schemeClr val="tx1"/>
              </a:solidFill>
              <a:latin typeface="Times New Roman" pitchFamily="18" charset="0"/>
              <a:cs typeface="Aharoni" pitchFamily="2" charset="-79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Aharoni" pitchFamily="2" charset="-79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Aharoni" pitchFamily="2" charset="-79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4275"/>
          </a:xfrm>
          <a:solidFill>
            <a:srgbClr val="00B0F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Достаем телефоны!</a:t>
            </a:r>
          </a:p>
        </p:txBody>
      </p:sp>
      <p:sp>
        <p:nvSpPr>
          <p:cNvPr id="235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61439A-D22B-4DE9-847E-99583606F340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1216">
            <a:off x="6954838" y="1895475"/>
            <a:ext cx="4238625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лачко с текстом: прямоугольное со скругленными углами 7"/>
          <p:cNvSpPr/>
          <p:nvPr/>
        </p:nvSpPr>
        <p:spPr>
          <a:xfrm>
            <a:off x="246063" y="1785938"/>
            <a:ext cx="6564312" cy="3617912"/>
          </a:xfrm>
          <a:prstGeom prst="wedgeRoundRectCallout">
            <a:avLst>
              <a:gd name="adj1" fmla="val 63559"/>
              <a:gd name="adj2" fmla="val -1829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Рекомендуем отозвать согласие на обработку персональных данных с банками, что бы мошенники получив доступ к порталу «Госуслуги», не могли оформить на Вас кредит!!!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41513" y="255588"/>
            <a:ext cx="8191500" cy="881062"/>
          </a:xfrm>
          <a:prstGeom prst="ellipse">
            <a:avLst/>
          </a:prstGeom>
          <a:solidFill>
            <a:srgbClr val="87C4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9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353800" y="0"/>
            <a:ext cx="838200" cy="573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415E58E-7988-4290-8635-12E3043503CD}" type="slidenum">
              <a:rPr lang="ru-RU" alt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altLang="ru-RU" sz="3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41513" y="255588"/>
            <a:ext cx="8191500" cy="881062"/>
          </a:xfrm>
          <a:prstGeom prst="ellipse">
            <a:avLst/>
          </a:prstGeom>
          <a:solidFill>
            <a:srgbClr val="87C4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0" y="-349250"/>
            <a:ext cx="10560050" cy="1222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Отзыв согласий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716713"/>
            <a:ext cx="12192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5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8263"/>
            <a:ext cx="1597026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-12700" y="1023938"/>
            <a:ext cx="12217400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7" name="Объект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288" y="4791075"/>
            <a:ext cx="11604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Рисунок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" b="8234"/>
          <a:stretch>
            <a:fillRect/>
          </a:stretch>
        </p:blipFill>
        <p:spPr bwMode="auto">
          <a:xfrm>
            <a:off x="1641475" y="1287463"/>
            <a:ext cx="2857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Рисунок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" b="6712"/>
          <a:stretch>
            <a:fillRect/>
          </a:stretch>
        </p:blipFill>
        <p:spPr bwMode="auto">
          <a:xfrm>
            <a:off x="4799013" y="1393825"/>
            <a:ext cx="2682875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Рисунок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" b="6712"/>
          <a:stretch>
            <a:fillRect/>
          </a:stretch>
        </p:blipFill>
        <p:spPr bwMode="auto">
          <a:xfrm>
            <a:off x="7781925" y="1393825"/>
            <a:ext cx="2682875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1270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E029C1B-3E1A-4205-A35F-485D28A9B5F7}" type="slidenum"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4"/>
          <p:cNvSpPr txBox="1">
            <a:spLocks noChangeArrowheads="1"/>
          </p:cNvSpPr>
          <p:nvPr/>
        </p:nvSpPr>
        <p:spPr bwMode="auto">
          <a:xfrm>
            <a:off x="0" y="0"/>
            <a:ext cx="12192000" cy="13239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СПОСОБ МОШЕННИЧЕСТВА.</a:t>
            </a:r>
          </a:p>
          <a:p>
            <a:pPr algn="ctr"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СООБЩЕНИЕ ОТ РУКОВОДИТЕЛЯ</a:t>
            </a:r>
          </a:p>
        </p:txBody>
      </p:sp>
      <p:sp>
        <p:nvSpPr>
          <p:cNvPr id="2662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11113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22C2EA0-086B-44D6-B76E-C6962E7EA2A0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553" y="3257526"/>
            <a:ext cx="2603646" cy="2009898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МОШЕННИК</a:t>
            </a:r>
          </a:p>
        </p:txBody>
      </p:sp>
      <p:sp>
        <p:nvSpPr>
          <p:cNvPr id="6" name="Стрелка: вправо 5"/>
          <p:cNvSpPr/>
          <p:nvPr/>
        </p:nvSpPr>
        <p:spPr>
          <a:xfrm>
            <a:off x="3216275" y="1323975"/>
            <a:ext cx="6605588" cy="5037138"/>
          </a:xfrm>
          <a:prstGeom prst="rightArrow">
            <a:avLst>
              <a:gd name="adj1" fmla="val 50000"/>
              <a:gd name="adj2" fmla="val 20242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взламывает аккаунт Вашего руководителя;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ложное сообщение работнику (например проверка с ФСБ, утечка данных, сейчас свяжутся сотрудники правоохранительных органов);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72158" y="4384574"/>
            <a:ext cx="2262376" cy="882850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ЖЕРТВА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75" y="2119313"/>
            <a:ext cx="2039938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120900"/>
            <a:ext cx="2836862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1681163" y="11113"/>
            <a:ext cx="717550" cy="650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4"/>
          <p:cNvSpPr txBox="1">
            <a:spLocks noChangeArrowheads="1"/>
          </p:cNvSpPr>
          <p:nvPr/>
        </p:nvSpPr>
        <p:spPr bwMode="auto">
          <a:xfrm>
            <a:off x="0" y="0"/>
            <a:ext cx="12192000" cy="7080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ОТ РУКОВОДИТЕЛЯ</a:t>
            </a:r>
          </a:p>
        </p:txBody>
      </p:sp>
      <p:sp>
        <p:nvSpPr>
          <p:cNvPr id="2765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874375" y="22225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E876137-D3F3-4417-B147-42140921AB83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336" y="3319022"/>
            <a:ext cx="2315627" cy="1856918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МОШЕННИК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77260" y="4467915"/>
            <a:ext cx="2193281" cy="708025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ЖЕРТВА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1747838"/>
            <a:ext cx="2257425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: вправо 4"/>
          <p:cNvSpPr/>
          <p:nvPr/>
        </p:nvSpPr>
        <p:spPr>
          <a:xfrm>
            <a:off x="3100388" y="530225"/>
            <a:ext cx="6677025" cy="5705475"/>
          </a:xfrm>
          <a:prstGeom prst="rightArrow">
            <a:avLst>
              <a:gd name="adj1" fmla="val 50000"/>
              <a:gd name="adj2" fmla="val 19464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1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схему вступает </a:t>
            </a:r>
            <a:r>
              <a:rPr lang="ru-RU" altLang="ru-RU" sz="21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лже</a:t>
            </a:r>
            <a:r>
              <a:rPr lang="ru-RU" altLang="ru-RU" sz="21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-сотрудник ФСБ, МВД,  который грозит блокировкой счета, по которому якобы зафиксированы сомнительные операции, либо, кто-то пытается оформить кредит на имя жертвы, настаивает перевести личные деньги или оформить кредит, затем перевести их на якобы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1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«БЕЗОПАСНЫЙ СЧЕТ» </a:t>
            </a:r>
          </a:p>
        </p:txBody>
      </p:sp>
      <p:pic>
        <p:nvPicPr>
          <p:cNvPr id="27656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879600"/>
            <a:ext cx="28781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699625" y="6351588"/>
            <a:ext cx="2492375" cy="276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Приложение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967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СПОСОБ МОШЕННИЧЕСТВА ПОД ПРЕДЛОГОМ ЗАРАБОТКА В СЕТИ ИНТЕРНЕТ</a:t>
            </a:r>
            <a:endParaRPr lang="ru-RU" sz="3700" b="1" dirty="0">
              <a:solidFill>
                <a:schemeClr val="tx1"/>
              </a:solidFill>
            </a:endParaRPr>
          </a:p>
        </p:txBody>
      </p:sp>
      <p:sp>
        <p:nvSpPr>
          <p:cNvPr id="28675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669713" y="0"/>
            <a:ext cx="598487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A412782-7471-4F51-A493-7654A8822E92}" type="slidenum">
              <a:rPr lang="ru-RU" alt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altLang="ru-RU" sz="3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452" y="2610876"/>
            <a:ext cx="2406566" cy="2013440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МОШЕННИК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89025" y="4163264"/>
            <a:ext cx="2510636" cy="590045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1992377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ЖЕРТВА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1306513"/>
            <a:ext cx="2293937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: вправо 6"/>
          <p:cNvSpPr/>
          <p:nvPr/>
        </p:nvSpPr>
        <p:spPr>
          <a:xfrm>
            <a:off x="2687638" y="2463800"/>
            <a:ext cx="820737" cy="9747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3497263" y="1784350"/>
            <a:ext cx="4471987" cy="28400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Tx/>
              <a:buChar char="-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 в сети интернет информацию о заработке на инвестициях;</a:t>
            </a:r>
          </a:p>
          <a:p>
            <a:pPr marL="285750" lvl="1" indent="-285750">
              <a:buFontTx/>
              <a:buChar char="-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Убеждает перейти жертву на ложный сайт;</a:t>
            </a:r>
          </a:p>
          <a:p>
            <a:pPr marL="285750" lvl="1" indent="-285750">
              <a:buFontTx/>
              <a:buChar char="-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фиктивный заработок (прибыль);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влево 8"/>
          <p:cNvSpPr/>
          <p:nvPr/>
        </p:nvSpPr>
        <p:spPr>
          <a:xfrm flipH="1">
            <a:off x="7980363" y="2432050"/>
            <a:ext cx="717550" cy="974725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: влево 9"/>
          <p:cNvSpPr/>
          <p:nvPr/>
        </p:nvSpPr>
        <p:spPr>
          <a:xfrm rot="18019455">
            <a:off x="7947819" y="3948907"/>
            <a:ext cx="1212850" cy="108426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3" name="TextBox 10"/>
          <p:cNvSpPr txBox="1">
            <a:spLocks noChangeArrowheads="1"/>
          </p:cNvSpPr>
          <p:nvPr/>
        </p:nvSpPr>
        <p:spPr bwMode="auto">
          <a:xfrm>
            <a:off x="3335338" y="5040313"/>
            <a:ext cx="5253037" cy="11080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Видит мнимый доход;</a:t>
            </a:r>
          </a:p>
          <a:p>
            <a:pPr eaLnBrk="1" hangingPunct="1">
              <a:buFontTx/>
              <a:buChar char="-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Вкладывает личные, либо кредитные деньги.</a:t>
            </a:r>
          </a:p>
        </p:txBody>
      </p:sp>
      <p:sp>
        <p:nvSpPr>
          <p:cNvPr id="4" name="Овал 3"/>
          <p:cNvSpPr/>
          <p:nvPr/>
        </p:nvSpPr>
        <p:spPr>
          <a:xfrm>
            <a:off x="76200" y="77788"/>
            <a:ext cx="717550" cy="650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</a:t>
            </a:r>
          </a:p>
        </p:txBody>
      </p:sp>
      <p:pic>
        <p:nvPicPr>
          <p:cNvPr id="28685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1288"/>
            <a:ext cx="280828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699625" y="6403975"/>
            <a:ext cx="2492375" cy="276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Приложение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663" y="1371600"/>
            <a:ext cx="4968876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лачко с текстом: прямоугольное со скругленными углами 11"/>
          <p:cNvSpPr/>
          <p:nvPr/>
        </p:nvSpPr>
        <p:spPr>
          <a:xfrm>
            <a:off x="3956050" y="1296988"/>
            <a:ext cx="7737475" cy="4968875"/>
          </a:xfrm>
          <a:prstGeom prst="wedgeRoundRectCallout">
            <a:avLst>
              <a:gd name="adj1" fmla="val -57246"/>
              <a:gd name="adj2" fmla="val -2900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6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838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брокерскую компанию на сайте Банка России на наличие лицензии. </a:t>
            </a:r>
          </a:p>
          <a:p>
            <a:pPr marL="731838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ДОВЕРЯТЬ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рекламе о биржах в социальных сетях;</a:t>
            </a:r>
          </a:p>
          <a:p>
            <a:pPr marL="731838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ВЕРИТЬ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заманчивым и убедительным словам о </a:t>
            </a:r>
            <a:r>
              <a:rPr lang="ru-RU" alt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ДОХОДНОСТИ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низком риске;</a:t>
            </a:r>
          </a:p>
          <a:p>
            <a:pPr marL="731838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Насторожиться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словах «инвестируйте как можно БОЛЬШЕ И БЫСТРЕЕ». </a:t>
            </a:r>
          </a:p>
          <a:p>
            <a:pPr marL="731838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хотите заработать, приобретая инвестиции, проконсультируйтесь в </a:t>
            </a:r>
            <a:r>
              <a:rPr lang="ru-RU" alt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БАНКЕ!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11017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текущего года 45 жителей г. Улан-Удэ вложили в инвестиции около 110 млн. рублей</a:t>
            </a:r>
          </a:p>
        </p:txBody>
      </p:sp>
      <p:sp>
        <p:nvSpPr>
          <p:cNvPr id="2970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963275" y="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F9F0FDA-5828-45C1-B5F5-60BFEDD8E51B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1713"/>
          </a:xfrm>
          <a:solidFill>
            <a:srgbClr val="00B0F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ОБЕЗОПАСИТЬ СЕБЯ ОТ МОШЕННИКОВ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23" name="Рисунок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1003300"/>
            <a:ext cx="27273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593513" y="0"/>
            <a:ext cx="598487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B365E90-309A-465A-B73A-7DFA2A10B3C1}" type="slidenum">
              <a:rPr lang="ru-RU" alt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altLang="ru-RU" sz="3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1650" y="4354513"/>
            <a:ext cx="6067425" cy="19542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полицию обратился 65-летний житель г. Улан-Удэ, которому позвонили через мессенджер «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представились сотрудниками ФСБ, пояснили, о необходимости перевода всех его сбережений на «БЕЗОПАСНЫЙ СЧЕТ». Общий ущерб составил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млн. рублей.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303" y="3387725"/>
            <a:ext cx="2406566" cy="2013440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МОШЕННИК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11204" y="4889137"/>
            <a:ext cx="2510636" cy="590045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1992377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ЖЕРТВА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07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675" y="1992313"/>
            <a:ext cx="2295525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: вправо 6"/>
          <p:cNvSpPr/>
          <p:nvPr/>
        </p:nvSpPr>
        <p:spPr>
          <a:xfrm>
            <a:off x="3101975" y="1273175"/>
            <a:ext cx="6562725" cy="4059238"/>
          </a:xfrm>
          <a:prstGeom prst="rightArrow">
            <a:avLst>
              <a:gd name="adj1" fmla="val 50000"/>
              <a:gd name="adj2" fmla="val 19945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 НЕ СМОЖЕТ ДО ВАС ДОЗВОНИТЬСЯ В МЕССЕНДЕРАЖ, ЕСЛИ ВЫ УСТАНОВИТЕ ЗАЩИТУ ОТ НЕИЗВЕСТНЫХ ЗВОНКОВ</a:t>
            </a:r>
          </a:p>
        </p:txBody>
      </p:sp>
      <p:pic>
        <p:nvPicPr>
          <p:cNvPr id="30730" name="Рисунок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796925"/>
            <a:ext cx="202882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Рисунок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1306513"/>
            <a:ext cx="8239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Рисунок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947863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21555" r="9143" b="217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8443913" cy="857250"/>
          </a:xfrm>
          <a:effectLst>
            <a:softEdge rad="114300"/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Защита от звонков в </a:t>
            </a:r>
            <a:r>
              <a:rPr lang="en-US" sz="4000" i="1" u="sng" dirty="0">
                <a:solidFill>
                  <a:schemeClr val="tx1"/>
                </a:solidFill>
                <a:effectLst>
                  <a:reflection blurRad="50800" stA="45000" endPos="66000" dist="762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endParaRPr lang="ru-RU" sz="4000" i="1" u="sng" dirty="0">
              <a:solidFill>
                <a:schemeClr val="tx1"/>
              </a:solidFill>
              <a:effectLst>
                <a:reflection blurRad="50800" stA="45000" endPos="66000" dist="76200" dir="5400000" sy="-100000" algn="bl" rotWithShape="0"/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716713"/>
            <a:ext cx="12192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9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8263"/>
            <a:ext cx="1597026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0" y="1054100"/>
            <a:ext cx="12217400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1" name="Объект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288" y="4791075"/>
            <a:ext cx="11604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/>
          <a:srcRect t="3435" b="4706"/>
          <a:stretch/>
        </p:blipFill>
        <p:spPr>
          <a:xfrm>
            <a:off x="45307" y="1411809"/>
            <a:ext cx="2946811" cy="5139189"/>
          </a:xfrm>
          <a:prstGeom prst="rect">
            <a:avLst/>
          </a:prstGeom>
          <a:solidFill>
            <a:schemeClr val="tx1"/>
          </a:solidFill>
          <a:ln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</p:pic>
      <p:sp>
        <p:nvSpPr>
          <p:cNvPr id="15" name="Выгнутая вниз стрелка 14"/>
          <p:cNvSpPr/>
          <p:nvPr/>
        </p:nvSpPr>
        <p:spPr>
          <a:xfrm rot="4752517">
            <a:off x="409575" y="4548188"/>
            <a:ext cx="2473325" cy="635000"/>
          </a:xfrm>
          <a:prstGeom prst="curvedUp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/>
          <a:srcRect t="2630" b="6808"/>
          <a:stretch/>
        </p:blipFill>
        <p:spPr>
          <a:xfrm>
            <a:off x="6109094" y="1411808"/>
            <a:ext cx="2946811" cy="522849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tx1"/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6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rcRect t="2831"/>
          <a:stretch/>
        </p:blipFill>
        <p:spPr>
          <a:xfrm>
            <a:off x="9182100" y="1411288"/>
            <a:ext cx="3009900" cy="51403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rcRect t="3128"/>
          <a:stretch/>
        </p:blipFill>
        <p:spPr>
          <a:xfrm>
            <a:off x="3086493" y="1411809"/>
            <a:ext cx="3022600" cy="5139191"/>
          </a:xfrm>
          <a:prstGeom prst="rect">
            <a:avLst/>
          </a:prstGeom>
          <a:ln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</p:pic>
      <p:sp>
        <p:nvSpPr>
          <p:cNvPr id="3175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906125" y="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80696C-FDA6-4068-B09D-C2B81D381494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21555" r="9143" b="217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0" y="85725"/>
            <a:ext cx="8653463" cy="765175"/>
          </a:xfrm>
          <a:effectLst>
            <a:softEdge rad="76200"/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Защита от звонков в </a:t>
            </a:r>
            <a:r>
              <a:rPr lang="en-US" sz="3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endParaRPr lang="ru-RU" sz="36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716713"/>
            <a:ext cx="12192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8263"/>
            <a:ext cx="1597026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0" y="1054100"/>
            <a:ext cx="12217400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1" name="Объект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288" y="4791075"/>
            <a:ext cx="11604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Выгнутая вниз стрелка 14"/>
          <p:cNvSpPr/>
          <p:nvPr/>
        </p:nvSpPr>
        <p:spPr>
          <a:xfrm rot="4752517">
            <a:off x="409575" y="4548188"/>
            <a:ext cx="2473325" cy="635000"/>
          </a:xfrm>
          <a:prstGeom prst="curved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rcRect t="3258" b="4043"/>
          <a:stretch/>
        </p:blipFill>
        <p:spPr>
          <a:xfrm>
            <a:off x="14344" y="1411810"/>
            <a:ext cx="2815209" cy="4924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70000"/>
                  <a:lumOff val="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/>
          <a:srcRect t="3339" b="4039"/>
          <a:stretch/>
        </p:blipFill>
        <p:spPr>
          <a:xfrm>
            <a:off x="2942827" y="1411810"/>
            <a:ext cx="2961152" cy="4924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70000"/>
                  <a:lumOff val="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/>
          <a:srcRect t="3480" b="3847"/>
          <a:stretch/>
        </p:blipFill>
        <p:spPr>
          <a:xfrm>
            <a:off x="6074971" y="1411807"/>
            <a:ext cx="3201816" cy="492444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70000"/>
                  <a:lumOff val="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/>
          <a:srcRect t="3339" b="4039"/>
          <a:stretch/>
        </p:blipFill>
        <p:spPr>
          <a:xfrm>
            <a:off x="9335362" y="1411807"/>
            <a:ext cx="2747877" cy="4924439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70000"/>
                  <a:lumOff val="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100000" t="100000"/>
            </a:path>
          </a:gradFill>
          <a:ln cmpd="sng">
            <a:solidFill>
              <a:schemeClr val="tx2">
                <a:lumMod val="75000"/>
              </a:schemeClr>
            </a:solidFill>
          </a:ln>
        </p:spPr>
      </p:pic>
      <p:sp>
        <p:nvSpPr>
          <p:cNvPr id="3380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23E7C66-CFA0-4DB9-A95C-3E0949C13DA2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15888" y="284163"/>
            <a:ext cx="11949112" cy="7715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ЗА </a:t>
            </a:r>
            <a:r>
              <a:rPr lang="ru-RU" alt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2024 г.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888" y="3902075"/>
            <a:ext cx="11949112" cy="2286000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Улан-Удэ зарегистрировано: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1462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мошенничества (снижение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%);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краж с банковских счетов (снижение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36,9%);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877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взлома портала «ГОСУСЛУГИ» (РОСТ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349,7%).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658600" y="0"/>
            <a:ext cx="533400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C00FF2-54C3-4C82-BC85-FFB2B6D324AB}" type="slidenum">
              <a:rPr lang="ru-RU" alt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altLang="ru-RU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5888" y="1325563"/>
            <a:ext cx="11949112" cy="22812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>
              <a:buClrTx/>
              <a:buFont typeface="Wingdings" pitchFamily="2" charset="2"/>
              <a:buChar char="Ø"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зарегистрировано:</a:t>
            </a:r>
          </a:p>
          <a:p>
            <a:pPr fontAlgn="auto">
              <a:buClrTx/>
              <a:buFont typeface="Wingdings" pitchFamily="2" charset="2"/>
              <a:buChar char="Ø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2381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 (рост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3,2%);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ClrTx/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839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краж с банковских счетов (снижение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35,6%);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ClrTx/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1554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взлома портала «ГОСУСЛУГИ» (РОСТ НА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71,3%).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defRPr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21555" r="9143" b="217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0" y="14288"/>
            <a:ext cx="8401050" cy="766762"/>
          </a:xfrm>
          <a:effectLst>
            <a:softEdge rad="63500"/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Защита от звонков в </a:t>
            </a:r>
            <a:r>
              <a:rPr lang="en-US" sz="3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endParaRPr lang="ru-RU" sz="36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716713"/>
            <a:ext cx="12192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7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8263"/>
            <a:ext cx="1597026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0" y="1054100"/>
            <a:ext cx="12217400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t="3202" b="4541"/>
          <a:stretch/>
        </p:blipFill>
        <p:spPr>
          <a:xfrm>
            <a:off x="7938" y="1273175"/>
            <a:ext cx="2878137" cy="5443538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t="3031" b="9653"/>
          <a:stretch/>
        </p:blipFill>
        <p:spPr>
          <a:xfrm>
            <a:off x="2943225" y="1273175"/>
            <a:ext cx="3017838" cy="5443538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rcRect t="3354" b="5390"/>
          <a:stretch/>
        </p:blipFill>
        <p:spPr>
          <a:xfrm>
            <a:off x="6018213" y="1273175"/>
            <a:ext cx="3194050" cy="5443538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5852" name="Рисунок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" b="4541"/>
          <a:stretch>
            <a:fillRect/>
          </a:stretch>
        </p:blipFill>
        <p:spPr bwMode="auto">
          <a:xfrm>
            <a:off x="9212263" y="1271588"/>
            <a:ext cx="2976562" cy="54435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877550" y="14288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E3CCEC-D547-400D-BBF1-BB64B3311C28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21555" r="9143" b="2176"/>
          <a:stretch>
            <a:fillRect/>
          </a:stretch>
        </p:blipFill>
        <p:spPr bwMode="auto">
          <a:xfrm>
            <a:off x="-14288" y="-61913"/>
            <a:ext cx="12192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0" y="55563"/>
            <a:ext cx="8524875" cy="677862"/>
          </a:xfrm>
          <a:effectLst>
            <a:softEdge rad="50800"/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Защита от звонков в </a:t>
            </a:r>
            <a:r>
              <a:rPr lang="en-US" sz="3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endParaRPr lang="ru-RU" sz="36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716713"/>
            <a:ext cx="12192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5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8263"/>
            <a:ext cx="1597026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0" y="1054100"/>
            <a:ext cx="12217400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t="4061" b="9638"/>
          <a:stretch/>
        </p:blipFill>
        <p:spPr>
          <a:xfrm>
            <a:off x="1408113" y="1333500"/>
            <a:ext cx="3203575" cy="5264150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t="3100" b="8785"/>
          <a:stretch/>
        </p:blipFill>
        <p:spPr>
          <a:xfrm>
            <a:off x="6459538" y="1273175"/>
            <a:ext cx="3203575" cy="5324475"/>
          </a:xfrm>
          <a:prstGeom prst="rect">
            <a:avLst/>
          </a:prstGeom>
          <a:solidFill>
            <a:schemeClr val="tx1">
              <a:alpha val="78000"/>
            </a:schemeClr>
          </a:solidFill>
          <a:ln cmpd="sng">
            <a:solidFill>
              <a:schemeClr val="tx2">
                <a:lumMod val="75000"/>
              </a:schemeClr>
            </a:solidFill>
          </a:ln>
        </p:spPr>
      </p:pic>
      <p:sp>
        <p:nvSpPr>
          <p:cNvPr id="3789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866438" y="-52388"/>
            <a:ext cx="1311275" cy="365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9656412-1CF7-4FDC-9DA3-F440AFF813B0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263" y="1441450"/>
            <a:ext cx="4948238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лачко с текстом: прямоугольное со скругленными углами 11"/>
          <p:cNvSpPr/>
          <p:nvPr/>
        </p:nvSpPr>
        <p:spPr>
          <a:xfrm>
            <a:off x="4119563" y="1500188"/>
            <a:ext cx="7737475" cy="3857625"/>
          </a:xfrm>
          <a:prstGeom prst="wedgeRoundRectCallout">
            <a:avLst>
              <a:gd name="adj1" fmla="val -57246"/>
              <a:gd name="adj2" fmla="val -2900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6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Абонентский номер привязан к аккаунтам, к личным кабинетам банков, к порталу «Госуслуги»;</a:t>
            </a:r>
          </a:p>
          <a:p>
            <a:pPr marL="2746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сменили номер, то открепите старый абонентский номер от банков и госуслуг;</a:t>
            </a:r>
          </a:p>
          <a:p>
            <a:pPr marL="2746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дополнительную защиту личного кабинета;</a:t>
            </a:r>
            <a:endParaRPr lang="ru-RU" alt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12557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6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СИМ-КАРТА – ЭТО ВАШ ВТОРОЙ ПАСПОРТ;</a:t>
            </a:r>
          </a:p>
          <a:p>
            <a:pPr marL="2746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/>
          </a:p>
        </p:txBody>
      </p:sp>
      <p:pic>
        <p:nvPicPr>
          <p:cNvPr id="39941" name="Объект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5246688"/>
            <a:ext cx="10842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1A809F-8DA8-4728-9057-29C212464931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99625" y="6403975"/>
            <a:ext cx="2492375" cy="276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Приложение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63663"/>
          </a:xfrm>
          <a:solidFill>
            <a:srgbClr val="00B0F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СПОСОБ  </a:t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СТАРОЙ СИМ-КАРТЫ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963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593513" y="0"/>
            <a:ext cx="598487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6BA68DA-6C84-4938-A90A-7A2D6433D7F1}" type="slidenum">
              <a:rPr lang="ru-RU" alt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ru-RU" altLang="ru-RU" sz="3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103" y="2891025"/>
            <a:ext cx="2406566" cy="2013440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МОШЕННИК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26541" y="4406671"/>
            <a:ext cx="2510636" cy="590045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1992377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ЖЕРТВА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0" y="1420813"/>
            <a:ext cx="2293938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лачко с текстом: прямоугольное со скругленными углами 7"/>
          <p:cNvSpPr/>
          <p:nvPr/>
        </p:nvSpPr>
        <p:spPr>
          <a:xfrm>
            <a:off x="2949575" y="1776413"/>
            <a:ext cx="6784975" cy="3221037"/>
          </a:xfrm>
          <a:prstGeom prst="wedgeRoundRectCallout">
            <a:avLst>
              <a:gd name="adj1" fmla="val -60003"/>
              <a:gd name="adj2" fmla="val -1050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2-6 МЕС СТАРАЯ СИМКАРТА ВНОВЬ ОФОРМЛЯЕТСЯ НА НОВОГО АБОНЕНТА, МОШЕННИК: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ПРИОБРЕТАЕТ СИМ-КАРТУ;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НА НАЛИЧИЕ ПРИВЯЗАННЫХ ЛИЧНЫХ КАБИНЕТОВ «ГОСУСЛУГ», БАНКОВ, КРЕДИТНЫХ ОРГАНИЗАЦИЙ;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 КРЕДИТ, МИКРОЗАЙМЫ;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ПЕРЕВОДИТ ВСЕ ВАШИ ДЕНЬГИ.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5256213"/>
            <a:ext cx="12350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12913"/>
            <a:ext cx="284162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273550" y="119063"/>
            <a:ext cx="717550" cy="650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557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6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Наглядный пример открепления </a:t>
            </a:r>
          </a:p>
          <a:p>
            <a:pPr marL="2746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старого номера телефона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1987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15970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" b="6656"/>
          <a:stretch>
            <a:fillRect/>
          </a:stretch>
        </p:blipFill>
        <p:spPr bwMode="auto">
          <a:xfrm>
            <a:off x="3211513" y="1265238"/>
            <a:ext cx="296545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Рисунок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" b="6987"/>
          <a:stretch>
            <a:fillRect/>
          </a:stretch>
        </p:blipFill>
        <p:spPr bwMode="auto">
          <a:xfrm>
            <a:off x="6149975" y="1265238"/>
            <a:ext cx="296545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" b="6674"/>
          <a:stretch>
            <a:fillRect/>
          </a:stretch>
        </p:blipFill>
        <p:spPr bwMode="auto">
          <a:xfrm>
            <a:off x="9123363" y="1265238"/>
            <a:ext cx="296545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Объект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38" y="5635625"/>
            <a:ext cx="11604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Рисунок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9" b="6282"/>
          <a:stretch>
            <a:fillRect/>
          </a:stretch>
        </p:blipFill>
        <p:spPr bwMode="auto">
          <a:xfrm>
            <a:off x="127000" y="1255713"/>
            <a:ext cx="2963863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FDC8280-D142-433E-BEFE-82D6D588DC01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557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6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Наглядный пример открепления </a:t>
            </a:r>
          </a:p>
          <a:p>
            <a:pPr marL="2746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старого номера телефона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3011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15970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Объект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288" y="4791075"/>
            <a:ext cx="1160462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Рисунок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" b="21407"/>
          <a:stretch>
            <a:fillRect/>
          </a:stretch>
        </p:blipFill>
        <p:spPr bwMode="auto">
          <a:xfrm>
            <a:off x="4473575" y="1255713"/>
            <a:ext cx="3468688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856913" y="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704851-E9F0-4CA0-94DF-3DCD35C33E6D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лачко с текстом: прямоугольное со скругленными углами 11"/>
          <p:cNvSpPr/>
          <p:nvPr/>
        </p:nvSpPr>
        <p:spPr>
          <a:xfrm>
            <a:off x="1666875" y="1577975"/>
            <a:ext cx="8651875" cy="4803775"/>
          </a:xfrm>
          <a:prstGeom prst="wedgeRoundRectCallout">
            <a:avLst>
              <a:gd name="adj1" fmla="val -49913"/>
              <a:gd name="adj2" fmla="val -29001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31838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838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скачивать приложения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или обновления через ссылки, которые приходят по смс, в мессенджерах или по почте (доверяйте только проверенным магазинам для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Iphone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App Store,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 – Google Play Store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731838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называть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из СМС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31838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отвечать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звонки с неизвестных номеров,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ПРЕРВИТЕ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разговор, если он касается финансовых вопросов;</a:t>
            </a:r>
          </a:p>
          <a:p>
            <a:pPr marL="731838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переводить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на неизвестные, «безопасные» счета;</a:t>
            </a:r>
            <a:endPara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ТОРОПИСЬ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решение, самостоятельно позвоните близкому человек, в банк, в полицию!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4081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ОСНОВНЫХ ПРАВИЛ БЕЗОПАСНОСТИ ОТ КИБЕРПРЕСТУПЛЕНИЙ</a:t>
            </a:r>
          </a:p>
        </p:txBody>
      </p:sp>
      <p:sp>
        <p:nvSpPr>
          <p:cNvPr id="2" name="Овал 1"/>
          <p:cNvSpPr/>
          <p:nvPr/>
        </p:nvSpPr>
        <p:spPr>
          <a:xfrm>
            <a:off x="490538" y="174625"/>
            <a:ext cx="709612" cy="6461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4403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7725" y="1500188"/>
            <a:ext cx="6646863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27150" y="4025900"/>
            <a:ext cx="322263" cy="6000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03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C789078-7F09-40A0-84C0-F1439C1F00F6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12192000" cy="12320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ЗАРАБОТОК В СЕТИ ИНТЕРНЕТ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ДРОППЕР (или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дропп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человек, которого мошенники используют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вывода 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обналичивания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похищенных денег.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90538" y="174625"/>
            <a:ext cx="709612" cy="6461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27150" y="4025900"/>
            <a:ext cx="322263" cy="6000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03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C789078-7F09-40A0-84C0-F1439C1F00F6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" y="1712913"/>
            <a:ext cx="2443661" cy="244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03" y="2447934"/>
            <a:ext cx="2406566" cy="2013440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Arial Black" panose="020B0A04020102020204" pitchFamily="34" charset="0"/>
              </a:rPr>
              <a:t>ДРОПОВОД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Arial Black" panose="020B0A04020102020204" pitchFamily="34" charset="0"/>
              </a:rPr>
              <a:t>МОШЕННИК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0" name="Стрелка: вправо 6"/>
          <p:cNvSpPr/>
          <p:nvPr/>
        </p:nvSpPr>
        <p:spPr>
          <a:xfrm>
            <a:off x="2342708" y="2437652"/>
            <a:ext cx="1710327" cy="140401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 объявления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7"/>
          <p:cNvSpPr/>
          <p:nvPr/>
        </p:nvSpPr>
        <p:spPr>
          <a:xfrm>
            <a:off x="4053035" y="1854927"/>
            <a:ext cx="4359445" cy="260644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Tx/>
              <a:buChar char="-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каналы;</a:t>
            </a:r>
          </a:p>
          <a:p>
            <a:pPr marL="285750" lvl="1" indent="-285750">
              <a:buFontTx/>
              <a:buChar char="-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Форумы;</a:t>
            </a:r>
          </a:p>
          <a:p>
            <a:pPr marL="285750" lvl="1" indent="-285750">
              <a:buFontTx/>
              <a:buChar char="-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Спец. площадки;</a:t>
            </a:r>
          </a:p>
          <a:p>
            <a:pPr marL="285750" lvl="1" indent="-285750">
              <a:buFontTx/>
              <a:buChar char="-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контакт;</a:t>
            </a:r>
          </a:p>
          <a:p>
            <a:pPr marL="0" lvl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работы:</a:t>
            </a:r>
          </a:p>
          <a:p>
            <a:pPr marL="342900" lvl="1" indent="-342900">
              <a:buFontTx/>
              <a:buChar char="-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Короткие сроки;</a:t>
            </a:r>
          </a:p>
          <a:p>
            <a:pPr marL="342900" lvl="1" indent="-342900">
              <a:buFontTx/>
              <a:buChar char="-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вознаграждения;</a:t>
            </a:r>
          </a:p>
          <a:p>
            <a:pPr marL="342900" lvl="1" indent="-342900">
              <a:buFontTx/>
              <a:buChar char="-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безопасности.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право 6"/>
          <p:cNvSpPr/>
          <p:nvPr/>
        </p:nvSpPr>
        <p:spPr>
          <a:xfrm>
            <a:off x="8412480" y="2656115"/>
            <a:ext cx="1640765" cy="128618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Соглашается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12819" y="2834947"/>
            <a:ext cx="2406566" cy="2013440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Arial Black" panose="020B0A04020102020204" pitchFamily="34" charset="0"/>
              </a:rPr>
              <a:t>ДРОП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84" y="1547874"/>
            <a:ext cx="3176568" cy="3176568"/>
          </a:xfrm>
          <a:prstGeom prst="rect">
            <a:avLst/>
          </a:prstGeom>
        </p:spPr>
      </p:pic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4268297" y="4954898"/>
            <a:ext cx="4144183" cy="124560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переводы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свои счета;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Обналичивает или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вычетом %</a:t>
            </a:r>
          </a:p>
        </p:txBody>
      </p:sp>
      <p:sp>
        <p:nvSpPr>
          <p:cNvPr id="20" name="Стрелка: вправо 6"/>
          <p:cNvSpPr/>
          <p:nvPr/>
        </p:nvSpPr>
        <p:spPr>
          <a:xfrm rot="8625086">
            <a:off x="8244248" y="4453373"/>
            <a:ext cx="1996902" cy="8194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12192000" cy="12320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НАКАЗАНИЕ ДЛЯ ДРОППЕРОВ?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90538" y="174625"/>
            <a:ext cx="709612" cy="6461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27150" y="4025900"/>
            <a:ext cx="322263" cy="6000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03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C789078-7F09-40A0-84C0-F1439C1F00F6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вправо 6"/>
          <p:cNvSpPr/>
          <p:nvPr/>
        </p:nvSpPr>
        <p:spPr>
          <a:xfrm>
            <a:off x="3239590" y="3005248"/>
            <a:ext cx="1532708" cy="102065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7"/>
          <p:cNvSpPr/>
          <p:nvPr/>
        </p:nvSpPr>
        <p:spPr>
          <a:xfrm>
            <a:off x="4772298" y="1689223"/>
            <a:ext cx="5700666" cy="37797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строгое наказание предусмотрено по ст. 174 УК РФ, легализация (отмывание) денежных средств или иного имущества, полученных преступным путем: лишение свободы на срок до 7 лет со штрафом в размере до 1 миллиона рублей;</a:t>
            </a:r>
          </a:p>
          <a:p>
            <a:pPr marL="0" lvl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187 УК РФ предусмотрена уголовная ответственность за неправомерный оборот средств платежей: максимальное наказание- лишение свободы до 7 лет.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2070768"/>
            <a:ext cx="2749051" cy="274905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527" y="3286612"/>
            <a:ext cx="2406566" cy="2013440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Arial Black" panose="020B0A04020102020204" pitchFamily="34" charset="0"/>
              </a:rPr>
              <a:t>ДРОППЕР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74975"/>
            <a:ext cx="7261225" cy="2555875"/>
          </a:xfrm>
          <a:solidFill>
            <a:schemeClr val="tx1">
              <a:lumMod val="75000"/>
              <a:lumOff val="25000"/>
              <a:alpha val="11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профилактической информацией можете ознакомиться на сайте МВД по Республике Бурятия</a:t>
            </a:r>
          </a:p>
        </p:txBody>
      </p:sp>
      <p:pic>
        <p:nvPicPr>
          <p:cNvPr id="46083" name="Объект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2925" y="730250"/>
            <a:ext cx="3881438" cy="2244725"/>
          </a:xfrm>
        </p:spPr>
      </p:pic>
      <p:sp>
        <p:nvSpPr>
          <p:cNvPr id="46084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353800" y="0"/>
            <a:ext cx="838200" cy="61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5607053-24CC-42CA-97CB-2F81D37A01C3}" type="slidenum">
              <a:rPr lang="ru-RU" alt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ru-RU" altLang="ru-RU" sz="3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5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1074738"/>
            <a:ext cx="4954588" cy="57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87375" y="222250"/>
            <a:ext cx="9128125" cy="80168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 </a:t>
            </a: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2024 года</a:t>
            </a:r>
          </a:p>
        </p:txBody>
      </p:sp>
      <p:sp>
        <p:nvSpPr>
          <p:cNvPr id="14339" name="Номер слайда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795125" y="-1588"/>
            <a:ext cx="396875" cy="4476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174803D-A58B-4F48-9744-15356E603C5C}" type="slidenum">
              <a:rPr lang="ru-RU" alt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altLang="ru-RU" sz="3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t="1022" r="8133" b="19485"/>
          <a:stretch>
            <a:fillRect/>
          </a:stretch>
        </p:blipFill>
        <p:spPr bwMode="auto">
          <a:xfrm>
            <a:off x="0" y="1141413"/>
            <a:ext cx="121920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05800" y="1196975"/>
            <a:ext cx="3810000" cy="10318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565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г. Улан-Удэ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1658938" y="2954338"/>
            <a:ext cx="2481262" cy="431800"/>
          </a:xfrm>
          <a:prstGeom prst="wedgeRectCallout">
            <a:avLst>
              <a:gd name="adj1" fmla="val -30510"/>
              <a:gd name="adj2" fmla="val -126187"/>
            </a:avLst>
          </a:prstGeom>
          <a:solidFill>
            <a:srgbClr val="BF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Районы РБ 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 млн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053138" y="3784600"/>
            <a:ext cx="3276600" cy="914400"/>
          </a:xfrm>
          <a:prstGeom prst="wedgeRectCallout">
            <a:avLst>
              <a:gd name="adj1" fmla="val 69228"/>
              <a:gd name="adj2" fmla="val 8345"/>
            </a:avLst>
          </a:prstGeom>
          <a:solidFill>
            <a:srgbClr val="E3F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Улан-Удэ 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96046"/>
            <a:ext cx="7452815" cy="1594576"/>
          </a:xfrm>
          <a:solidFill>
            <a:schemeClr val="tx1">
              <a:lumMod val="75000"/>
              <a:lumOff val="25000"/>
              <a:alpha val="11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Подписывайтесь на </a:t>
            </a:r>
            <a:r>
              <a:rPr lang="ru-RU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br>
              <a:rPr lang="ru-RU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Telegram-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 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МВД по Республике Бурятия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3" name="Объект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2925" y="730250"/>
            <a:ext cx="3881438" cy="2244725"/>
          </a:xfrm>
        </p:spPr>
      </p:pic>
      <p:sp>
        <p:nvSpPr>
          <p:cNvPr id="46084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353800" y="0"/>
            <a:ext cx="838200" cy="61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5607053-24CC-42CA-97CB-2F81D37A01C3}" type="slidenum">
              <a:rPr lang="ru-RU" alt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ru-RU" altLang="ru-RU" sz="3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15" y="614363"/>
            <a:ext cx="4739185" cy="57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3E83F6-80ED-4A36-961B-ECB62D45C15D}" type="slidenum">
              <a:rPr lang="ru-RU" altLang="ru-RU" smtClean="0">
                <a:solidFill>
                  <a:schemeClr val="bg1"/>
                </a:solidFill>
                <a:latin typeface="Constantia" panose="02030602050306030303" pitchFamily="18" charset="0"/>
              </a:rPr>
              <a:pPr/>
              <a:t>31</a:t>
            </a:fld>
            <a:endParaRPr lang="ru-RU" altLang="ru-RU" smtClean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10148888" cy="5016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</a:tabLst>
              <a:defRPr/>
            </a:pPr>
            <a:r>
              <a:rPr lang="ru-RU" sz="2800" b="1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</a:p>
        </p:txBody>
      </p:sp>
      <p:pic>
        <p:nvPicPr>
          <p:cNvPr id="47108" name="Объект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5583238"/>
            <a:ext cx="1192212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395741"/>
            <a:ext cx="12192000" cy="6018212"/>
          </a:xfrm>
          <a:prstGeom prst="rect">
            <a:avLst/>
          </a:prstGeom>
          <a:noFill/>
          <a:effectLst>
            <a:softEdge rad="114300"/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2024 года в полицию обратился 46-летний житель г. Улан-Удэ, который в ходе телефонного разговора с лже-сотрудником сотовой компании сообщил коды от Госуслуг поступившие на его телефон.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Далее с ним связался якобы работник портала Госуслуг, который сообщил, что мошенники  взломали его личный кабинет, а так же предупредил, что с потерпевшим свяжутся сотрудники ФСБ.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Через несколько минут  с ним связался лже-сотрудник ФСБ, который сообщил, что мошенники используя анкетные данные заявителя подали в банк заявку на оформление кредита, в целях пресечения действий мошенников необходимо опередить мошенников и оформить кредит самостоятельно. После чего потерпевший в одном из банков г. Улан-Удэ оформляет кредит на сумму 1 миллион рублей, при этом по указанию лже-сотрудника ФСБ сообщил банковскому менеджеру, что оформляет кредит на покупку автомашины. </a:t>
            </a:r>
            <a:endParaRPr lang="ru-RU" sz="2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После получения кредитных денежных средств он их переводит на якобы специальный «безопасный счет».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6350"/>
            <a:ext cx="2560638" cy="46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B87A28-83E5-4640-8A53-A14E14695764}" type="slidenum">
              <a:rPr lang="ru-RU" altLang="ru-RU" smtClean="0">
                <a:solidFill>
                  <a:schemeClr val="bg1"/>
                </a:solidFill>
                <a:latin typeface="Constantia" panose="02030602050306030303" pitchFamily="18" charset="0"/>
              </a:rPr>
              <a:pPr/>
              <a:t>32</a:t>
            </a:fld>
            <a:endParaRPr lang="ru-RU" altLang="ru-RU" smtClean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148888" cy="5016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</a:tabLst>
              <a:defRPr/>
            </a:pPr>
            <a:r>
              <a:rPr lang="ru-RU" sz="2800" b="1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43191"/>
            <a:ext cx="12192000" cy="6161813"/>
          </a:xfrm>
          <a:prstGeom prst="rect">
            <a:avLst/>
          </a:prstGeom>
          <a:noFill/>
          <a:effectLst>
            <a:softEdge rad="114300"/>
          </a:effectLst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октябре 2024 года в полицию обратился 65-летний житель г. Улан-Удэ, который работает преподавателем в одном из учебных заведений г. Улан-Удэ, которому в мессенджере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Ватсап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поступило сообщение от якобы заместителя директора, который сообщил, что по вине их бухгалтерии произошла утечка персональных данных сотрудников учебного заведения и по этому поводу будет проводиться проверка со стороны сотрудников «ФСБ». Далее лже-замдиретора сообщил о том, что персональные данные потерпевшей и её коллег подверглись разглашению неизвестными лицами и сообщил о скором звонке сотрудника «ФСБ». Спустя некоторое время так же в мессенджере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Ватсап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позвонил мужчина, который представился сотрудником «ФСБ» Антроповым и сообщил, что в их учебном заведении произошла утечка персональных данных  сотрудников, и что с банковского счета потерпевшей мошенники хотят похитить денежные средства в сумме 750 тыс. рублей, после чего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лже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-сотрудник «ФСБ» Антропов сообщил, что для сохранности денежных средств, ей необходимо перевести  все свои накопления на «БЕЗОПАСНЫЙ СЧЕТ», в чем потерпевшая окажет помощь сотруднику финансового отдела ФСБ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Икоркину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Далее по указанию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лже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-сотрудника «ФСБ» потерпевший последовал в отделение банка и со своего накопительного счета перевел денежные средства в размере 500 тыс. руб., далее так же по указанию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лже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-сотрудника «ФСБ» потерпевший аналогичным способом перевел на якобы «БЕЗОПАСНЫЙ СЧЕТ» денежные средства в общей сумме 2 360 000 рублей.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по указанию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лже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-сотрудника «ФСБ», потерпевший приобрел новый сотовый телефон, для якобы конфиденциальной беседы. О том, что это были мошенники осознал после того, как сверил абонентский номер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лже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-директора в мессенджере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Ватсап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6350"/>
            <a:ext cx="2560638" cy="46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662B24-6752-43DE-B9AD-A050F45CA5A0}" type="slidenum">
              <a:rPr lang="ru-RU" smtClean="0">
                <a:solidFill>
                  <a:srgbClr val="FFFFFF"/>
                </a:solidFill>
              </a:rPr>
              <a:pPr/>
              <a:t>33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413" y="14288"/>
            <a:ext cx="11941175" cy="6692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марте 2024 года в полицию обратился 63-летний мужчина о том, что в сети интернет он увидел рекламу компании «Тинькофф Инвестиции» и зарегистрировался на их сайте. 	Далее на его сотовый телефон позвонил </a:t>
            </a:r>
            <a:r>
              <a:rPr lang="ru-RU" sz="19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лже</a:t>
            </a: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-сотрудник «Тинькофф банка» и предложил заработать на инвестициях. Мужчина решив попробовать установил приложение «</a:t>
            </a:r>
            <a:r>
              <a:rPr lang="ru-RU" sz="19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БайБит</a:t>
            </a: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обмена денежных средств на криптовалюту и приложение «ТЕРМИНАЛ» для совершения сделок и отслеживания баланса «инвестиционного счета».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После установки приложений заявитель перевел денежные средства в размере 10 000 рублей на свой «инвестиционный счет» и под руководством приставленного консультантка потерпевший за несколько дней якобы заработал 100 долларов США.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получения еще большей прибыли, заявитель в течении недели внес на «инвестиционный счет» денежные средства в размере 1 миллиона 280 тысяч рублей.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Далее когда баланс на виртуальном счете составлял более 2 миллионов рублей  он самостоятельно попытался вывести денежные средства с «инвестиционного счета», но в процессе пришло уведомление о том, что приложение «ТЕРМИНАЛ» заблокировано в виду подозрительной активности.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Сотрудник технической поддержки сообщил, что в результате самовольных действий потерпевшего якобы были заблокированы счета компании, необходимо оплатить штраф в размере 1 000 000 рублей, а для вывода средств необходимо внести страховой взнос и налоговый вычет в сумме 900 тысяч рублей.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После чего потерпевший на имя  супруги оформил несколько кредитов на общую сумму 1 986 000 рублей которые перевел на счета злоумышленников, полагая, что получит свои якобы заработанные денежные средства.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95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560638" cy="344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02AB41-19B0-4F42-A903-4A97F099AF7D}" type="slidenum">
              <a:rPr lang="ru-RU" smtClean="0">
                <a:solidFill>
                  <a:srgbClr val="FFFFFF"/>
                </a:solidFill>
              </a:rPr>
              <a:pPr/>
              <a:t>34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16000"/>
            <a:ext cx="12192000" cy="309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endParaRPr lang="en-US" sz="19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августе 2024 года в полицию поступило заявление 35-летнего жителя г. Улан-Удэ, о том, что в одном из банков на его имя оформлен кредит на сумму 1 млн. рублей, который он сам не оформлял.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ходе проверки установлено, что кредит оформлен мошенником с использованием старого абонентского номера потерпевшего, которым последний перестал пользоваться и не открепил от личного кабинета банка.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Кроме того в сентябре 2024 года в полицию обратилась студентка одного из учебных заведений г. Улан-Удэ, о том, что по ее старому абонентскому номеру, который она не отвязала от личного кабинета портала </a:t>
            </a:r>
            <a:r>
              <a:rPr lang="ru-RU" sz="19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был осуществлён вход в ее личный кабинет данного портала, с помощью которого были оформлены несколько </a:t>
            </a:r>
            <a:r>
              <a:rPr lang="ru-RU" sz="19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микрозаймов</a:t>
            </a: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общую сумму 250 000 рублей.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560638" cy="344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7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2805" b="308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638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1698288" y="0"/>
            <a:ext cx="493712" cy="481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0E5B609-832A-4690-87E2-5D95DEB86169}" type="slidenum">
              <a:rPr 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3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6991"/>
            </a:gs>
            <a:gs pos="8000">
              <a:srgbClr val="006991"/>
            </a:gs>
            <a:gs pos="49001">
              <a:srgbClr val="004251"/>
            </a:gs>
            <a:gs pos="100000">
              <a:srgbClr val="4FCE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/>
          <p:cNvSpPr/>
          <p:nvPr/>
        </p:nvSpPr>
        <p:spPr>
          <a:xfrm>
            <a:off x="1439863" y="1409700"/>
            <a:ext cx="9696450" cy="1693863"/>
          </a:xfrm>
          <a:prstGeom prst="round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84175" y="2095500"/>
            <a:ext cx="11807825" cy="1333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Виды обманов </a:t>
            </a:r>
            <a:br>
              <a:rPr lang="ru-RU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 ходе телефонного разговора</a:t>
            </a:r>
            <a:br>
              <a:rPr lang="ru-RU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endParaRPr lang="ru-RU" altLang="ru-RU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41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407775" y="0"/>
            <a:ext cx="784225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163839-5B25-44E4-B07D-114AF4A69242}" type="slidenum">
              <a:rPr lang="ru-RU" alt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altLang="ru-RU" sz="3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Рисунок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6FB"/>
              </a:clrFrom>
              <a:clrTo>
                <a:srgbClr val="F3F6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8"/>
          <a:stretch>
            <a:fillRect/>
          </a:stretch>
        </p:blipFill>
        <p:spPr bwMode="auto">
          <a:xfrm>
            <a:off x="2632075" y="3067050"/>
            <a:ext cx="67373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00289" y="2501544"/>
            <a:ext cx="3727963" cy="2906913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МОШЕННИК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76556" y="2294909"/>
            <a:ext cx="3460750" cy="3175045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ЖЕРТВА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538" y="2505075"/>
            <a:ext cx="1935162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895475"/>
            <a:ext cx="32353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0" y="-3175"/>
            <a:ext cx="12192000" cy="584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ВЗЛОМ ПОРТАЛА «ГОСУСЛУГИ»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4763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F3F2F2-E854-4A9F-8420-143DE9E19BBA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60" y="1620699"/>
            <a:ext cx="3727963" cy="2906913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МОШЕННИК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87195" y="1620699"/>
            <a:ext cx="3460750" cy="3175045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ЖЕРТВА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838" y="606425"/>
            <a:ext cx="277177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трелка: вправо 22"/>
          <p:cNvSpPr/>
          <p:nvPr/>
        </p:nvSpPr>
        <p:spPr>
          <a:xfrm>
            <a:off x="3205163" y="403225"/>
            <a:ext cx="6262687" cy="2433638"/>
          </a:xfrm>
          <a:prstGeom prst="rightArrow">
            <a:avLst>
              <a:gd name="adj1" fmla="val 41610"/>
              <a:gd name="adj2" fmla="val 43333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ЗВОНИТ ЖЕРТВЕ, ПРОСИТ СООБЩИТЬ СМС КОД, ПОД ПРЕДЛОГОМ</a:t>
            </a:r>
          </a:p>
        </p:txBody>
      </p:sp>
      <p:sp>
        <p:nvSpPr>
          <p:cNvPr id="30" name="Облачко с текстом: прямоугольное со скругленными углами 29"/>
          <p:cNvSpPr/>
          <p:nvPr/>
        </p:nvSpPr>
        <p:spPr>
          <a:xfrm>
            <a:off x="3925888" y="2236788"/>
            <a:ext cx="4818062" cy="4454525"/>
          </a:xfrm>
          <a:prstGeom prst="wedgeRoundRectCallout">
            <a:avLst>
              <a:gd name="adj1" fmla="val -60921"/>
              <a:gd name="adj2" fmla="val -38552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 мобильной связи: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переоформить, продлить договор связи;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пугает отключением услуг;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 о смене тарифного плана;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 пенсионного фонда: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о перерасчете пенсии;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получить единовременную выплату;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50" dirty="0">
              <a:solidFill>
                <a:schemeClr val="tx1"/>
              </a:solidFill>
            </a:endParaRPr>
          </a:p>
        </p:txBody>
      </p:sp>
      <p:pic>
        <p:nvPicPr>
          <p:cNvPr id="18441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1025"/>
            <a:ext cx="3578225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2001838" y="-36513"/>
            <a:ext cx="717550" cy="6508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-7938"/>
            <a:ext cx="1311275" cy="365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C9EBC47-2DD8-497E-B192-30BD61A841F1}" type="slidenum"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31" y="1113647"/>
            <a:ext cx="3727963" cy="2906913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МОШЕННИК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02206" y="851911"/>
            <a:ext cx="3460750" cy="3175045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ЖЕРТВА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75" y="109538"/>
            <a:ext cx="2589213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Облачко с текстом: прямоугольное со скругленными углами 29"/>
          <p:cNvSpPr/>
          <p:nvPr/>
        </p:nvSpPr>
        <p:spPr>
          <a:xfrm>
            <a:off x="3681413" y="2628900"/>
            <a:ext cx="5680075" cy="3535363"/>
          </a:xfrm>
          <a:prstGeom prst="wedgeRoundRectCallout">
            <a:avLst>
              <a:gd name="adj1" fmla="val -65607"/>
              <a:gd name="adj2" fmla="val -1572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 здравоохранения: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продлить срок действия страхового полиса;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по электронной очереди;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 коммунальных служб: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замену электросчетчиков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Скачать приложение;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 Госуслуг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 о взломе личного кабинета;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00" dirty="0">
              <a:solidFill>
                <a:schemeClr val="tx1"/>
              </a:solidFill>
            </a:endParaRPr>
          </a:p>
        </p:txBody>
      </p:sp>
      <p:pic>
        <p:nvPicPr>
          <p:cNvPr id="20487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9538"/>
            <a:ext cx="357822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: вправо 2"/>
          <p:cNvSpPr/>
          <p:nvPr/>
        </p:nvSpPr>
        <p:spPr>
          <a:xfrm>
            <a:off x="3159125" y="228600"/>
            <a:ext cx="6264275" cy="2433638"/>
          </a:xfrm>
          <a:prstGeom prst="rightArrow">
            <a:avLst>
              <a:gd name="adj1" fmla="val 41610"/>
              <a:gd name="adj2" fmla="val 43333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ЗВОНИТ ЖЕРТВЕ, ПРОСИТ СООБЩИТЬ СМС КОД, ПОД ПРЕДЛОГОМ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1"/>
          <p:cNvSpPr txBox="1">
            <a:spLocks noChangeArrowheads="1"/>
          </p:cNvSpPr>
          <p:nvPr/>
        </p:nvSpPr>
        <p:spPr bwMode="auto">
          <a:xfrm>
            <a:off x="0" y="-6350"/>
            <a:ext cx="12192000" cy="646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передачи СМС-кода</a:t>
            </a:r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CD93DF6-5CE0-4FAE-9435-0DD0D895502C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619" y="2115589"/>
            <a:ext cx="3727963" cy="2906913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МОШЕННИК</a:t>
            </a:r>
          </a:p>
        </p:txBody>
      </p:sp>
      <p:pic>
        <p:nvPicPr>
          <p:cNvPr id="21509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14610" r="4456" b="61275"/>
          <a:stretch>
            <a:fillRect/>
          </a:stretch>
        </p:blipFill>
        <p:spPr bwMode="auto">
          <a:xfrm>
            <a:off x="8645525" y="903288"/>
            <a:ext cx="324485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r="14661" b="31483"/>
          <a:stretch>
            <a:fillRect/>
          </a:stretch>
        </p:blipFill>
        <p:spPr bwMode="auto">
          <a:xfrm>
            <a:off x="8732838" y="2619375"/>
            <a:ext cx="3157537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26"/>
          <p:cNvSpPr/>
          <p:nvPr/>
        </p:nvSpPr>
        <p:spPr>
          <a:xfrm>
            <a:off x="4443413" y="1025525"/>
            <a:ext cx="4362450" cy="129381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Госуслуги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2816225" y="4999038"/>
            <a:ext cx="6846888" cy="133826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доступ к персональным данным</a:t>
            </a:r>
          </a:p>
          <a:p>
            <a:pPr algn="ctr" eaLnBrk="1" hangingPunct="1"/>
            <a:r>
              <a:rPr lang="ru-RU" altLang="ru-RU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 онлайн-кредит, микро займы</a:t>
            </a:r>
          </a:p>
          <a:p>
            <a:pPr algn="ctr" eaLnBrk="1" hangingPunct="1"/>
            <a:r>
              <a:rPr lang="ru-RU" altLang="ru-RU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 все ваши деньги!!!</a:t>
            </a:r>
            <a:endParaRPr lang="ru-RU" altLang="ru-RU" sz="2700"/>
          </a:p>
        </p:txBody>
      </p:sp>
      <p:sp>
        <p:nvSpPr>
          <p:cNvPr id="11" name="Стрелка: влево 10"/>
          <p:cNvSpPr/>
          <p:nvPr/>
        </p:nvSpPr>
        <p:spPr>
          <a:xfrm rot="19455435">
            <a:off x="5257800" y="2967038"/>
            <a:ext cx="3535363" cy="1482725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Заполучив доступ</a:t>
            </a:r>
          </a:p>
        </p:txBody>
      </p:sp>
      <p:pic>
        <p:nvPicPr>
          <p:cNvPr id="21514" name="Рисунок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741363"/>
            <a:ext cx="3830637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99625" y="6403975"/>
            <a:ext cx="2492375" cy="276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Приложение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0" y="-47625"/>
            <a:ext cx="12192000" cy="646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МЕРЫ БЕЗОПАСНОСТИ</a:t>
            </a:r>
          </a:p>
        </p:txBody>
      </p:sp>
      <p:sp>
        <p:nvSpPr>
          <p:cNvPr id="12" name="Облачко с текстом: прямоугольное со скругленными углами 11"/>
          <p:cNvSpPr/>
          <p:nvPr/>
        </p:nvSpPr>
        <p:spPr>
          <a:xfrm>
            <a:off x="4117975" y="1238250"/>
            <a:ext cx="7635875" cy="4808538"/>
          </a:xfrm>
          <a:prstGeom prst="wedgeRoundRectCallout">
            <a:avLst>
              <a:gd name="adj1" fmla="val -57246"/>
              <a:gd name="adj2" fmla="val -2900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ОТВЕЧАЙ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звонки с неизвестных номеров;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мошенники звонят в мессенджерах;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государственных учреждений и операторы сотовой связи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просят СМС- коды!!!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СМС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аналог вашей; собственной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подписи. Его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 сообщать или пересылать!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-47625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6A20BE5-DAD7-4451-A568-B7BF67CD6F34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3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938" y="1011238"/>
            <a:ext cx="5280026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8412</TotalTime>
  <Words>920</Words>
  <Application>Microsoft Office PowerPoint</Application>
  <PresentationFormat>Произвольный</PresentationFormat>
  <Paragraphs>232</Paragraphs>
  <Slides>34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Ретро</vt:lpstr>
      <vt:lpstr>        Управление МВД России по г. Улан-Удэ</vt:lpstr>
      <vt:lpstr>СТАТИСТИЧЕСКИЕ ДАННЫЕ ЗА 10 МЕСЯЦЕВ 2024 г.</vt:lpstr>
      <vt:lpstr>УЩЕРБ ЗА 10 МЕСЯЦЕВ 2024 года</vt:lpstr>
      <vt:lpstr>Презентация PowerPoint</vt:lpstr>
      <vt:lpstr>     Виды обманов  в ходе телефонного разговора </vt:lpstr>
      <vt:lpstr>Презентация PowerPoint</vt:lpstr>
      <vt:lpstr>Презентация PowerPoint</vt:lpstr>
      <vt:lpstr>Презентация PowerPoint</vt:lpstr>
      <vt:lpstr>Презентация PowerPoint</vt:lpstr>
      <vt:lpstr>Внимание! Достаем телефоны!</vt:lpstr>
      <vt:lpstr>Презентация PowerPoint</vt:lpstr>
      <vt:lpstr>Отзыв согласий</vt:lpstr>
      <vt:lpstr>Презентация PowerPoint</vt:lpstr>
      <vt:lpstr>Презентация PowerPoint</vt:lpstr>
      <vt:lpstr>     СПОСОБ МОШЕННИЧЕСТВА ПОД ПРЕДЛОГОМ ЗАРАБОТКА В СЕТИ ИНТЕРНЕТ</vt:lpstr>
      <vt:lpstr>Презентация PowerPoint</vt:lpstr>
      <vt:lpstr>КАК ОБЕЗОПАСИТЬ СЕБЯ ОТ МОШЕННИКОВ</vt:lpstr>
      <vt:lpstr>    Защита от звонков в Viber</vt:lpstr>
      <vt:lpstr>       Защита от звонков в WhatsApp</vt:lpstr>
      <vt:lpstr>      Защита от звонков в Telegram</vt:lpstr>
      <vt:lpstr>      Защита от звонков в Telegram</vt:lpstr>
      <vt:lpstr>Презентация PowerPoint</vt:lpstr>
      <vt:lpstr>  СПОСОБ   ИСПОЛЬЗОВАНИЕ СТАРОЙ СИМ-КАРТЫ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профилактической информацией можете ознакомиться на сайте МВД по Республике Бурятия</vt:lpstr>
      <vt:lpstr>Подписывайтесь на наш  Telegram-канал  МВД по Республике Бурятия</vt:lpstr>
      <vt:lpstr>ПРИМЕР:</vt:lpstr>
      <vt:lpstr>ПРИМЕР: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МВД России по г. Улан-Удэ  «Профилактика мошенничеств и краж с банковских с»</dc:title>
  <dc:creator>vbalkhaeva</dc:creator>
  <cp:lastModifiedBy>Admin</cp:lastModifiedBy>
  <cp:revision>434</cp:revision>
  <cp:lastPrinted>2024-10-08T06:30:33Z</cp:lastPrinted>
  <dcterms:created xsi:type="dcterms:W3CDTF">2023-11-29T05:19:42Z</dcterms:created>
  <dcterms:modified xsi:type="dcterms:W3CDTF">2024-11-07T08:09:30Z</dcterms:modified>
</cp:coreProperties>
</file>